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heme/themeOverride1.xml" ContentType="application/vnd.openxmlformats-officedocument.themeOverr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p:sldMasterIdLst>
    <p:sldMasterId id="2147483648" r:id="rId1"/>
  </p:sldMasterIdLst>
  <p:notesMasterIdLst>
    <p:notesMasterId r:id="rId97"/>
  </p:notesMasterIdLst>
  <p:handoutMasterIdLst>
    <p:handoutMasterId r:id="rId98"/>
  </p:handoutMasterIdLst>
  <p:sldIdLst>
    <p:sldId id="295" r:id="rId2"/>
    <p:sldId id="426" r:id="rId3"/>
    <p:sldId id="427" r:id="rId4"/>
    <p:sldId id="576" r:id="rId5"/>
    <p:sldId id="524" r:id="rId6"/>
    <p:sldId id="577" r:id="rId7"/>
    <p:sldId id="578" r:id="rId8"/>
    <p:sldId id="553" r:id="rId9"/>
    <p:sldId id="581" r:id="rId10"/>
    <p:sldId id="580" r:id="rId11"/>
    <p:sldId id="618" r:id="rId12"/>
    <p:sldId id="633" r:id="rId13"/>
    <p:sldId id="582" r:id="rId14"/>
    <p:sldId id="584" r:id="rId15"/>
    <p:sldId id="586" r:id="rId16"/>
    <p:sldId id="587" r:id="rId17"/>
    <p:sldId id="621" r:id="rId18"/>
    <p:sldId id="619" r:id="rId19"/>
    <p:sldId id="622" r:id="rId20"/>
    <p:sldId id="589" r:id="rId21"/>
    <p:sldId id="590" r:id="rId22"/>
    <p:sldId id="591" r:id="rId23"/>
    <p:sldId id="593" r:id="rId24"/>
    <p:sldId id="594" r:id="rId25"/>
    <p:sldId id="595" r:id="rId26"/>
    <p:sldId id="598" r:id="rId27"/>
    <p:sldId id="543" r:id="rId28"/>
    <p:sldId id="602" r:id="rId29"/>
    <p:sldId id="605" r:id="rId30"/>
    <p:sldId id="603" r:id="rId31"/>
    <p:sldId id="566" r:id="rId32"/>
    <p:sldId id="567" r:id="rId33"/>
    <p:sldId id="568" r:id="rId34"/>
    <p:sldId id="569" r:id="rId35"/>
    <p:sldId id="570" r:id="rId36"/>
    <p:sldId id="623" r:id="rId37"/>
    <p:sldId id="624" r:id="rId38"/>
    <p:sldId id="625" r:id="rId39"/>
    <p:sldId id="626" r:id="rId40"/>
    <p:sldId id="571" r:id="rId41"/>
    <p:sldId id="454" r:id="rId42"/>
    <p:sldId id="455" r:id="rId43"/>
    <p:sldId id="456" r:id="rId44"/>
    <p:sldId id="457" r:id="rId45"/>
    <p:sldId id="466" r:id="rId46"/>
    <p:sldId id="483" r:id="rId47"/>
    <p:sldId id="467" r:id="rId48"/>
    <p:sldId id="458" r:id="rId49"/>
    <p:sldId id="550" r:id="rId50"/>
    <p:sldId id="461" r:id="rId51"/>
    <p:sldId id="462" r:id="rId52"/>
    <p:sldId id="627" r:id="rId53"/>
    <p:sldId id="630" r:id="rId54"/>
    <p:sldId id="631" r:id="rId55"/>
    <p:sldId id="628" r:id="rId56"/>
    <p:sldId id="629" r:id="rId57"/>
    <p:sldId id="551" r:id="rId58"/>
    <p:sldId id="549" r:id="rId59"/>
    <p:sldId id="616" r:id="rId60"/>
    <p:sldId id="420" r:id="rId61"/>
    <p:sldId id="507" r:id="rId62"/>
    <p:sldId id="635" r:id="rId63"/>
    <p:sldId id="636" r:id="rId64"/>
    <p:sldId id="637" r:id="rId65"/>
    <p:sldId id="638" r:id="rId66"/>
    <p:sldId id="639" r:id="rId67"/>
    <p:sldId id="640" r:id="rId68"/>
    <p:sldId id="641" r:id="rId69"/>
    <p:sldId id="642" r:id="rId70"/>
    <p:sldId id="643" r:id="rId71"/>
    <p:sldId id="644" r:id="rId72"/>
    <p:sldId id="645" r:id="rId73"/>
    <p:sldId id="646" r:id="rId74"/>
    <p:sldId id="647" r:id="rId75"/>
    <p:sldId id="648" r:id="rId76"/>
    <p:sldId id="649" r:id="rId77"/>
    <p:sldId id="650" r:id="rId78"/>
    <p:sldId id="651" r:id="rId79"/>
    <p:sldId id="652" r:id="rId80"/>
    <p:sldId id="653" r:id="rId81"/>
    <p:sldId id="654" r:id="rId82"/>
    <p:sldId id="655" r:id="rId83"/>
    <p:sldId id="656" r:id="rId84"/>
    <p:sldId id="657" r:id="rId85"/>
    <p:sldId id="658" r:id="rId86"/>
    <p:sldId id="659" r:id="rId87"/>
    <p:sldId id="660" r:id="rId88"/>
    <p:sldId id="661" r:id="rId89"/>
    <p:sldId id="662" r:id="rId90"/>
    <p:sldId id="663" r:id="rId91"/>
    <p:sldId id="664" r:id="rId92"/>
    <p:sldId id="665" r:id="rId93"/>
    <p:sldId id="666" r:id="rId94"/>
    <p:sldId id="667" r:id="rId95"/>
    <p:sldId id="668" r:id="rId96"/>
  </p:sldIdLst>
  <p:sldSz cx="9144000" cy="5143500" type="screen16x9"/>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1pPr>
    <a:lvl2pPr marL="0" marR="0" indent="4572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9144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13716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18288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22860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27432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32004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36576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FF"/>
    <a:srgbClr val="939393"/>
    <a:srgbClr val="365B89"/>
    <a:srgbClr val="C0504D"/>
    <a:srgbClr val="FFC000"/>
    <a:srgbClr val="00233F"/>
    <a:srgbClr val="00DE93"/>
    <a:srgbClr val="16201F"/>
    <a:srgbClr val="121A19"/>
    <a:srgbClr val="19202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D7E7"/>
          </a:solidFill>
        </a:fill>
      </a:tcStyle>
    </a:wholeTbl>
    <a:band2H>
      <a:tcTxStyle/>
      <a:tcStyle>
        <a:tcBdr/>
        <a:fill>
          <a:solidFill>
            <a:srgbClr val="E8ECF4"/>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EE7D0"/>
          </a:solidFill>
        </a:fill>
      </a:tcStyle>
    </a:wholeTbl>
    <a:band2H>
      <a:tcTxStyle/>
      <a:tcStyle>
        <a:tcBdr/>
        <a:fill>
          <a:solidFill>
            <a:srgbClr val="EFF3E9"/>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CDCCE"/>
          </a:solidFill>
        </a:fill>
      </a:tcStyle>
    </a:wholeTbl>
    <a:band2H>
      <a:tcTxStyle/>
      <a:tcStyle>
        <a:tcBdr/>
        <a:fill>
          <a:solidFill>
            <a:srgbClr val="FDEEE8"/>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74" autoAdjust="0"/>
    <p:restoredTop sz="94444" autoAdjust="0"/>
  </p:normalViewPr>
  <p:slideViewPr>
    <p:cSldViewPr snapToGrid="0" snapToObjects="1">
      <p:cViewPr>
        <p:scale>
          <a:sx n="106" d="100"/>
          <a:sy n="106" d="100"/>
        </p:scale>
        <p:origin x="384" y="-138"/>
      </p:cViewPr>
      <p:guideLst>
        <p:guide orient="horz" pos="1620"/>
        <p:guide pos="2880"/>
      </p:guideLst>
    </p:cSldViewPr>
  </p:slideViewPr>
  <p:notesTextViewPr>
    <p:cViewPr>
      <p:scale>
        <a:sx n="100" d="100"/>
        <a:sy n="100" d="100"/>
      </p:scale>
      <p:origin x="0" y="0"/>
    </p:cViewPr>
  </p:notesTextViewPr>
  <p:sorterViewPr>
    <p:cViewPr>
      <p:scale>
        <a:sx n="98" d="100"/>
        <a:sy n="98" d="100"/>
      </p:scale>
      <p:origin x="0" y="0"/>
    </p:cViewPr>
  </p:sorterViewPr>
  <p:notesViewPr>
    <p:cSldViewPr snapToGrid="0" snapToObjects="1">
      <p:cViewPr varScale="1">
        <p:scale>
          <a:sx n="66" d="100"/>
          <a:sy n="66" d="100"/>
        </p:scale>
        <p:origin x="3134" y="72"/>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presProps" Target="presProps.xml"/><Relationship Id="rId10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handoutMaster" Target="handoutMasters/handoutMaster1.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B9839F2-6511-431F-84DF-8E31FF9AEA65}" type="datetimeFigureOut">
              <a:rPr lang="en-US" smtClean="0"/>
              <a:t>12/25/2017</a:t>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2AA778C-6419-462D-9759-CC6BFFB4B83A}" type="slidenum">
              <a:rPr lang="en-US" smtClean="0"/>
              <a:t>‹#›</a:t>
            </a:fld>
            <a:endParaRPr lang="en-US" dirty="0"/>
          </a:p>
        </p:txBody>
      </p:sp>
    </p:spTree>
    <p:extLst>
      <p:ext uri="{BB962C8B-B14F-4D97-AF65-F5344CB8AC3E}">
        <p14:creationId xmlns:p14="http://schemas.microsoft.com/office/powerpoint/2010/main" val="350394178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67" name="Shape 367"/>
          <p:cNvSpPr>
            <a:spLocks noGrp="1" noRot="1" noChangeAspect="1"/>
          </p:cNvSpPr>
          <p:nvPr>
            <p:ph type="sldImg"/>
          </p:nvPr>
        </p:nvSpPr>
        <p:spPr>
          <a:xfrm>
            <a:off x="1143000" y="685800"/>
            <a:ext cx="4572000" cy="3429000"/>
          </a:xfrm>
          <a:prstGeom prst="rect">
            <a:avLst/>
          </a:prstGeom>
        </p:spPr>
        <p:txBody>
          <a:bodyPr/>
          <a:lstStyle/>
          <a:p>
            <a:endParaRPr dirty="0"/>
          </a:p>
        </p:txBody>
      </p:sp>
      <p:sp>
        <p:nvSpPr>
          <p:cNvPr id="368" name="Shape 368"/>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1493021223"/>
      </p:ext>
    </p:extLst>
  </p:cSld>
  <p:clrMap bg1="lt1" tx1="dk1" bg2="lt2" tx2="dk2" accent1="accent1" accent2="accent2" accent3="accent3" accent4="accent4" accent5="accent5" accent6="accent6" hlink="hlink" folHlink="folHlink"/>
  <p:notesStyle>
    <a:lvl1pPr defTabSz="457200" latinLnBrk="0">
      <a:defRPr sz="1200">
        <a:latin typeface="+mn-lt"/>
        <a:ea typeface="+mn-ea"/>
        <a:cs typeface="+mn-cs"/>
        <a:sym typeface="Calibri"/>
      </a:defRPr>
    </a:lvl1pPr>
    <a:lvl2pPr indent="228600" defTabSz="457200" latinLnBrk="0">
      <a:defRPr sz="1200">
        <a:latin typeface="+mn-lt"/>
        <a:ea typeface="+mn-ea"/>
        <a:cs typeface="+mn-cs"/>
        <a:sym typeface="Calibri"/>
      </a:defRPr>
    </a:lvl2pPr>
    <a:lvl3pPr indent="457200" defTabSz="457200" latinLnBrk="0">
      <a:defRPr sz="1200">
        <a:latin typeface="+mn-lt"/>
        <a:ea typeface="+mn-ea"/>
        <a:cs typeface="+mn-cs"/>
        <a:sym typeface="Calibri"/>
      </a:defRPr>
    </a:lvl3pPr>
    <a:lvl4pPr indent="685800" defTabSz="457200" latinLnBrk="0">
      <a:defRPr sz="1200">
        <a:latin typeface="+mn-lt"/>
        <a:ea typeface="+mn-ea"/>
        <a:cs typeface="+mn-cs"/>
        <a:sym typeface="Calibri"/>
      </a:defRPr>
    </a:lvl4pPr>
    <a:lvl5pPr indent="914400" defTabSz="457200" latinLnBrk="0">
      <a:defRPr sz="1200">
        <a:latin typeface="+mn-lt"/>
        <a:ea typeface="+mn-ea"/>
        <a:cs typeface="+mn-cs"/>
        <a:sym typeface="Calibri"/>
      </a:defRPr>
    </a:lvl5pPr>
    <a:lvl6pPr indent="1143000" defTabSz="457200" latinLnBrk="0">
      <a:defRPr sz="1200">
        <a:latin typeface="+mn-lt"/>
        <a:ea typeface="+mn-ea"/>
        <a:cs typeface="+mn-cs"/>
        <a:sym typeface="Calibri"/>
      </a:defRPr>
    </a:lvl6pPr>
    <a:lvl7pPr indent="1371600" defTabSz="457200" latinLnBrk="0">
      <a:defRPr sz="1200">
        <a:latin typeface="+mn-lt"/>
        <a:ea typeface="+mn-ea"/>
        <a:cs typeface="+mn-cs"/>
        <a:sym typeface="Calibri"/>
      </a:defRPr>
    </a:lvl7pPr>
    <a:lvl8pPr indent="1600200" defTabSz="457200" latinLnBrk="0">
      <a:defRPr sz="1200">
        <a:latin typeface="+mn-lt"/>
        <a:ea typeface="+mn-ea"/>
        <a:cs typeface="+mn-cs"/>
        <a:sym typeface="Calibri"/>
      </a:defRPr>
    </a:lvl8pPr>
    <a:lvl9pPr indent="1828800" defTabSz="457200" latinLnBrk="0">
      <a:defRPr sz="1200">
        <a:latin typeface="+mn-lt"/>
        <a:ea typeface="+mn-ea"/>
        <a:cs typeface="+mn-cs"/>
        <a:sym typeface="Calibri"/>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www.gartner.com/imagesrv/research/methodologies/magic_quad_faq.pdf" TargetMode="External"/><Relationship Id="rId7" Type="http://schemas.openxmlformats.org/officeDocument/2006/relationships/hyperlink" Target="https://www.gartner.com/technology/contact/become-a-client.jsp?cm_sp=BAC-_-RR-_-LINK&amp;prm=cont" TargetMode="External"/><Relationship Id="rId2" Type="http://schemas.openxmlformats.org/officeDocument/2006/relationships/slide" Target="../slides/slide7.xml"/><Relationship Id="rId1" Type="http://schemas.openxmlformats.org/officeDocument/2006/relationships/notesMaster" Target="../notesMasters/notesMaster1.xml"/><Relationship Id="rId6" Type="http://schemas.openxmlformats.org/officeDocument/2006/relationships/hyperlink" Target="https://www.gartner.com/technology/contact/contact_gartner.jsp" TargetMode="External"/><Relationship Id="rId5" Type="http://schemas.openxmlformats.org/officeDocument/2006/relationships/hyperlink" Target="mailto:methodologies@gartner.com" TargetMode="External"/><Relationship Id="rId4" Type="http://schemas.openxmlformats.org/officeDocument/2006/relationships/hyperlink" Target="https://www.gartner.com/imagesrv/research/methodologies/publication_calendar.xlsx" TargetMode="Externa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 name="Shape 378"/>
          <p:cNvSpPr>
            <a:spLocks noGrp="1" noRot="1" noChangeAspect="1"/>
          </p:cNvSpPr>
          <p:nvPr>
            <p:ph type="sldImg"/>
          </p:nvPr>
        </p:nvSpPr>
        <p:spPr>
          <a:xfrm>
            <a:off x="381000" y="685800"/>
            <a:ext cx="6096000" cy="3429000"/>
          </a:xfrm>
          <a:prstGeom prst="rect">
            <a:avLst/>
          </a:prstGeom>
        </p:spPr>
        <p:txBody>
          <a:bodyPr/>
          <a:lstStyle/>
          <a:p>
            <a:endParaRPr dirty="0"/>
          </a:p>
        </p:txBody>
      </p:sp>
      <p:sp>
        <p:nvSpPr>
          <p:cNvPr id="379" name="Shape 379"/>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36342237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229247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 name="Shape 378"/>
          <p:cNvSpPr>
            <a:spLocks noGrp="1" noRot="1" noChangeAspect="1"/>
          </p:cNvSpPr>
          <p:nvPr>
            <p:ph type="sldImg"/>
          </p:nvPr>
        </p:nvSpPr>
        <p:spPr>
          <a:xfrm>
            <a:off x="381000" y="685800"/>
            <a:ext cx="6096000" cy="3429000"/>
          </a:xfrm>
          <a:prstGeom prst="rect">
            <a:avLst/>
          </a:prstGeom>
        </p:spPr>
        <p:txBody>
          <a:bodyPr/>
          <a:lstStyle/>
          <a:p>
            <a:endParaRPr/>
          </a:p>
        </p:txBody>
      </p:sp>
      <p:sp>
        <p:nvSpPr>
          <p:cNvPr id="379" name="Shape 379"/>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17551957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Arial" pitchFamily="34" charset="0"/>
                <a:ea typeface="+mn-ea"/>
                <a:cs typeface="+mn-cs"/>
              </a:rPr>
              <a:t>P2P network often called nodes, collectively validating and bundling batches of encrypted transactions together into code blocks. Each block is then added to the end of the chronological chain, stored not in one central location but, rather, synchronized on each node across the network</a:t>
            </a:r>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44935FE3-9F03-4B44-A7B9-5DEB1C022EAA}" type="slidenum">
              <a:rPr lang="en-US" smtClean="0"/>
              <a:pPr/>
              <a:t>44</a:t>
            </a:fld>
            <a:endParaRPr lang="en-US" dirty="0"/>
          </a:p>
        </p:txBody>
      </p:sp>
    </p:spTree>
    <p:extLst>
      <p:ext uri="{BB962C8B-B14F-4D97-AF65-F5344CB8AC3E}">
        <p14:creationId xmlns:p14="http://schemas.microsoft.com/office/powerpoint/2010/main" val="7870533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44935FE3-9F03-4B44-A7B9-5DEB1C022EAA}" type="slidenum">
              <a:rPr lang="en-US" smtClean="0"/>
              <a:pPr/>
              <a:t>46</a:t>
            </a:fld>
            <a:endParaRPr lang="en-US" dirty="0"/>
          </a:p>
        </p:txBody>
      </p:sp>
    </p:spTree>
    <p:extLst>
      <p:ext uri="{BB962C8B-B14F-4D97-AF65-F5344CB8AC3E}">
        <p14:creationId xmlns:p14="http://schemas.microsoft.com/office/powerpoint/2010/main" val="16205676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1. Transaction,</a:t>
            </a:r>
            <a:r>
              <a:rPr lang="en-US" baseline="0" dirty="0" smtClean="0"/>
              <a:t> 2. Cryptographic challenge,  3. Miners try to solve the puzzle, 4. one miner succeeds ,5a: consensus 5b. Creation of Block approved and added to the </a:t>
            </a:r>
            <a:r>
              <a:rPr lang="en-US" baseline="0" dirty="0" err="1" smtClean="0"/>
              <a:t>blockcahin</a:t>
            </a:r>
            <a:r>
              <a:rPr lang="en-US" baseline="0" dirty="0" smtClean="0"/>
              <a:t> 6: Reward for the miner</a:t>
            </a:r>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44935FE3-9F03-4B44-A7B9-5DEB1C022EAA}" type="slidenum">
              <a:rPr lang="en-US" smtClean="0"/>
              <a:pPr/>
              <a:t>48</a:t>
            </a:fld>
            <a:endParaRPr lang="en-US" dirty="0"/>
          </a:p>
        </p:txBody>
      </p:sp>
    </p:spTree>
    <p:extLst>
      <p:ext uri="{BB962C8B-B14F-4D97-AF65-F5344CB8AC3E}">
        <p14:creationId xmlns:p14="http://schemas.microsoft.com/office/powerpoint/2010/main" val="10924229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44935FE3-9F03-4B44-A7B9-5DEB1C022EAA}" type="slidenum">
              <a:rPr lang="en-US" smtClean="0"/>
              <a:pPr/>
              <a:t>49</a:t>
            </a:fld>
            <a:endParaRPr lang="en-US" dirty="0"/>
          </a:p>
        </p:txBody>
      </p:sp>
    </p:spTree>
    <p:extLst>
      <p:ext uri="{BB962C8B-B14F-4D97-AF65-F5344CB8AC3E}">
        <p14:creationId xmlns:p14="http://schemas.microsoft.com/office/powerpoint/2010/main" val="4968047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There</a:t>
            </a:r>
            <a:r>
              <a:rPr lang="en-US" baseline="0" dirty="0" smtClean="0"/>
              <a:t> basically two different kinds of wallets. Software based and hardware based wallets.  Some of the important wallets are reviewed </a:t>
            </a:r>
            <a:r>
              <a:rPr lang="en-US" dirty="0" smtClean="0"/>
              <a:t>https://coincentral.com/best-bitcoin-wallet-reviews/ </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Software</a:t>
            </a:r>
            <a:r>
              <a:rPr lang="en-US" baseline="0" dirty="0" smtClean="0"/>
              <a:t> based wallets (Client) is always on and is prone to hacking attacks. The hardware based wallets are offline most of the time and is getting connected when you want to do some transaction. So it is supposed to be relatively safe. But there were incidents of security breach even in hardware based  wallet.</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44935FE3-9F03-4B44-A7B9-5DEB1C022EAA}" type="slidenum">
              <a:rPr lang="en-US" smtClean="0"/>
              <a:pPr/>
              <a:t>50</a:t>
            </a:fld>
            <a:endParaRPr lang="en-US" dirty="0"/>
          </a:p>
        </p:txBody>
      </p:sp>
    </p:spTree>
    <p:extLst>
      <p:ext uri="{BB962C8B-B14F-4D97-AF65-F5344CB8AC3E}">
        <p14:creationId xmlns:p14="http://schemas.microsoft.com/office/powerpoint/2010/main" val="40820756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Some of</a:t>
            </a:r>
            <a:r>
              <a:rPr lang="en-US" baseline="0" dirty="0" smtClean="0"/>
              <a:t> the most popular soft as well as hardware based wallets are listed here.</a:t>
            </a:r>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44935FE3-9F03-4B44-A7B9-5DEB1C022EAA}" type="slidenum">
              <a:rPr lang="en-US" smtClean="0"/>
              <a:pPr/>
              <a:t>51</a:t>
            </a:fld>
            <a:endParaRPr lang="en-US" dirty="0"/>
          </a:p>
        </p:txBody>
      </p:sp>
    </p:spTree>
    <p:extLst>
      <p:ext uri="{BB962C8B-B14F-4D97-AF65-F5344CB8AC3E}">
        <p14:creationId xmlns:p14="http://schemas.microsoft.com/office/powerpoint/2010/main" val="14312076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44935FE3-9F03-4B44-A7B9-5DEB1C022EAA}" type="slidenum">
              <a:rPr lang="en-US" smtClean="0"/>
              <a:pPr/>
              <a:t>52</a:t>
            </a:fld>
            <a:endParaRPr lang="en-US" dirty="0"/>
          </a:p>
        </p:txBody>
      </p:sp>
    </p:spTree>
    <p:extLst>
      <p:ext uri="{BB962C8B-B14F-4D97-AF65-F5344CB8AC3E}">
        <p14:creationId xmlns:p14="http://schemas.microsoft.com/office/powerpoint/2010/main" val="26491615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Miners are part of the same Bitcoin</a:t>
            </a:r>
            <a:r>
              <a:rPr lang="en-US" baseline="0" dirty="0" smtClean="0"/>
              <a:t> network and are responsible for detecting transaction requests from users, aggregates them , validates them and adding them to </a:t>
            </a:r>
            <a:r>
              <a:rPr lang="en-US" baseline="0" dirty="0" err="1" smtClean="0"/>
              <a:t>blocochain</a:t>
            </a:r>
            <a:r>
              <a:rPr lang="en-US" baseline="0" dirty="0" smtClean="0"/>
              <a:t> as new blocks</a:t>
            </a:r>
            <a:endParaRPr lang="en-US" dirty="0" smtClean="0"/>
          </a:p>
          <a:p>
            <a:endParaRPr lang="en-US" dirty="0" smtClean="0"/>
          </a:p>
          <a:p>
            <a:r>
              <a:rPr lang="en-US" dirty="0" smtClean="0"/>
              <a:t>Miners group bitcoin transactions into blocks, and then apply a mathematical formula to the block, called a “hash”. Because this also includes the hash of the previous block, it confirms that this block is valid and it acts as the foundation for the following block. The bitcoin protocol deliberately makes it difficult to create a valid hash, by demanding that it must start with a certain number of </a:t>
            </a:r>
            <a:r>
              <a:rPr lang="en-US" dirty="0" err="1" smtClean="0"/>
              <a:t>zeros</a:t>
            </a:r>
            <a:r>
              <a:rPr lang="en-US" dirty="0" smtClean="0"/>
              <a:t>. It therefore requires a great deal of computing power and the resulting valid hash is called a “proof of work”. Miners compete to validate blocks and are incentivized for their work by payment in bitcoins: in effect, the process creates new currency.</a:t>
            </a:r>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44935FE3-9F03-4B44-A7B9-5DEB1C022EAA}" type="slidenum">
              <a:rPr lang="en-US" smtClean="0"/>
              <a:pPr/>
              <a:t>53</a:t>
            </a:fld>
            <a:endParaRPr lang="en-US" dirty="0"/>
          </a:p>
        </p:txBody>
      </p:sp>
    </p:spTree>
    <p:extLst>
      <p:ext uri="{BB962C8B-B14F-4D97-AF65-F5344CB8AC3E}">
        <p14:creationId xmlns:p14="http://schemas.microsoft.com/office/powerpoint/2010/main" val="12980024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Within India</a:t>
            </a:r>
            <a:r>
              <a:rPr lang="en-US" baseline="0" dirty="0" smtClean="0"/>
              <a:t> </a:t>
            </a:r>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44935FE3-9F03-4B44-A7B9-5DEB1C022EAA}" type="slidenum">
              <a:rPr lang="en-US" smtClean="0"/>
              <a:pPr/>
              <a:t>6</a:t>
            </a:fld>
            <a:endParaRPr lang="en-US" dirty="0"/>
          </a:p>
        </p:txBody>
      </p:sp>
    </p:spTree>
    <p:extLst>
      <p:ext uri="{BB962C8B-B14F-4D97-AF65-F5344CB8AC3E}">
        <p14:creationId xmlns:p14="http://schemas.microsoft.com/office/powerpoint/2010/main" val="407284960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44935FE3-9F03-4B44-A7B9-5DEB1C022EAA}" type="slidenum">
              <a:rPr lang="en-US" smtClean="0"/>
              <a:pPr/>
              <a:t>54</a:t>
            </a:fld>
            <a:endParaRPr lang="en-US" dirty="0"/>
          </a:p>
        </p:txBody>
      </p:sp>
    </p:spTree>
    <p:extLst>
      <p:ext uri="{BB962C8B-B14F-4D97-AF65-F5344CB8AC3E}">
        <p14:creationId xmlns:p14="http://schemas.microsoft.com/office/powerpoint/2010/main" val="143924953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defTabSz="457200" eaLnBrk="1" fontAlgn="auto" latinLnBrk="0" hangingPunct="1">
              <a:lnSpc>
                <a:spcPct val="100000"/>
              </a:lnSpc>
              <a:spcBef>
                <a:spcPts val="0"/>
              </a:spcBef>
              <a:spcAft>
                <a:spcPts val="0"/>
              </a:spcAft>
              <a:buClrTx/>
              <a:buSzTx/>
              <a:buFontTx/>
              <a:buNone/>
              <a:tabLst/>
              <a:defRPr/>
            </a:pPr>
            <a:r>
              <a:rPr lang="en-US" sz="1200" dirty="0" smtClean="0"/>
              <a:t>Incentives of mining is mainly the reward the miners earn for solving each puzzle and the transaction fees.  As the time goes by the mining rewards decreases but the amount earned through transaction fees increases .  So in the future it will become almost steady.</a:t>
            </a:r>
          </a:p>
          <a:p>
            <a:endParaRPr lang="en-US" dirty="0"/>
          </a:p>
        </p:txBody>
      </p:sp>
    </p:spTree>
    <p:extLst>
      <p:ext uri="{BB962C8B-B14F-4D97-AF65-F5344CB8AC3E}">
        <p14:creationId xmlns:p14="http://schemas.microsoft.com/office/powerpoint/2010/main" val="4268012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The figure shown</a:t>
            </a:r>
            <a:r>
              <a:rPr lang="en-US" baseline="0" dirty="0" smtClean="0"/>
              <a:t> gives </a:t>
            </a:r>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44935FE3-9F03-4B44-A7B9-5DEB1C022EAA}" type="slidenum">
              <a:rPr lang="en-US" smtClean="0"/>
              <a:pPr/>
              <a:t>56</a:t>
            </a:fld>
            <a:endParaRPr lang="en-US" dirty="0"/>
          </a:p>
        </p:txBody>
      </p:sp>
    </p:spTree>
    <p:extLst>
      <p:ext uri="{BB962C8B-B14F-4D97-AF65-F5344CB8AC3E}">
        <p14:creationId xmlns:p14="http://schemas.microsoft.com/office/powerpoint/2010/main" val="280203724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44935FE3-9F03-4B44-A7B9-5DEB1C022EAA}" type="slidenum">
              <a:rPr lang="en-US" smtClean="0"/>
              <a:pPr/>
              <a:t>58</a:t>
            </a:fld>
            <a:endParaRPr lang="en-US" dirty="0"/>
          </a:p>
        </p:txBody>
      </p:sp>
    </p:spTree>
    <p:extLst>
      <p:ext uri="{BB962C8B-B14F-4D97-AF65-F5344CB8AC3E}">
        <p14:creationId xmlns:p14="http://schemas.microsoft.com/office/powerpoint/2010/main" val="2526131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dirty="0" smtClean="0"/>
              <a:t>Guide the teams to conclude: </a:t>
            </a:r>
          </a:p>
          <a:p>
            <a:r>
              <a:rPr lang="en-US" sz="1200" dirty="0" smtClean="0"/>
              <a:t>Solutions now exist for problems that were earlier solved only by experts.</a:t>
            </a:r>
          </a:p>
          <a:p>
            <a:r>
              <a:rPr lang="en-US" sz="1200" dirty="0" smtClean="0"/>
              <a:t>Connect these concepts to technology so that the participants get glimpses of AI.</a:t>
            </a:r>
          </a:p>
          <a:p>
            <a:endParaRPr lang="en-US" dirty="0"/>
          </a:p>
        </p:txBody>
      </p:sp>
    </p:spTree>
    <p:extLst>
      <p:ext uri="{BB962C8B-B14F-4D97-AF65-F5344CB8AC3E}">
        <p14:creationId xmlns:p14="http://schemas.microsoft.com/office/powerpoint/2010/main" val="282286931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2389687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8360426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7376287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6588366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820771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b="1" i="0" dirty="0" smtClean="0">
                <a:effectLst/>
                <a:latin typeface="+mn-lt"/>
                <a:ea typeface="+mn-ea"/>
                <a:cs typeface="+mn-cs"/>
                <a:sym typeface="Calibri"/>
              </a:rPr>
              <a:t>How Do You Use Hype Cycles?</a:t>
            </a:r>
          </a:p>
          <a:p>
            <a:r>
              <a:rPr lang="en-US" sz="1200" b="0" i="0" dirty="0" smtClean="0">
                <a:effectLst/>
                <a:latin typeface="+mn-lt"/>
                <a:ea typeface="+mn-ea"/>
                <a:cs typeface="+mn-cs"/>
                <a:sym typeface="Calibri"/>
              </a:rPr>
              <a:t>Clients use Hype Cycles to get educated about the promise of an emerging technology within the context of their industry and individual appetite for risk.</a:t>
            </a:r>
          </a:p>
          <a:p>
            <a:r>
              <a:rPr lang="en-US" sz="1200" b="0" i="1" dirty="0" smtClean="0">
                <a:effectLst/>
                <a:latin typeface="+mn-lt"/>
                <a:ea typeface="+mn-ea"/>
                <a:cs typeface="+mn-cs"/>
                <a:sym typeface="Calibri"/>
              </a:rPr>
              <a:t>Should you make an early move?</a:t>
            </a:r>
            <a:r>
              <a:rPr lang="en-US" sz="1200" b="1" i="0" dirty="0" smtClean="0">
                <a:effectLst/>
                <a:latin typeface="+mn-lt"/>
                <a:ea typeface="+mn-ea"/>
                <a:cs typeface="+mn-cs"/>
                <a:sym typeface="Calibri"/>
              </a:rPr>
              <a:t> </a:t>
            </a:r>
            <a:r>
              <a:rPr lang="en-US" sz="1200" b="0" i="0" dirty="0" smtClean="0">
                <a:effectLst/>
                <a:latin typeface="+mn-lt"/>
                <a:ea typeface="+mn-ea"/>
                <a:cs typeface="+mn-cs"/>
                <a:sym typeface="Calibri"/>
              </a:rPr>
              <a:t>If you're willing to combine risk taking with an understanding that risky investments don't always pay off, you could reap the rewards of early adoption.</a:t>
            </a:r>
          </a:p>
          <a:p>
            <a:r>
              <a:rPr lang="en-US" sz="1200" b="0" i="1" dirty="0" smtClean="0">
                <a:effectLst/>
                <a:latin typeface="+mn-lt"/>
                <a:ea typeface="+mn-ea"/>
                <a:cs typeface="+mn-cs"/>
                <a:sym typeface="Calibri"/>
              </a:rPr>
              <a:t>Is a moderate approach appropriate?</a:t>
            </a:r>
            <a:r>
              <a:rPr lang="en-US" sz="1200" b="1" i="0" dirty="0" smtClean="0">
                <a:effectLst/>
                <a:latin typeface="+mn-lt"/>
                <a:ea typeface="+mn-ea"/>
                <a:cs typeface="+mn-cs"/>
                <a:sym typeface="Calibri"/>
              </a:rPr>
              <a:t> </a:t>
            </a:r>
            <a:r>
              <a:rPr lang="en-US" sz="1200" b="0" i="0" dirty="0" smtClean="0">
                <a:effectLst/>
                <a:latin typeface="+mn-lt"/>
                <a:ea typeface="+mn-ea"/>
                <a:cs typeface="+mn-cs"/>
                <a:sym typeface="Calibri"/>
              </a:rPr>
              <a:t>Executives who are more moderate understand the argument for an early investment but will also insist on a sound cost/benefit analysis when new ways of doing things are not yet fully proven.</a:t>
            </a:r>
          </a:p>
          <a:p>
            <a:r>
              <a:rPr lang="en-US" sz="1200" b="0" i="1" dirty="0" smtClean="0">
                <a:effectLst/>
                <a:latin typeface="+mn-lt"/>
                <a:ea typeface="+mn-ea"/>
                <a:cs typeface="+mn-cs"/>
                <a:sym typeface="Calibri"/>
              </a:rPr>
              <a:t>Should you wait for further maturation?</a:t>
            </a:r>
            <a:r>
              <a:rPr lang="en-US" sz="1200" b="0" i="0" dirty="0" smtClean="0">
                <a:effectLst/>
                <a:latin typeface="+mn-lt"/>
                <a:ea typeface="+mn-ea"/>
                <a:cs typeface="+mn-cs"/>
                <a:sym typeface="Calibri"/>
              </a:rPr>
              <a:t> If there are too many unanswered questions around the commercial viability of an emerging technology, it may be better to wait until others have been able to deliver tangible value.</a:t>
            </a:r>
          </a:p>
          <a:p>
            <a:r>
              <a:rPr lang="en-US" sz="1200" b="1" i="0" dirty="0" smtClean="0">
                <a:effectLst/>
                <a:latin typeface="+mn-lt"/>
                <a:ea typeface="+mn-ea"/>
                <a:cs typeface="+mn-cs"/>
                <a:sym typeface="Calibri"/>
              </a:rPr>
              <a:t>How Do Hype Cycles Work?</a:t>
            </a:r>
          </a:p>
          <a:p>
            <a:r>
              <a:rPr lang="en-US" sz="1200" b="0" i="0" dirty="0" smtClean="0">
                <a:effectLst/>
                <a:latin typeface="+mn-lt"/>
                <a:ea typeface="+mn-ea"/>
                <a:cs typeface="+mn-cs"/>
                <a:sym typeface="Calibri"/>
              </a:rPr>
              <a:t>Each Hype Cycle drills down into the five key phases of a technology's life cycle.</a:t>
            </a:r>
          </a:p>
          <a:p>
            <a:r>
              <a:rPr lang="en-US" sz="1200" b="1" i="0" dirty="0" smtClean="0">
                <a:effectLst/>
                <a:latin typeface="+mn-lt"/>
                <a:ea typeface="+mn-ea"/>
                <a:cs typeface="+mn-cs"/>
                <a:sym typeface="Calibri"/>
              </a:rPr>
              <a:t>Innovation Trigger: </a:t>
            </a:r>
            <a:r>
              <a:rPr lang="en-US" sz="1200" b="0" i="0" dirty="0" smtClean="0">
                <a:effectLst/>
                <a:latin typeface="+mn-lt"/>
                <a:ea typeface="+mn-ea"/>
                <a:cs typeface="+mn-cs"/>
                <a:sym typeface="Calibri"/>
              </a:rPr>
              <a:t>A potential technology breakthrough kicks things off. Early proof-of-concept stories and media interest trigger significant publicity. Often no usable products exist and commercial viability is unproven.</a:t>
            </a:r>
          </a:p>
          <a:p>
            <a:r>
              <a:rPr lang="en-US" sz="1200" b="1" i="0" dirty="0" smtClean="0">
                <a:effectLst/>
                <a:latin typeface="+mn-lt"/>
                <a:ea typeface="+mn-ea"/>
                <a:cs typeface="+mn-cs"/>
                <a:sym typeface="Calibri"/>
              </a:rPr>
              <a:t>Peak of Inflated Expectations:</a:t>
            </a:r>
            <a:r>
              <a:rPr lang="en-US" sz="1200" b="0" i="0" dirty="0" smtClean="0">
                <a:effectLst/>
                <a:latin typeface="+mn-lt"/>
                <a:ea typeface="+mn-ea"/>
                <a:cs typeface="+mn-cs"/>
                <a:sym typeface="Calibri"/>
              </a:rPr>
              <a:t> Early publicity produces a number of success stories — often accompanied by scores of failures. Some companies take action; many do not.</a:t>
            </a:r>
          </a:p>
          <a:p>
            <a:r>
              <a:rPr lang="en-US" sz="1200" b="1" i="0" dirty="0" smtClean="0">
                <a:effectLst/>
                <a:latin typeface="+mn-lt"/>
                <a:ea typeface="+mn-ea"/>
                <a:cs typeface="+mn-cs"/>
                <a:sym typeface="Calibri"/>
              </a:rPr>
              <a:t>Trough of Disillusionment:</a:t>
            </a:r>
            <a:r>
              <a:rPr lang="en-US" sz="1200" b="0" i="0" dirty="0" smtClean="0">
                <a:effectLst/>
                <a:latin typeface="+mn-lt"/>
                <a:ea typeface="+mn-ea"/>
                <a:cs typeface="+mn-cs"/>
                <a:sym typeface="Calibri"/>
              </a:rPr>
              <a:t> Interest wanes as experiments and implementations fail to deliver. Producers of the technology shake out or fail. Investments continue only if the surviving providers improve their products to the satisfaction of early adopters.</a:t>
            </a:r>
          </a:p>
          <a:p>
            <a:r>
              <a:rPr lang="en-US" sz="1200" b="1" i="0" dirty="0" smtClean="0">
                <a:effectLst/>
                <a:latin typeface="+mn-lt"/>
                <a:ea typeface="+mn-ea"/>
                <a:cs typeface="+mn-cs"/>
                <a:sym typeface="Calibri"/>
              </a:rPr>
              <a:t>Slope of Enlightenment:</a:t>
            </a:r>
            <a:r>
              <a:rPr lang="en-US" sz="1200" b="0" i="0" dirty="0" smtClean="0">
                <a:effectLst/>
                <a:latin typeface="+mn-lt"/>
                <a:ea typeface="+mn-ea"/>
                <a:cs typeface="+mn-cs"/>
                <a:sym typeface="Calibri"/>
              </a:rPr>
              <a:t> More instances of how the technology can benefit the enterprise start to crystallize and become more widely understood. Second- and third-generation products appear from technology providers. More enterprises fund pilots; conservative companies remain cautious.</a:t>
            </a:r>
          </a:p>
          <a:p>
            <a:r>
              <a:rPr lang="en-US" sz="1200" b="1" i="0" dirty="0" smtClean="0">
                <a:effectLst/>
                <a:latin typeface="+mn-lt"/>
                <a:ea typeface="+mn-ea"/>
                <a:cs typeface="+mn-cs"/>
                <a:sym typeface="Calibri"/>
              </a:rPr>
              <a:t>Plateau of Productivity:</a:t>
            </a:r>
            <a:r>
              <a:rPr lang="en-US" sz="1200" b="0" i="0" dirty="0" smtClean="0">
                <a:effectLst/>
                <a:latin typeface="+mn-lt"/>
                <a:ea typeface="+mn-ea"/>
                <a:cs typeface="+mn-cs"/>
                <a:sym typeface="Calibri"/>
              </a:rPr>
              <a:t> Mainstream adoption starts to take off. Criteria for assessing provider viability are more clearly defined. The technology's broad market applicability and relevance are clearly paying off.</a:t>
            </a:r>
          </a:p>
          <a:p>
            <a:r>
              <a:rPr lang="en-US" sz="1200" b="1" i="0" cap="all" dirty="0" smtClean="0">
                <a:effectLst/>
                <a:latin typeface="+mn-lt"/>
                <a:ea typeface="+mn-ea"/>
                <a:cs typeface="+mn-cs"/>
                <a:sym typeface="Calibri"/>
              </a:rPr>
              <a:t>HYPE CYCLES HELP YOU:</a:t>
            </a:r>
            <a:endParaRPr lang="en-US" sz="1200" b="0" i="0" dirty="0" smtClean="0">
              <a:effectLst/>
              <a:latin typeface="+mn-lt"/>
              <a:ea typeface="+mn-ea"/>
              <a:cs typeface="+mn-cs"/>
              <a:sym typeface="Calibri"/>
            </a:endParaRPr>
          </a:p>
          <a:p>
            <a:r>
              <a:rPr lang="en-US" sz="1200" b="0" i="0" dirty="0" smtClean="0">
                <a:effectLst/>
                <a:latin typeface="+mn-lt"/>
                <a:ea typeface="+mn-ea"/>
                <a:cs typeface="+mn-cs"/>
                <a:sym typeface="Calibri"/>
              </a:rPr>
              <a:t>Separate hype from the real drivers of a technology's commercial promise</a:t>
            </a:r>
            <a:br>
              <a:rPr lang="en-US" sz="1200" b="0" i="0" dirty="0" smtClean="0">
                <a:effectLst/>
                <a:latin typeface="+mn-lt"/>
                <a:ea typeface="+mn-ea"/>
                <a:cs typeface="+mn-cs"/>
                <a:sym typeface="Calibri"/>
              </a:rPr>
            </a:br>
            <a:r>
              <a:rPr lang="en-US" sz="1200" b="0" i="0" dirty="0" smtClean="0">
                <a:effectLst/>
                <a:latin typeface="+mn-lt"/>
                <a:ea typeface="+mn-ea"/>
                <a:cs typeface="+mn-cs"/>
                <a:sym typeface="Calibri"/>
              </a:rPr>
              <a:t> </a:t>
            </a:r>
          </a:p>
          <a:p>
            <a:r>
              <a:rPr lang="en-US" sz="1200" b="0" i="0" dirty="0" smtClean="0">
                <a:effectLst/>
                <a:latin typeface="+mn-lt"/>
                <a:ea typeface="+mn-ea"/>
                <a:cs typeface="+mn-cs"/>
                <a:sym typeface="Calibri"/>
              </a:rPr>
              <a:t>Reduce the risk of your technology investment decisions </a:t>
            </a:r>
            <a:br>
              <a:rPr lang="en-US" sz="1200" b="0" i="0" dirty="0" smtClean="0">
                <a:effectLst/>
                <a:latin typeface="+mn-lt"/>
                <a:ea typeface="+mn-ea"/>
                <a:cs typeface="+mn-cs"/>
                <a:sym typeface="Calibri"/>
              </a:rPr>
            </a:br>
            <a:r>
              <a:rPr lang="en-US" sz="1200" b="0" i="0" dirty="0" smtClean="0">
                <a:effectLst/>
                <a:latin typeface="+mn-lt"/>
                <a:ea typeface="+mn-ea"/>
                <a:cs typeface="+mn-cs"/>
                <a:sym typeface="Calibri"/>
              </a:rPr>
              <a:t> </a:t>
            </a:r>
          </a:p>
          <a:p>
            <a:r>
              <a:rPr lang="en-US" sz="1200" b="0" i="0" dirty="0" smtClean="0">
                <a:effectLst/>
                <a:latin typeface="+mn-lt"/>
                <a:ea typeface="+mn-ea"/>
                <a:cs typeface="+mn-cs"/>
                <a:sym typeface="Calibri"/>
              </a:rPr>
              <a:t>Compare your understanding of a technology's business value with the objectivity of experienced IT analysts</a:t>
            </a:r>
            <a:br>
              <a:rPr lang="en-US" sz="1200" b="0" i="0" dirty="0" smtClean="0">
                <a:effectLst/>
                <a:latin typeface="+mn-lt"/>
                <a:ea typeface="+mn-ea"/>
                <a:cs typeface="+mn-cs"/>
                <a:sym typeface="Calibri"/>
              </a:rPr>
            </a:br>
            <a:r>
              <a:rPr lang="en-US" sz="1200" b="0" i="0" dirty="0" smtClean="0">
                <a:effectLst/>
                <a:latin typeface="+mn-lt"/>
                <a:ea typeface="+mn-ea"/>
                <a:cs typeface="+mn-cs"/>
                <a:sym typeface="Calibri"/>
              </a:rPr>
              <a:t> </a:t>
            </a:r>
          </a:p>
          <a:p>
            <a:r>
              <a:rPr lang="en-US" sz="1200" b="1" i="0" cap="all" dirty="0" smtClean="0">
                <a:effectLst/>
                <a:latin typeface="+mn-lt"/>
                <a:ea typeface="+mn-ea"/>
                <a:cs typeface="+mn-cs"/>
                <a:sym typeface="Calibri"/>
              </a:rPr>
              <a:t>RESOURCES</a:t>
            </a:r>
          </a:p>
          <a:p>
            <a:r>
              <a:rPr lang="en-US" sz="1200" b="0" i="0" u="none" strike="noStrike" dirty="0" smtClean="0">
                <a:effectLst/>
                <a:latin typeface="+mn-lt"/>
                <a:ea typeface="+mn-ea"/>
                <a:cs typeface="+mn-cs"/>
                <a:sym typeface="Calibri"/>
                <a:hlinkClick r:id="rId3"/>
              </a:rPr>
              <a:t>Gartner Magic Quadrant FAQ</a:t>
            </a:r>
            <a:endParaRPr lang="en-US" sz="1200" b="0" i="0" dirty="0" smtClean="0">
              <a:effectLst/>
              <a:latin typeface="+mn-lt"/>
              <a:ea typeface="+mn-ea"/>
              <a:cs typeface="+mn-cs"/>
              <a:sym typeface="Calibri"/>
            </a:endParaRPr>
          </a:p>
          <a:p>
            <a:r>
              <a:rPr lang="en-US" sz="1200" b="0" i="0" u="none" strike="noStrike" dirty="0" smtClean="0">
                <a:effectLst/>
                <a:latin typeface="+mn-lt"/>
                <a:ea typeface="+mn-ea"/>
                <a:cs typeface="+mn-cs"/>
                <a:sym typeface="Calibri"/>
                <a:hlinkClick r:id="rId4"/>
              </a:rPr>
              <a:t>Publication Calendar</a:t>
            </a:r>
            <a:endParaRPr lang="en-US" sz="1200" b="0" i="0" dirty="0" smtClean="0">
              <a:effectLst/>
              <a:latin typeface="+mn-lt"/>
              <a:ea typeface="+mn-ea"/>
              <a:cs typeface="+mn-cs"/>
              <a:sym typeface="Calibri"/>
            </a:endParaRPr>
          </a:p>
          <a:p>
            <a:r>
              <a:rPr lang="en-US" sz="1200" b="1" i="0" cap="all" dirty="0" smtClean="0">
                <a:effectLst/>
                <a:latin typeface="+mn-lt"/>
                <a:ea typeface="+mn-ea"/>
                <a:cs typeface="+mn-cs"/>
                <a:sym typeface="Calibri"/>
              </a:rPr>
              <a:t>CONTACT GARTNER</a:t>
            </a:r>
          </a:p>
          <a:p>
            <a:r>
              <a:rPr lang="en-US" sz="1200" b="0" i="0" u="none" strike="noStrike" dirty="0" smtClean="0">
                <a:effectLst/>
                <a:latin typeface="+mn-lt"/>
                <a:ea typeface="+mn-ea"/>
                <a:cs typeface="+mn-cs"/>
                <a:sym typeface="Calibri"/>
                <a:hlinkClick r:id="rId5"/>
              </a:rPr>
              <a:t>methodologies@gartner.com</a:t>
            </a:r>
            <a:endParaRPr lang="en-US" sz="1200" b="0" i="0" dirty="0" smtClean="0">
              <a:effectLst/>
              <a:latin typeface="+mn-lt"/>
              <a:ea typeface="+mn-ea"/>
              <a:cs typeface="+mn-cs"/>
              <a:sym typeface="Calibri"/>
            </a:endParaRPr>
          </a:p>
          <a:p>
            <a:r>
              <a:rPr lang="en-US" sz="1200" b="0" i="0" u="none" strike="noStrike" dirty="0" smtClean="0">
                <a:effectLst/>
                <a:latin typeface="+mn-lt"/>
                <a:ea typeface="+mn-ea"/>
                <a:cs typeface="+mn-cs"/>
                <a:sym typeface="Calibri"/>
                <a:hlinkClick r:id="rId6"/>
              </a:rPr>
              <a:t>General Contacts</a:t>
            </a:r>
            <a:endParaRPr lang="en-US" sz="1200" b="0" i="0" dirty="0" smtClean="0">
              <a:effectLst/>
              <a:latin typeface="+mn-lt"/>
              <a:ea typeface="+mn-ea"/>
              <a:cs typeface="+mn-cs"/>
              <a:sym typeface="Calibri"/>
            </a:endParaRPr>
          </a:p>
          <a:p>
            <a:r>
              <a:rPr lang="en-US" sz="1200" b="0" i="0" u="none" strike="noStrike" dirty="0" smtClean="0">
                <a:effectLst/>
                <a:latin typeface="+mn-lt"/>
                <a:ea typeface="+mn-ea"/>
                <a:cs typeface="+mn-cs"/>
                <a:sym typeface="Calibri"/>
                <a:hlinkClick r:id="rId7"/>
              </a:rPr>
              <a:t>Become a Gartner Client</a:t>
            </a:r>
            <a:endParaRPr lang="en-US" sz="1200" b="0" i="0" dirty="0" smtClean="0">
              <a:effectLst/>
              <a:latin typeface="+mn-lt"/>
              <a:ea typeface="+mn-ea"/>
              <a:cs typeface="+mn-cs"/>
              <a:sym typeface="Calibri"/>
            </a:endParaRPr>
          </a:p>
          <a:p>
            <a:r>
              <a:rPr lang="en-US" sz="1200" b="0" i="0" dirty="0" smtClean="0">
                <a:effectLst/>
                <a:latin typeface="+mn-lt"/>
                <a:ea typeface="+mn-ea"/>
                <a:cs typeface="+mn-cs"/>
                <a:sym typeface="Calibri"/>
              </a:rPr>
              <a:t> </a:t>
            </a:r>
          </a:p>
          <a:p>
            <a:r>
              <a:rPr lang="en-US" sz="1200" b="0" i="0" dirty="0" smtClean="0">
                <a:effectLst/>
                <a:latin typeface="+mn-lt"/>
                <a:ea typeface="+mn-ea"/>
                <a:cs typeface="+mn-cs"/>
                <a:sym typeface="Calibri"/>
              </a:rPr>
              <a:t> </a:t>
            </a:r>
          </a:p>
          <a:p>
            <a:endParaRPr lang="en-US" dirty="0"/>
          </a:p>
        </p:txBody>
      </p:sp>
    </p:spTree>
    <p:extLst>
      <p:ext uri="{BB962C8B-B14F-4D97-AF65-F5344CB8AC3E}">
        <p14:creationId xmlns:p14="http://schemas.microsoft.com/office/powerpoint/2010/main" val="221634701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3046611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5191033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9090987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6851234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2452272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6023071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8560794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3530348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5447589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78633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8535904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4502769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6769352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8729543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6976699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7729886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12028824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6763804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9956283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7706178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558234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7132834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0920107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528955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0049855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8255173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9784679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1388138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5858054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0527735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783528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44935FE3-9F03-4B44-A7B9-5DEB1C022EAA}" type="slidenum">
              <a:rPr lang="en-US" smtClean="0"/>
              <a:pPr/>
              <a:t>26</a:t>
            </a:fld>
            <a:endParaRPr lang="en-US" dirty="0"/>
          </a:p>
        </p:txBody>
      </p:sp>
    </p:spTree>
    <p:extLst>
      <p:ext uri="{BB962C8B-B14F-4D97-AF65-F5344CB8AC3E}">
        <p14:creationId xmlns:p14="http://schemas.microsoft.com/office/powerpoint/2010/main" val="25133941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44935FE3-9F03-4B44-A7B9-5DEB1C022EAA}" type="slidenum">
              <a:rPr lang="en-US" smtClean="0"/>
              <a:pPr/>
              <a:t>28</a:t>
            </a:fld>
            <a:endParaRPr lang="en-US" dirty="0"/>
          </a:p>
        </p:txBody>
      </p:sp>
    </p:spTree>
    <p:extLst>
      <p:ext uri="{BB962C8B-B14F-4D97-AF65-F5344CB8AC3E}">
        <p14:creationId xmlns:p14="http://schemas.microsoft.com/office/powerpoint/2010/main" val="8754720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605441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5240709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9_Custom Layout">
    <p:spTree>
      <p:nvGrpSpPr>
        <p:cNvPr id="1" name=""/>
        <p:cNvGrpSpPr/>
        <p:nvPr/>
      </p:nvGrpSpPr>
      <p:grpSpPr>
        <a:xfrm>
          <a:off x="0" y="0"/>
          <a:ext cx="0" cy="0"/>
          <a:chOff x="0" y="0"/>
          <a:chExt cx="0" cy="0"/>
        </a:xfrm>
      </p:grpSpPr>
      <p:pic>
        <p:nvPicPr>
          <p:cNvPr id="13" name="Picture Placeholder 2"/>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0" y="0"/>
            <a:ext cx="9144000" cy="5143500"/>
          </a:xfrm>
          <a:prstGeom prst="rect">
            <a:avLst/>
          </a:prstGeom>
        </p:spPr>
      </p:pic>
      <p:pic>
        <p:nvPicPr>
          <p:cNvPr id="16" name="Picture 1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354" y="762"/>
            <a:ext cx="9141291" cy="5141975"/>
          </a:xfrm>
          <a:prstGeom prst="rect">
            <a:avLst/>
          </a:prstGeom>
        </p:spPr>
      </p:pic>
      <p:sp>
        <p:nvSpPr>
          <p:cNvPr id="40" name="Shape 40"/>
          <p:cNvSpPr>
            <a:spLocks noGrp="1"/>
          </p:cNvSpPr>
          <p:nvPr>
            <p:ph type="title"/>
          </p:nvPr>
        </p:nvSpPr>
        <p:spPr>
          <a:xfrm>
            <a:off x="209250" y="2131043"/>
            <a:ext cx="4125430" cy="412260"/>
          </a:xfrm>
          <a:prstGeom prst="rect">
            <a:avLst/>
          </a:prstGeom>
        </p:spPr>
        <p:txBody>
          <a:bodyPr anchor="t">
            <a:noAutofit/>
          </a:bodyPr>
          <a:lstStyle>
            <a:lvl1pPr>
              <a:defRPr sz="2400">
                <a:solidFill>
                  <a:srgbClr val="0070C0"/>
                </a:solidFill>
              </a:defRPr>
            </a:lvl1pPr>
          </a:lstStyle>
          <a:p>
            <a:r>
              <a:rPr dirty="0"/>
              <a:t>Title Text</a:t>
            </a:r>
          </a:p>
        </p:txBody>
      </p:sp>
      <p:pic>
        <p:nvPicPr>
          <p:cNvPr id="7" name="image2.png" descr="Untitled-7.png"/>
          <p:cNvPicPr>
            <a:picLocks noChangeAspect="1"/>
          </p:cNvPicPr>
          <p:nvPr userDrawn="1"/>
        </p:nvPicPr>
        <p:blipFill>
          <a:blip r:embed="rId4">
            <a:extLst/>
          </a:blip>
          <a:stretch>
            <a:fillRect/>
          </a:stretch>
        </p:blipFill>
        <p:spPr>
          <a:xfrm>
            <a:off x="300114" y="4615422"/>
            <a:ext cx="684507" cy="326830"/>
          </a:xfrm>
          <a:prstGeom prst="rect">
            <a:avLst/>
          </a:prstGeom>
          <a:ln w="12700">
            <a:miter lim="400000"/>
          </a:ln>
        </p:spPr>
      </p:pic>
      <p:grpSp>
        <p:nvGrpSpPr>
          <p:cNvPr id="8" name="Group 7"/>
          <p:cNvGrpSpPr/>
          <p:nvPr userDrawn="1"/>
        </p:nvGrpSpPr>
        <p:grpSpPr>
          <a:xfrm>
            <a:off x="311809" y="2869296"/>
            <a:ext cx="390183" cy="73152"/>
            <a:chOff x="2522085" y="4216400"/>
            <a:chExt cx="390183" cy="73152"/>
          </a:xfrm>
        </p:grpSpPr>
        <p:sp>
          <p:nvSpPr>
            <p:cNvPr id="10" name="Oval 9"/>
            <p:cNvSpPr/>
            <p:nvPr/>
          </p:nvSpPr>
          <p:spPr>
            <a:xfrm>
              <a:off x="2522085" y="4216400"/>
              <a:ext cx="73152" cy="73152"/>
            </a:xfrm>
            <a:prstGeom prst="ellipse">
              <a:avLst/>
            </a:prstGeom>
            <a:solidFill>
              <a:srgbClr val="F1592D"/>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11" name="Oval 10"/>
            <p:cNvSpPr/>
            <p:nvPr/>
          </p:nvSpPr>
          <p:spPr>
            <a:xfrm>
              <a:off x="2680601" y="4216400"/>
              <a:ext cx="73152" cy="73152"/>
            </a:xfrm>
            <a:prstGeom prst="ellipse">
              <a:avLst/>
            </a:prstGeom>
            <a:solidFill>
              <a:srgbClr val="F1592D"/>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12" name="Oval 11"/>
            <p:cNvSpPr/>
            <p:nvPr/>
          </p:nvSpPr>
          <p:spPr>
            <a:xfrm>
              <a:off x="2839116" y="4216400"/>
              <a:ext cx="73152" cy="73152"/>
            </a:xfrm>
            <a:prstGeom prst="ellipse">
              <a:avLst/>
            </a:prstGeom>
            <a:solidFill>
              <a:srgbClr val="F1592D"/>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grpSp>
      <p:sp>
        <p:nvSpPr>
          <p:cNvPr id="14" name="Text Placeholder 2"/>
          <p:cNvSpPr>
            <a:spLocks noGrp="1"/>
          </p:cNvSpPr>
          <p:nvPr>
            <p:ph type="body" idx="1"/>
          </p:nvPr>
        </p:nvSpPr>
        <p:spPr>
          <a:xfrm>
            <a:off x="203782" y="2520441"/>
            <a:ext cx="4149558" cy="315250"/>
          </a:xfrm>
          <a:prstGeom prst="rect">
            <a:avLst/>
          </a:prstGeom>
        </p:spPr>
        <p:txBody>
          <a:bodyPr anchor="t">
            <a:noAutofit/>
          </a:bodyPr>
          <a:lstStyle>
            <a:lvl1pPr marL="342900" indent="-342900">
              <a:buNone/>
              <a:defRPr kumimoji="0" lang="en-US" sz="1600" normalizeH="0" dirty="0" smtClean="0">
                <a:solidFill>
                  <a:schemeClr val="tx2">
                    <a:lumMod val="50000"/>
                  </a:schemeClr>
                </a:solidFill>
                <a:effectLst/>
                <a:latin typeface="Arial"/>
                <a:ea typeface="Arial"/>
                <a:cs typeface="Arial"/>
              </a:defRPr>
            </a:lvl1pPr>
          </a:lstStyle>
          <a:p>
            <a:pPr marL="0" lvl="0" indent="0" fontAlgn="auto" hangingPunct="1">
              <a:spcBef>
                <a:spcPts val="0"/>
              </a:spcBef>
              <a:buSzTx/>
            </a:pPr>
            <a:r>
              <a:rPr lang="en-US" dirty="0" smtClean="0"/>
              <a:t>Click to edit Master text styles</a:t>
            </a:r>
          </a:p>
        </p:txBody>
      </p:sp>
      <p:sp>
        <p:nvSpPr>
          <p:cNvPr id="15" name="Text Placeholder 2"/>
          <p:cNvSpPr>
            <a:spLocks noGrp="1"/>
          </p:cNvSpPr>
          <p:nvPr>
            <p:ph type="body" idx="10"/>
          </p:nvPr>
        </p:nvSpPr>
        <p:spPr>
          <a:xfrm>
            <a:off x="196162" y="3598313"/>
            <a:ext cx="3220138" cy="781802"/>
          </a:xfrm>
          <a:prstGeom prst="rect">
            <a:avLst/>
          </a:prstGeom>
        </p:spPr>
        <p:txBody>
          <a:bodyPr anchor="t">
            <a:noAutofit/>
          </a:bodyPr>
          <a:lstStyle>
            <a:lvl1pPr marL="342900" indent="-342900">
              <a:buNone/>
              <a:defRPr kumimoji="0" lang="en-US" sz="1200" normalizeH="0" dirty="0" smtClean="0">
                <a:solidFill>
                  <a:schemeClr val="tx2">
                    <a:lumMod val="50000"/>
                  </a:schemeClr>
                </a:solidFill>
                <a:effectLst/>
                <a:latin typeface="Arial"/>
                <a:ea typeface="Arial"/>
                <a:cs typeface="Arial"/>
              </a:defRPr>
            </a:lvl1pPr>
          </a:lstStyle>
          <a:p>
            <a:pPr marL="0" lvl="0" indent="0" fontAlgn="auto" hangingPunct="1">
              <a:spcBef>
                <a:spcPts val="0"/>
              </a:spcBef>
              <a:buSzTx/>
            </a:pPr>
            <a:r>
              <a:rPr lang="en-US" dirty="0" smtClean="0"/>
              <a:t>Click to edit Master text styles</a:t>
            </a:r>
          </a:p>
        </p:txBody>
      </p:sp>
    </p:spTree>
    <p:extLst>
      <p:ext uri="{BB962C8B-B14F-4D97-AF65-F5344CB8AC3E}">
        <p14:creationId xmlns:p14="http://schemas.microsoft.com/office/powerpoint/2010/main" val="1869450297"/>
      </p:ext>
    </p:extLst>
  </p:cSld>
  <p:clrMapOvr>
    <a:masterClrMapping/>
  </p:clrMapOvr>
  <p:transition spd="med"/>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userDrawn="1">
  <p:cSld name="18_Custom Layout">
    <p:spTree>
      <p:nvGrpSpPr>
        <p:cNvPr id="1" name=""/>
        <p:cNvGrpSpPr/>
        <p:nvPr/>
      </p:nvGrpSpPr>
      <p:grpSpPr>
        <a:xfrm>
          <a:off x="0" y="0"/>
          <a:ext cx="0" cy="0"/>
          <a:chOff x="0" y="0"/>
          <a:chExt cx="0" cy="0"/>
        </a:xfrm>
      </p:grpSpPr>
      <p:sp>
        <p:nvSpPr>
          <p:cNvPr id="40" name="Shape 40"/>
          <p:cNvSpPr>
            <a:spLocks noGrp="1"/>
          </p:cNvSpPr>
          <p:nvPr>
            <p:ph type="title"/>
          </p:nvPr>
        </p:nvSpPr>
        <p:spPr>
          <a:xfrm>
            <a:off x="220289" y="1375890"/>
            <a:ext cx="8647485" cy="412260"/>
          </a:xfrm>
          <a:prstGeom prst="rect">
            <a:avLst/>
          </a:prstGeom>
        </p:spPr>
        <p:txBody>
          <a:bodyPr anchor="t">
            <a:noAutofit/>
          </a:bodyPr>
          <a:lstStyle>
            <a:lvl1pPr>
              <a:defRPr sz="2400">
                <a:solidFill>
                  <a:srgbClr val="0070C0"/>
                </a:solidFill>
              </a:defRPr>
            </a:lvl1pPr>
          </a:lstStyle>
          <a:p>
            <a:r>
              <a:rPr dirty="0"/>
              <a:t>Title Text</a:t>
            </a:r>
          </a:p>
        </p:txBody>
      </p:sp>
      <p:pic>
        <p:nvPicPr>
          <p:cNvPr id="7" name="image2.png" descr="Untitled-7.png"/>
          <p:cNvPicPr>
            <a:picLocks noChangeAspect="1"/>
          </p:cNvPicPr>
          <p:nvPr userDrawn="1"/>
        </p:nvPicPr>
        <p:blipFill>
          <a:blip r:embed="rId2">
            <a:extLst/>
          </a:blip>
          <a:stretch>
            <a:fillRect/>
          </a:stretch>
        </p:blipFill>
        <p:spPr>
          <a:xfrm>
            <a:off x="300114" y="4615422"/>
            <a:ext cx="684507" cy="326830"/>
          </a:xfrm>
          <a:prstGeom prst="rect">
            <a:avLst/>
          </a:prstGeom>
          <a:ln w="12700">
            <a:miter lim="400000"/>
          </a:ln>
        </p:spPr>
      </p:pic>
      <p:grpSp>
        <p:nvGrpSpPr>
          <p:cNvPr id="8" name="Group 7"/>
          <p:cNvGrpSpPr/>
          <p:nvPr userDrawn="1"/>
        </p:nvGrpSpPr>
        <p:grpSpPr>
          <a:xfrm>
            <a:off x="304189" y="1828105"/>
            <a:ext cx="390183" cy="73152"/>
            <a:chOff x="2522085" y="4216400"/>
            <a:chExt cx="390183" cy="73152"/>
          </a:xfrm>
        </p:grpSpPr>
        <p:sp>
          <p:nvSpPr>
            <p:cNvPr id="10" name="Oval 9"/>
            <p:cNvSpPr/>
            <p:nvPr/>
          </p:nvSpPr>
          <p:spPr>
            <a:xfrm>
              <a:off x="2522085" y="4216400"/>
              <a:ext cx="73152" cy="73152"/>
            </a:xfrm>
            <a:prstGeom prst="ellipse">
              <a:avLst/>
            </a:prstGeom>
            <a:solidFill>
              <a:srgbClr val="F1592D"/>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11" name="Oval 10"/>
            <p:cNvSpPr/>
            <p:nvPr/>
          </p:nvSpPr>
          <p:spPr>
            <a:xfrm>
              <a:off x="2680601" y="4216400"/>
              <a:ext cx="73152" cy="73152"/>
            </a:xfrm>
            <a:prstGeom prst="ellipse">
              <a:avLst/>
            </a:prstGeom>
            <a:solidFill>
              <a:srgbClr val="F1592D"/>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12" name="Oval 11"/>
            <p:cNvSpPr/>
            <p:nvPr/>
          </p:nvSpPr>
          <p:spPr>
            <a:xfrm>
              <a:off x="2839116" y="4216400"/>
              <a:ext cx="73152" cy="73152"/>
            </a:xfrm>
            <a:prstGeom prst="ellipse">
              <a:avLst/>
            </a:prstGeom>
            <a:solidFill>
              <a:srgbClr val="F1592D"/>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grpSp>
    </p:spTree>
    <p:extLst>
      <p:ext uri="{BB962C8B-B14F-4D97-AF65-F5344CB8AC3E}">
        <p14:creationId xmlns:p14="http://schemas.microsoft.com/office/powerpoint/2010/main" val="4223335670"/>
      </p:ext>
    </p:extLst>
  </p:cSld>
  <p:clrMapOvr>
    <a:masterClrMapping/>
  </p:clrMapOvr>
  <p:transition spd="med"/>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userDrawn="1">
  <p:cSld name="22_Custom Layout">
    <p:spTree>
      <p:nvGrpSpPr>
        <p:cNvPr id="1" name=""/>
        <p:cNvGrpSpPr/>
        <p:nvPr/>
      </p:nvGrpSpPr>
      <p:grpSpPr>
        <a:xfrm>
          <a:off x="0" y="0"/>
          <a:ext cx="0" cy="0"/>
          <a:chOff x="0" y="0"/>
          <a:chExt cx="0" cy="0"/>
        </a:xfrm>
      </p:grpSpPr>
      <p:sp>
        <p:nvSpPr>
          <p:cNvPr id="13" name="Shape 40"/>
          <p:cNvSpPr>
            <a:spLocks noGrp="1"/>
          </p:cNvSpPr>
          <p:nvPr>
            <p:ph type="title"/>
          </p:nvPr>
        </p:nvSpPr>
        <p:spPr>
          <a:xfrm>
            <a:off x="230935" y="150264"/>
            <a:ext cx="8723050" cy="452986"/>
          </a:xfrm>
          <a:prstGeom prst="rect">
            <a:avLst/>
          </a:prstGeom>
        </p:spPr>
        <p:txBody>
          <a:bodyPr anchor="t">
            <a:noAutofit/>
          </a:bodyPr>
          <a:lstStyle>
            <a:lvl1pPr>
              <a:defRPr sz="2000">
                <a:solidFill>
                  <a:srgbClr val="0070C0"/>
                </a:solidFill>
              </a:defRPr>
            </a:lvl1pPr>
          </a:lstStyle>
          <a:p>
            <a:r>
              <a:rPr dirty="0"/>
              <a:t>Title Text</a:t>
            </a:r>
          </a:p>
        </p:txBody>
      </p:sp>
      <p:pic>
        <p:nvPicPr>
          <p:cNvPr id="14" name="image2.png" descr="Untitled-7.png"/>
          <p:cNvPicPr>
            <a:picLocks noChangeAspect="1"/>
          </p:cNvPicPr>
          <p:nvPr userDrawn="1"/>
        </p:nvPicPr>
        <p:blipFill>
          <a:blip r:embed="rId2">
            <a:extLst/>
          </a:blip>
          <a:stretch>
            <a:fillRect/>
          </a:stretch>
        </p:blipFill>
        <p:spPr>
          <a:xfrm>
            <a:off x="300114" y="4615422"/>
            <a:ext cx="684507" cy="326830"/>
          </a:xfrm>
          <a:prstGeom prst="rect">
            <a:avLst/>
          </a:prstGeom>
          <a:ln w="12700">
            <a:miter lim="400000"/>
          </a:ln>
        </p:spPr>
      </p:pic>
      <p:grpSp>
        <p:nvGrpSpPr>
          <p:cNvPr id="7" name="Group 6"/>
          <p:cNvGrpSpPr/>
          <p:nvPr userDrawn="1"/>
        </p:nvGrpSpPr>
        <p:grpSpPr>
          <a:xfrm>
            <a:off x="307257" y="547315"/>
            <a:ext cx="390183" cy="73152"/>
            <a:chOff x="2522085" y="4216400"/>
            <a:chExt cx="390183" cy="73152"/>
          </a:xfrm>
        </p:grpSpPr>
        <p:sp>
          <p:nvSpPr>
            <p:cNvPr id="8" name="Oval 7"/>
            <p:cNvSpPr/>
            <p:nvPr/>
          </p:nvSpPr>
          <p:spPr>
            <a:xfrm>
              <a:off x="2522085" y="4216400"/>
              <a:ext cx="73152" cy="73152"/>
            </a:xfrm>
            <a:prstGeom prst="ellipse">
              <a:avLst/>
            </a:prstGeom>
            <a:solidFill>
              <a:srgbClr val="F1592D"/>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9" name="Oval 8"/>
            <p:cNvSpPr/>
            <p:nvPr/>
          </p:nvSpPr>
          <p:spPr>
            <a:xfrm>
              <a:off x="2680601" y="4216400"/>
              <a:ext cx="73152" cy="73152"/>
            </a:xfrm>
            <a:prstGeom prst="ellipse">
              <a:avLst/>
            </a:prstGeom>
            <a:solidFill>
              <a:srgbClr val="F1592D"/>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10" name="Oval 9"/>
            <p:cNvSpPr/>
            <p:nvPr/>
          </p:nvSpPr>
          <p:spPr>
            <a:xfrm>
              <a:off x="2839116" y="4216400"/>
              <a:ext cx="73152" cy="73152"/>
            </a:xfrm>
            <a:prstGeom prst="ellipse">
              <a:avLst/>
            </a:prstGeom>
            <a:solidFill>
              <a:srgbClr val="F1592D"/>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grpSp>
      <p:sp>
        <p:nvSpPr>
          <p:cNvPr id="12" name="Shape 42"/>
          <p:cNvSpPr>
            <a:spLocks noGrp="1"/>
          </p:cNvSpPr>
          <p:nvPr>
            <p:ph type="sldNum" sz="quarter" idx="2"/>
          </p:nvPr>
        </p:nvSpPr>
        <p:spPr>
          <a:xfrm>
            <a:off x="8440892" y="4755132"/>
            <a:ext cx="468287" cy="279401"/>
          </a:xfrm>
          <a:prstGeom prst="rect">
            <a:avLst/>
          </a:prstGeom>
        </p:spPr>
        <p:txBody>
          <a:bodyPr/>
          <a:lstStyle>
            <a:lvl1pPr algn="r">
              <a:defRPr sz="1000">
                <a:solidFill>
                  <a:schemeClr val="tx1">
                    <a:lumMod val="75000"/>
                    <a:lumOff val="25000"/>
                  </a:schemeClr>
                </a:solidFill>
                <a:latin typeface="Arial" panose="020B0604020202020204" pitchFamily="34" charset="0"/>
                <a:cs typeface="Arial" panose="020B0604020202020204" pitchFamily="34" charset="0"/>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228462852"/>
      </p:ext>
    </p:extLst>
  </p:cSld>
  <p:clrMapOvr>
    <a:masterClrMapping/>
  </p:clrMapOvr>
  <p:transition spd="med"/>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13_Custom Layout">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3" name="Shape 40"/>
          <p:cNvSpPr>
            <a:spLocks noGrp="1"/>
          </p:cNvSpPr>
          <p:nvPr>
            <p:ph type="title"/>
          </p:nvPr>
        </p:nvSpPr>
        <p:spPr>
          <a:xfrm>
            <a:off x="196162" y="153439"/>
            <a:ext cx="8723050" cy="452986"/>
          </a:xfrm>
          <a:prstGeom prst="rect">
            <a:avLst/>
          </a:prstGeom>
        </p:spPr>
        <p:txBody>
          <a:bodyPr anchor="t">
            <a:noAutofit/>
          </a:bodyPr>
          <a:lstStyle>
            <a:lvl1pPr>
              <a:defRPr sz="2000">
                <a:solidFill>
                  <a:srgbClr val="0070C0"/>
                </a:solidFill>
              </a:defRPr>
            </a:lvl1pPr>
          </a:lstStyle>
          <a:p>
            <a:r>
              <a:rPr dirty="0"/>
              <a:t>Title Text</a:t>
            </a:r>
          </a:p>
        </p:txBody>
      </p:sp>
      <p:pic>
        <p:nvPicPr>
          <p:cNvPr id="14" name="image2.png" descr="Untitled-7.png"/>
          <p:cNvPicPr>
            <a:picLocks noChangeAspect="1"/>
          </p:cNvPicPr>
          <p:nvPr userDrawn="1"/>
        </p:nvPicPr>
        <p:blipFill>
          <a:blip r:embed="rId3">
            <a:extLst/>
          </a:blip>
          <a:stretch>
            <a:fillRect/>
          </a:stretch>
        </p:blipFill>
        <p:spPr>
          <a:xfrm>
            <a:off x="300114" y="4615422"/>
            <a:ext cx="684507" cy="326830"/>
          </a:xfrm>
          <a:prstGeom prst="rect">
            <a:avLst/>
          </a:prstGeom>
          <a:ln w="12700">
            <a:miter lim="400000"/>
          </a:ln>
        </p:spPr>
      </p:pic>
      <p:sp>
        <p:nvSpPr>
          <p:cNvPr id="17" name="Text Placeholder 2"/>
          <p:cNvSpPr>
            <a:spLocks noGrp="1"/>
          </p:cNvSpPr>
          <p:nvPr>
            <p:ph type="body" idx="1"/>
          </p:nvPr>
        </p:nvSpPr>
        <p:spPr>
          <a:xfrm>
            <a:off x="196162" y="755101"/>
            <a:ext cx="8723050" cy="568873"/>
          </a:xfrm>
          <a:prstGeom prst="rect">
            <a:avLst/>
          </a:prstGeom>
        </p:spPr>
        <p:txBody>
          <a:bodyPr anchor="t">
            <a:noAutofit/>
          </a:bodyPr>
          <a:lstStyle>
            <a:lvl1pPr marL="342900" indent="-342900">
              <a:buNone/>
              <a:defRPr kumimoji="0" lang="en-US" sz="1600" normalizeH="0" dirty="0" smtClean="0">
                <a:solidFill>
                  <a:schemeClr val="tx2">
                    <a:lumMod val="50000"/>
                  </a:schemeClr>
                </a:solidFill>
                <a:effectLst/>
                <a:latin typeface="Arial"/>
                <a:ea typeface="Arial"/>
                <a:cs typeface="Arial"/>
              </a:defRPr>
            </a:lvl1pPr>
          </a:lstStyle>
          <a:p>
            <a:pPr marL="0" lvl="0" indent="0" fontAlgn="auto" hangingPunct="1">
              <a:spcBef>
                <a:spcPts val="0"/>
              </a:spcBef>
              <a:buSzTx/>
            </a:pPr>
            <a:r>
              <a:rPr lang="en-US" dirty="0" smtClean="0"/>
              <a:t>Click to edit Master text styles</a:t>
            </a:r>
          </a:p>
        </p:txBody>
      </p:sp>
      <p:sp>
        <p:nvSpPr>
          <p:cNvPr id="12" name="Shape 42"/>
          <p:cNvSpPr>
            <a:spLocks noGrp="1"/>
          </p:cNvSpPr>
          <p:nvPr>
            <p:ph type="sldNum" sz="quarter" idx="2"/>
          </p:nvPr>
        </p:nvSpPr>
        <p:spPr>
          <a:xfrm>
            <a:off x="8440892" y="4755132"/>
            <a:ext cx="468287" cy="279401"/>
          </a:xfrm>
          <a:prstGeom prst="rect">
            <a:avLst/>
          </a:prstGeom>
        </p:spPr>
        <p:txBody>
          <a:bodyPr/>
          <a:lstStyle>
            <a:lvl1pPr algn="r">
              <a:defRPr sz="1000">
                <a:solidFill>
                  <a:schemeClr val="tx1">
                    <a:lumMod val="75000"/>
                    <a:lumOff val="25000"/>
                  </a:schemeClr>
                </a:solidFill>
                <a:latin typeface="Arial" panose="020B0604020202020204" pitchFamily="34" charset="0"/>
                <a:cs typeface="Arial" panose="020B0604020202020204" pitchFamily="34" charset="0"/>
              </a:defRPr>
            </a:lvl1pPr>
          </a:lstStyle>
          <a:p>
            <a:fld id="{86CB4B4D-7CA3-9044-876B-883B54F8677D}" type="slidenum">
              <a:rPr lang="en-US" smtClean="0"/>
              <a:pPr/>
              <a:t>‹#›</a:t>
            </a:fld>
            <a:endParaRPr lang="en-US" dirty="0"/>
          </a:p>
        </p:txBody>
      </p:sp>
      <p:grpSp>
        <p:nvGrpSpPr>
          <p:cNvPr id="15" name="Group 14"/>
          <p:cNvGrpSpPr/>
          <p:nvPr userDrawn="1"/>
        </p:nvGrpSpPr>
        <p:grpSpPr>
          <a:xfrm>
            <a:off x="307257" y="547315"/>
            <a:ext cx="390183" cy="73152"/>
            <a:chOff x="2522085" y="4216400"/>
            <a:chExt cx="390183" cy="73152"/>
          </a:xfrm>
        </p:grpSpPr>
        <p:sp>
          <p:nvSpPr>
            <p:cNvPr id="16" name="Oval 15"/>
            <p:cNvSpPr/>
            <p:nvPr/>
          </p:nvSpPr>
          <p:spPr>
            <a:xfrm>
              <a:off x="2522085" y="4216400"/>
              <a:ext cx="73152" cy="73152"/>
            </a:xfrm>
            <a:prstGeom prst="ellipse">
              <a:avLst/>
            </a:prstGeom>
            <a:solidFill>
              <a:srgbClr val="F1592D"/>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18" name="Oval 17"/>
            <p:cNvSpPr/>
            <p:nvPr/>
          </p:nvSpPr>
          <p:spPr>
            <a:xfrm>
              <a:off x="2680601" y="4216400"/>
              <a:ext cx="73152" cy="73152"/>
            </a:xfrm>
            <a:prstGeom prst="ellipse">
              <a:avLst/>
            </a:prstGeom>
            <a:solidFill>
              <a:srgbClr val="F1592D"/>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19" name="Oval 18"/>
            <p:cNvSpPr/>
            <p:nvPr/>
          </p:nvSpPr>
          <p:spPr>
            <a:xfrm>
              <a:off x="2839116" y="4216400"/>
              <a:ext cx="73152" cy="73152"/>
            </a:xfrm>
            <a:prstGeom prst="ellipse">
              <a:avLst/>
            </a:prstGeom>
            <a:solidFill>
              <a:srgbClr val="F1592D"/>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grpSp>
    </p:spTree>
    <p:extLst>
      <p:ext uri="{BB962C8B-B14F-4D97-AF65-F5344CB8AC3E}">
        <p14:creationId xmlns:p14="http://schemas.microsoft.com/office/powerpoint/2010/main" val="63281887"/>
      </p:ext>
    </p:extLst>
  </p:cSld>
  <p:clrMapOvr>
    <a:masterClrMapping/>
  </p:clrMapOvr>
  <p:transition spd="med"/>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20_Custom Layout">
    <p:spTree>
      <p:nvGrpSpPr>
        <p:cNvPr id="1" name=""/>
        <p:cNvGrpSpPr/>
        <p:nvPr/>
      </p:nvGrpSpPr>
      <p:grpSpPr>
        <a:xfrm>
          <a:off x="0" y="0"/>
          <a:ext cx="0" cy="0"/>
          <a:chOff x="0" y="0"/>
          <a:chExt cx="0" cy="0"/>
        </a:xfrm>
      </p:grpSpPr>
      <p:pic>
        <p:nvPicPr>
          <p:cNvPr id="16" name="Picture 1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354" y="762"/>
            <a:ext cx="9141291" cy="5141975"/>
          </a:xfrm>
          <a:prstGeom prst="rect">
            <a:avLst/>
          </a:prstGeom>
        </p:spPr>
      </p:pic>
      <p:sp>
        <p:nvSpPr>
          <p:cNvPr id="17" name="Picture Placeholder 8"/>
          <p:cNvSpPr>
            <a:spLocks noGrp="1"/>
          </p:cNvSpPr>
          <p:nvPr>
            <p:ph type="pic" sz="quarter" idx="11"/>
          </p:nvPr>
        </p:nvSpPr>
        <p:spPr>
          <a:xfrm>
            <a:off x="0" y="0"/>
            <a:ext cx="9144000" cy="5143500"/>
          </a:xfrm>
          <a:prstGeom prst="rect">
            <a:avLst/>
          </a:prstGeom>
        </p:spPr>
        <p:txBody>
          <a:bodyPr/>
          <a:lstStyle>
            <a:lvl1pPr algn="ctr">
              <a:defRPr sz="2400"/>
            </a:lvl1pPr>
          </a:lstStyle>
          <a:p>
            <a:endParaRPr lang="en-US" dirty="0"/>
          </a:p>
        </p:txBody>
      </p:sp>
      <p:sp>
        <p:nvSpPr>
          <p:cNvPr id="40" name="Shape 40"/>
          <p:cNvSpPr>
            <a:spLocks noGrp="1"/>
          </p:cNvSpPr>
          <p:nvPr>
            <p:ph type="title"/>
          </p:nvPr>
        </p:nvSpPr>
        <p:spPr>
          <a:xfrm>
            <a:off x="227910" y="2249153"/>
            <a:ext cx="4125430" cy="412260"/>
          </a:xfrm>
          <a:prstGeom prst="rect">
            <a:avLst/>
          </a:prstGeom>
        </p:spPr>
        <p:txBody>
          <a:bodyPr anchor="t">
            <a:noAutofit/>
          </a:bodyPr>
          <a:lstStyle>
            <a:lvl1pPr>
              <a:defRPr sz="2400">
                <a:solidFill>
                  <a:srgbClr val="0070C0"/>
                </a:solidFill>
              </a:defRPr>
            </a:lvl1pPr>
          </a:lstStyle>
          <a:p>
            <a:r>
              <a:rPr dirty="0"/>
              <a:t>Title Text</a:t>
            </a:r>
          </a:p>
        </p:txBody>
      </p:sp>
      <p:pic>
        <p:nvPicPr>
          <p:cNvPr id="7" name="image2.png" descr="Untitled-7.png"/>
          <p:cNvPicPr>
            <a:picLocks noChangeAspect="1"/>
          </p:cNvPicPr>
          <p:nvPr userDrawn="1"/>
        </p:nvPicPr>
        <p:blipFill>
          <a:blip r:embed="rId3">
            <a:extLst/>
          </a:blip>
          <a:stretch>
            <a:fillRect/>
          </a:stretch>
        </p:blipFill>
        <p:spPr>
          <a:xfrm>
            <a:off x="300114" y="4615422"/>
            <a:ext cx="684507" cy="326830"/>
          </a:xfrm>
          <a:prstGeom prst="rect">
            <a:avLst/>
          </a:prstGeom>
          <a:ln w="12700">
            <a:miter lim="400000"/>
          </a:ln>
        </p:spPr>
      </p:pic>
      <p:grpSp>
        <p:nvGrpSpPr>
          <p:cNvPr id="8" name="Group 7"/>
          <p:cNvGrpSpPr/>
          <p:nvPr userDrawn="1"/>
        </p:nvGrpSpPr>
        <p:grpSpPr>
          <a:xfrm>
            <a:off x="311809" y="2695544"/>
            <a:ext cx="390183" cy="73152"/>
            <a:chOff x="2522085" y="4216400"/>
            <a:chExt cx="390183" cy="73152"/>
          </a:xfrm>
        </p:grpSpPr>
        <p:sp>
          <p:nvSpPr>
            <p:cNvPr id="10" name="Oval 9"/>
            <p:cNvSpPr/>
            <p:nvPr/>
          </p:nvSpPr>
          <p:spPr>
            <a:xfrm>
              <a:off x="2522085" y="4216400"/>
              <a:ext cx="73152" cy="73152"/>
            </a:xfrm>
            <a:prstGeom prst="ellipse">
              <a:avLst/>
            </a:prstGeom>
            <a:solidFill>
              <a:srgbClr val="F1592D"/>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endParaRPr lang="en-US" dirty="0"/>
            </a:p>
          </p:txBody>
        </p:sp>
        <p:sp>
          <p:nvSpPr>
            <p:cNvPr id="11" name="Oval 10"/>
            <p:cNvSpPr/>
            <p:nvPr/>
          </p:nvSpPr>
          <p:spPr>
            <a:xfrm>
              <a:off x="2680601" y="4216400"/>
              <a:ext cx="73152" cy="73152"/>
            </a:xfrm>
            <a:prstGeom prst="ellipse">
              <a:avLst/>
            </a:prstGeom>
            <a:solidFill>
              <a:srgbClr val="F1592D"/>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endParaRPr lang="en-US" dirty="0"/>
            </a:p>
          </p:txBody>
        </p:sp>
        <p:sp>
          <p:nvSpPr>
            <p:cNvPr id="12" name="Oval 11"/>
            <p:cNvSpPr/>
            <p:nvPr/>
          </p:nvSpPr>
          <p:spPr>
            <a:xfrm>
              <a:off x="2839116" y="4216400"/>
              <a:ext cx="73152" cy="73152"/>
            </a:xfrm>
            <a:prstGeom prst="ellipse">
              <a:avLst/>
            </a:prstGeom>
            <a:solidFill>
              <a:srgbClr val="F1592D"/>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endParaRPr lang="en-US" dirty="0"/>
            </a:p>
          </p:txBody>
        </p:sp>
      </p:grpSp>
      <p:sp>
        <p:nvSpPr>
          <p:cNvPr id="14" name="Text Placeholder 2"/>
          <p:cNvSpPr>
            <a:spLocks noGrp="1"/>
          </p:cNvSpPr>
          <p:nvPr>
            <p:ph type="body" idx="1"/>
          </p:nvPr>
        </p:nvSpPr>
        <p:spPr>
          <a:xfrm>
            <a:off x="203782" y="2834299"/>
            <a:ext cx="4149558" cy="315250"/>
          </a:xfrm>
          <a:prstGeom prst="rect">
            <a:avLst/>
          </a:prstGeom>
        </p:spPr>
        <p:txBody>
          <a:bodyPr anchor="t">
            <a:noAutofit/>
          </a:bodyPr>
          <a:lstStyle>
            <a:lvl1pPr marL="342900" indent="-342900">
              <a:buNone/>
              <a:defRPr kumimoji="0" lang="en-US" sz="1600" normalizeH="0" dirty="0" smtClean="0">
                <a:solidFill>
                  <a:schemeClr val="tx2">
                    <a:lumMod val="50000"/>
                  </a:schemeClr>
                </a:solidFill>
                <a:effectLst/>
                <a:latin typeface="Arial"/>
                <a:ea typeface="Arial"/>
                <a:cs typeface="Arial"/>
              </a:defRPr>
            </a:lvl1pPr>
          </a:lstStyle>
          <a:p>
            <a:pPr marL="0" lvl="0" indent="0" fontAlgn="auto" hangingPunct="1">
              <a:spcBef>
                <a:spcPts val="0"/>
              </a:spcBef>
              <a:buSzTx/>
            </a:pPr>
            <a:r>
              <a:rPr lang="en-US" dirty="0" smtClean="0"/>
              <a:t>Click to edit Master text styles</a:t>
            </a:r>
          </a:p>
        </p:txBody>
      </p:sp>
      <p:sp>
        <p:nvSpPr>
          <p:cNvPr id="15" name="Text Placeholder 2"/>
          <p:cNvSpPr>
            <a:spLocks noGrp="1"/>
          </p:cNvSpPr>
          <p:nvPr>
            <p:ph type="body" idx="10"/>
          </p:nvPr>
        </p:nvSpPr>
        <p:spPr>
          <a:xfrm>
            <a:off x="196162" y="3598313"/>
            <a:ext cx="3220138" cy="781802"/>
          </a:xfrm>
          <a:prstGeom prst="rect">
            <a:avLst/>
          </a:prstGeom>
        </p:spPr>
        <p:txBody>
          <a:bodyPr anchor="t">
            <a:noAutofit/>
          </a:bodyPr>
          <a:lstStyle>
            <a:lvl1pPr marL="342900" indent="-342900">
              <a:buNone/>
              <a:defRPr kumimoji="0" lang="en-US" sz="1200" normalizeH="0" dirty="0" smtClean="0">
                <a:solidFill>
                  <a:schemeClr val="tx2">
                    <a:lumMod val="50000"/>
                  </a:schemeClr>
                </a:solidFill>
                <a:effectLst/>
                <a:latin typeface="Arial"/>
                <a:ea typeface="Arial"/>
                <a:cs typeface="Arial"/>
              </a:defRPr>
            </a:lvl1pPr>
          </a:lstStyle>
          <a:p>
            <a:pPr marL="0" lvl="0" indent="0" fontAlgn="auto" hangingPunct="1">
              <a:spcBef>
                <a:spcPts val="0"/>
              </a:spcBef>
              <a:buSzTx/>
            </a:pPr>
            <a:r>
              <a:rPr lang="en-US" dirty="0" smtClean="0"/>
              <a:t>Click to edit Master text styles</a:t>
            </a:r>
          </a:p>
        </p:txBody>
      </p:sp>
    </p:spTree>
    <p:extLst>
      <p:ext uri="{BB962C8B-B14F-4D97-AF65-F5344CB8AC3E}">
        <p14:creationId xmlns:p14="http://schemas.microsoft.com/office/powerpoint/2010/main" val="3528708614"/>
      </p:ext>
    </p:extLst>
  </p:cSld>
  <p:clrMapOvr>
    <a:masterClrMapping/>
  </p:clrMapOvr>
  <p:transition spd="med"/>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7_Custom Layout">
    <p:spTree>
      <p:nvGrpSpPr>
        <p:cNvPr id="1" name=""/>
        <p:cNvGrpSpPr/>
        <p:nvPr/>
      </p:nvGrpSpPr>
      <p:grpSpPr>
        <a:xfrm>
          <a:off x="0" y="0"/>
          <a:ext cx="0" cy="0"/>
          <a:chOff x="0" y="0"/>
          <a:chExt cx="0" cy="0"/>
        </a:xfrm>
      </p:grpSpPr>
      <p:sp>
        <p:nvSpPr>
          <p:cNvPr id="13" name="Shape 40"/>
          <p:cNvSpPr>
            <a:spLocks noGrp="1"/>
          </p:cNvSpPr>
          <p:nvPr>
            <p:ph type="title"/>
          </p:nvPr>
        </p:nvSpPr>
        <p:spPr>
          <a:xfrm>
            <a:off x="166950" y="2175914"/>
            <a:ext cx="3321317" cy="993776"/>
          </a:xfrm>
          <a:prstGeom prst="rect">
            <a:avLst/>
          </a:prstGeom>
        </p:spPr>
        <p:txBody>
          <a:bodyPr anchor="t">
            <a:noAutofit/>
          </a:bodyPr>
          <a:lstStyle>
            <a:lvl1pPr>
              <a:defRPr sz="2000">
                <a:solidFill>
                  <a:srgbClr val="0070C0"/>
                </a:solidFill>
              </a:defRPr>
            </a:lvl1pPr>
          </a:lstStyle>
          <a:p>
            <a:r>
              <a:rPr dirty="0"/>
              <a:t>Title Text</a:t>
            </a:r>
          </a:p>
        </p:txBody>
      </p:sp>
      <p:pic>
        <p:nvPicPr>
          <p:cNvPr id="14" name="image2.png" descr="Untitled-7.png"/>
          <p:cNvPicPr>
            <a:picLocks noChangeAspect="1"/>
          </p:cNvPicPr>
          <p:nvPr userDrawn="1"/>
        </p:nvPicPr>
        <p:blipFill>
          <a:blip r:embed="rId2">
            <a:extLst/>
          </a:blip>
          <a:stretch>
            <a:fillRect/>
          </a:stretch>
        </p:blipFill>
        <p:spPr>
          <a:xfrm>
            <a:off x="300114" y="4615422"/>
            <a:ext cx="684507" cy="326830"/>
          </a:xfrm>
          <a:prstGeom prst="rect">
            <a:avLst/>
          </a:prstGeom>
          <a:ln w="12700">
            <a:miter lim="400000"/>
          </a:ln>
        </p:spPr>
      </p:pic>
      <p:sp>
        <p:nvSpPr>
          <p:cNvPr id="7" name="Shape 42"/>
          <p:cNvSpPr>
            <a:spLocks noGrp="1"/>
          </p:cNvSpPr>
          <p:nvPr>
            <p:ph type="sldNum" sz="quarter" idx="2"/>
          </p:nvPr>
        </p:nvSpPr>
        <p:spPr>
          <a:xfrm>
            <a:off x="8440892" y="4755132"/>
            <a:ext cx="468287" cy="279401"/>
          </a:xfrm>
          <a:prstGeom prst="rect">
            <a:avLst/>
          </a:prstGeom>
        </p:spPr>
        <p:txBody>
          <a:bodyPr/>
          <a:lstStyle>
            <a:lvl1pPr algn="r">
              <a:defRPr sz="1000">
                <a:solidFill>
                  <a:schemeClr val="tx1">
                    <a:lumMod val="75000"/>
                    <a:lumOff val="25000"/>
                  </a:schemeClr>
                </a:solidFill>
                <a:latin typeface="Arial" panose="020B0604020202020204" pitchFamily="34" charset="0"/>
                <a:cs typeface="Arial" panose="020B0604020202020204" pitchFamily="34" charset="0"/>
              </a:defRPr>
            </a:lvl1pPr>
          </a:lstStyle>
          <a:p>
            <a:fld id="{86CB4B4D-7CA3-9044-876B-883B54F8677D}" type="slidenum">
              <a:rPr lang="en-US" smtClean="0">
                <a:solidFill>
                  <a:srgbClr val="000000">
                    <a:lumMod val="75000"/>
                    <a:lumOff val="25000"/>
                  </a:srgbClr>
                </a:solidFill>
              </a:rPr>
              <a:pPr/>
              <a:t>‹#›</a:t>
            </a:fld>
            <a:endParaRPr lang="en-US" dirty="0">
              <a:solidFill>
                <a:srgbClr val="000000">
                  <a:lumMod val="75000"/>
                  <a:lumOff val="25000"/>
                </a:srgbClr>
              </a:solidFill>
            </a:endParaRPr>
          </a:p>
        </p:txBody>
      </p:sp>
    </p:spTree>
    <p:extLst>
      <p:ext uri="{BB962C8B-B14F-4D97-AF65-F5344CB8AC3E}">
        <p14:creationId xmlns:p14="http://schemas.microsoft.com/office/powerpoint/2010/main" val="2284042076"/>
      </p:ext>
    </p:extLst>
  </p:cSld>
  <p:clrMapOvr>
    <a:masterClrMapping/>
  </p:clrMapOvr>
  <p:transition spd="med"/>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userDrawn="1">
  <p:cSld name="23_Custom Layout">
    <p:spTree>
      <p:nvGrpSpPr>
        <p:cNvPr id="1" name=""/>
        <p:cNvGrpSpPr/>
        <p:nvPr/>
      </p:nvGrpSpPr>
      <p:grpSpPr>
        <a:xfrm>
          <a:off x="0" y="0"/>
          <a:ext cx="0" cy="0"/>
          <a:chOff x="0" y="0"/>
          <a:chExt cx="0" cy="0"/>
        </a:xfrm>
      </p:grpSpPr>
      <p:sp>
        <p:nvSpPr>
          <p:cNvPr id="13" name="Shape 40"/>
          <p:cNvSpPr>
            <a:spLocks noGrp="1"/>
          </p:cNvSpPr>
          <p:nvPr>
            <p:ph type="title"/>
          </p:nvPr>
        </p:nvSpPr>
        <p:spPr>
          <a:xfrm>
            <a:off x="201118" y="150264"/>
            <a:ext cx="8723050" cy="452986"/>
          </a:xfrm>
          <a:prstGeom prst="rect">
            <a:avLst/>
          </a:prstGeom>
        </p:spPr>
        <p:txBody>
          <a:bodyPr anchor="t">
            <a:noAutofit/>
          </a:bodyPr>
          <a:lstStyle>
            <a:lvl1pPr>
              <a:defRPr sz="2000">
                <a:solidFill>
                  <a:srgbClr val="0070C0"/>
                </a:solidFill>
              </a:defRPr>
            </a:lvl1pPr>
          </a:lstStyle>
          <a:p>
            <a:r>
              <a:rPr dirty="0"/>
              <a:t>Title Text</a:t>
            </a:r>
          </a:p>
        </p:txBody>
      </p:sp>
      <p:pic>
        <p:nvPicPr>
          <p:cNvPr id="14" name="image2.png" descr="Untitled-7.png"/>
          <p:cNvPicPr>
            <a:picLocks noChangeAspect="1"/>
          </p:cNvPicPr>
          <p:nvPr userDrawn="1"/>
        </p:nvPicPr>
        <p:blipFill>
          <a:blip r:embed="rId2">
            <a:extLst/>
          </a:blip>
          <a:stretch>
            <a:fillRect/>
          </a:stretch>
        </p:blipFill>
        <p:spPr>
          <a:xfrm>
            <a:off x="300114" y="4615422"/>
            <a:ext cx="684507" cy="326830"/>
          </a:xfrm>
          <a:prstGeom prst="rect">
            <a:avLst/>
          </a:prstGeom>
          <a:ln w="12700">
            <a:miter lim="400000"/>
          </a:ln>
        </p:spPr>
      </p:pic>
      <p:grpSp>
        <p:nvGrpSpPr>
          <p:cNvPr id="7" name="Group 6"/>
          <p:cNvGrpSpPr/>
          <p:nvPr userDrawn="1"/>
        </p:nvGrpSpPr>
        <p:grpSpPr>
          <a:xfrm>
            <a:off x="307257" y="547315"/>
            <a:ext cx="390183" cy="73152"/>
            <a:chOff x="2522085" y="4216400"/>
            <a:chExt cx="390183" cy="73152"/>
          </a:xfrm>
        </p:grpSpPr>
        <p:sp>
          <p:nvSpPr>
            <p:cNvPr id="8" name="Oval 7"/>
            <p:cNvSpPr/>
            <p:nvPr/>
          </p:nvSpPr>
          <p:spPr>
            <a:xfrm>
              <a:off x="2522085" y="4216400"/>
              <a:ext cx="73152" cy="73152"/>
            </a:xfrm>
            <a:prstGeom prst="ellipse">
              <a:avLst/>
            </a:prstGeom>
            <a:solidFill>
              <a:srgbClr val="F1592D"/>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9" name="Oval 8"/>
            <p:cNvSpPr/>
            <p:nvPr/>
          </p:nvSpPr>
          <p:spPr>
            <a:xfrm>
              <a:off x="2680601" y="4216400"/>
              <a:ext cx="73152" cy="73152"/>
            </a:xfrm>
            <a:prstGeom prst="ellipse">
              <a:avLst/>
            </a:prstGeom>
            <a:solidFill>
              <a:srgbClr val="F1592D"/>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10" name="Oval 9"/>
            <p:cNvSpPr/>
            <p:nvPr/>
          </p:nvSpPr>
          <p:spPr>
            <a:xfrm>
              <a:off x="2839116" y="4216400"/>
              <a:ext cx="73152" cy="73152"/>
            </a:xfrm>
            <a:prstGeom prst="ellipse">
              <a:avLst/>
            </a:prstGeom>
            <a:solidFill>
              <a:srgbClr val="F1592D"/>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grpSp>
      <p:sp>
        <p:nvSpPr>
          <p:cNvPr id="12" name="Shape 42"/>
          <p:cNvSpPr>
            <a:spLocks noGrp="1"/>
          </p:cNvSpPr>
          <p:nvPr>
            <p:ph type="sldNum" sz="quarter" idx="2"/>
          </p:nvPr>
        </p:nvSpPr>
        <p:spPr>
          <a:xfrm>
            <a:off x="8440892" y="4755132"/>
            <a:ext cx="468287" cy="279401"/>
          </a:xfrm>
          <a:prstGeom prst="rect">
            <a:avLst/>
          </a:prstGeom>
        </p:spPr>
        <p:txBody>
          <a:bodyPr/>
          <a:lstStyle>
            <a:lvl1pPr algn="r">
              <a:defRPr sz="1000">
                <a:solidFill>
                  <a:schemeClr val="tx1">
                    <a:lumMod val="75000"/>
                    <a:lumOff val="25000"/>
                  </a:schemeClr>
                </a:solidFill>
                <a:latin typeface="Arial" panose="020B0604020202020204" pitchFamily="34" charset="0"/>
                <a:cs typeface="Arial" panose="020B0604020202020204" pitchFamily="34" charset="0"/>
              </a:defRPr>
            </a:lvl1pPr>
          </a:lstStyle>
          <a:p>
            <a:fld id="{86CB4B4D-7CA3-9044-876B-883B54F8677D}" type="slidenum">
              <a:rPr lang="en-US" smtClean="0"/>
              <a:pPr/>
              <a:t>‹#›</a:t>
            </a:fld>
            <a:endParaRPr lang="en-US" dirty="0"/>
          </a:p>
        </p:txBody>
      </p:sp>
      <p:sp>
        <p:nvSpPr>
          <p:cNvPr id="3" name="Text Placeholder 2"/>
          <p:cNvSpPr>
            <a:spLocks noGrp="1"/>
          </p:cNvSpPr>
          <p:nvPr>
            <p:ph type="body" sz="quarter" idx="10"/>
          </p:nvPr>
        </p:nvSpPr>
        <p:spPr>
          <a:xfrm>
            <a:off x="380409" y="734464"/>
            <a:ext cx="8509720" cy="3660659"/>
          </a:xfrm>
          <a:prstGeom prst="rect">
            <a:avLst/>
          </a:prstGeom>
        </p:spPr>
        <p:txBody>
          <a:bodyPr/>
          <a:lstStyle>
            <a:lvl1pPr marL="112713" indent="-112713">
              <a:defRPr sz="1400">
                <a:solidFill>
                  <a:schemeClr val="tx2">
                    <a:lumMod val="50000"/>
                  </a:schemeClr>
                </a:solidFill>
                <a:latin typeface="Arial" panose="020B0604020202020204" pitchFamily="34" charset="0"/>
                <a:cs typeface="Arial" panose="020B0604020202020204" pitchFamily="34" charset="0"/>
              </a:defRPr>
            </a:lvl1pPr>
            <a:lvl2pPr marL="400050" indent="-174625">
              <a:defRPr sz="1200">
                <a:solidFill>
                  <a:schemeClr val="tx2">
                    <a:lumMod val="50000"/>
                  </a:schemeClr>
                </a:solidFill>
                <a:latin typeface="Arial" panose="020B0604020202020204" pitchFamily="34" charset="0"/>
                <a:cs typeface="Arial" panose="020B0604020202020204" pitchFamily="34" charset="0"/>
              </a:defRPr>
            </a:lvl2pPr>
            <a:lvl3pPr marL="739775" indent="-165100">
              <a:defRPr sz="1100">
                <a:solidFill>
                  <a:schemeClr val="tx2">
                    <a:lumMod val="50000"/>
                  </a:schemeClr>
                </a:solidFill>
                <a:latin typeface="Arial" panose="020B0604020202020204" pitchFamily="34" charset="0"/>
                <a:cs typeface="Arial" panose="020B0604020202020204" pitchFamily="34" charset="0"/>
              </a:defRPr>
            </a:lvl3pPr>
            <a:lvl4pPr marL="1089025" indent="-236538">
              <a:defRPr sz="1200">
                <a:solidFill>
                  <a:schemeClr val="tx2">
                    <a:lumMod val="50000"/>
                  </a:schemeClr>
                </a:solidFill>
                <a:latin typeface="Arial" panose="020B0604020202020204" pitchFamily="34" charset="0"/>
                <a:cs typeface="Arial" panose="020B0604020202020204" pitchFamily="34" charset="0"/>
              </a:defRPr>
            </a:lvl4pPr>
            <a:lvl5pPr>
              <a:defRPr sz="1200">
                <a:latin typeface="Arial" panose="020B0604020202020204" pitchFamily="34" charset="0"/>
                <a:cs typeface="Arial"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Tree>
    <p:extLst>
      <p:ext uri="{BB962C8B-B14F-4D97-AF65-F5344CB8AC3E}">
        <p14:creationId xmlns:p14="http://schemas.microsoft.com/office/powerpoint/2010/main" val="1416450676"/>
      </p:ext>
    </p:extLst>
  </p:cSld>
  <p:clrMapOvr>
    <a:masterClrMapping/>
  </p:clrMapOvr>
  <p:transition spd="med"/>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8_Custom Layout">
    <p:spTree>
      <p:nvGrpSpPr>
        <p:cNvPr id="1" name=""/>
        <p:cNvGrpSpPr/>
        <p:nvPr/>
      </p:nvGrpSpPr>
      <p:grpSpPr>
        <a:xfrm>
          <a:off x="0" y="0"/>
          <a:ext cx="0" cy="0"/>
          <a:chOff x="0" y="0"/>
          <a:chExt cx="0" cy="0"/>
        </a:xfrm>
      </p:grpSpPr>
      <p:sp>
        <p:nvSpPr>
          <p:cNvPr id="40" name="Shape 40"/>
          <p:cNvSpPr>
            <a:spLocks noGrp="1"/>
          </p:cNvSpPr>
          <p:nvPr>
            <p:ph type="title"/>
          </p:nvPr>
        </p:nvSpPr>
        <p:spPr>
          <a:xfrm>
            <a:off x="6210720" y="2989523"/>
            <a:ext cx="2900657" cy="993776"/>
          </a:xfrm>
          <a:prstGeom prst="rect">
            <a:avLst/>
          </a:prstGeom>
        </p:spPr>
        <p:txBody>
          <a:bodyPr anchor="t">
            <a:noAutofit/>
          </a:bodyPr>
          <a:lstStyle>
            <a:lvl1pPr>
              <a:defRPr sz="2000">
                <a:solidFill>
                  <a:srgbClr val="0070C0"/>
                </a:solidFill>
              </a:defRPr>
            </a:lvl1pPr>
          </a:lstStyle>
          <a:p>
            <a:r>
              <a:rPr dirty="0"/>
              <a:t>Title Text</a:t>
            </a:r>
          </a:p>
        </p:txBody>
      </p:sp>
      <p:pic>
        <p:nvPicPr>
          <p:cNvPr id="16" name="image2.png" descr="Untitled-7.png"/>
          <p:cNvPicPr>
            <a:picLocks noChangeAspect="1"/>
          </p:cNvPicPr>
          <p:nvPr userDrawn="1"/>
        </p:nvPicPr>
        <p:blipFill>
          <a:blip r:embed="rId2">
            <a:extLst/>
          </a:blip>
          <a:stretch>
            <a:fillRect/>
          </a:stretch>
        </p:blipFill>
        <p:spPr>
          <a:xfrm>
            <a:off x="300114" y="4615422"/>
            <a:ext cx="684507" cy="326830"/>
          </a:xfrm>
          <a:prstGeom prst="rect">
            <a:avLst/>
          </a:prstGeom>
          <a:ln w="12700">
            <a:miter lim="400000"/>
          </a:ln>
        </p:spPr>
      </p:pic>
      <p:sp>
        <p:nvSpPr>
          <p:cNvPr id="7" name="Text Placeholder 2"/>
          <p:cNvSpPr txBox="1">
            <a:spLocks/>
          </p:cNvSpPr>
          <p:nvPr userDrawn="1"/>
        </p:nvSpPr>
        <p:spPr>
          <a:xfrm>
            <a:off x="1543961" y="4608696"/>
            <a:ext cx="7365218" cy="380748"/>
          </a:xfrm>
          <a:prstGeom prst="rect">
            <a:avLst/>
          </a:prstGeom>
        </p:spPr>
        <p:txBody>
          <a:bodyPr anchor="t">
            <a:noAutofit/>
          </a:bodyPr>
          <a:lstStyle>
            <a:lvl1pPr marL="0" indent="0" algn="just" defTabSz="914400" rtl="0" eaLnBrk="1" latinLnBrk="0" hangingPunct="1">
              <a:lnSpc>
                <a:spcPct val="95000"/>
              </a:lnSpc>
              <a:spcBef>
                <a:spcPts val="0"/>
              </a:spcBef>
              <a:spcAft>
                <a:spcPts val="0"/>
              </a:spcAft>
              <a:buClr>
                <a:schemeClr val="accent1"/>
              </a:buClr>
              <a:buFont typeface="Arial" pitchFamily="34" charset="0"/>
              <a:buNone/>
              <a:defRPr sz="500" b="1" kern="1200" spc="-20" baseline="0">
                <a:solidFill>
                  <a:schemeClr val="bg1"/>
                </a:solidFill>
                <a:latin typeface="Arial" pitchFamily="34" charset="0"/>
                <a:ea typeface="+mn-ea"/>
                <a:cs typeface="Arial" pitchFamily="34" charset="0"/>
              </a:defRPr>
            </a:lvl1pPr>
            <a:lvl2pPr marL="457200" indent="0" algn="l" defTabSz="914400" rtl="0" eaLnBrk="1" latinLnBrk="0" hangingPunct="1">
              <a:lnSpc>
                <a:spcPct val="110000"/>
              </a:lnSpc>
              <a:spcBef>
                <a:spcPts val="600"/>
              </a:spcBef>
              <a:spcAft>
                <a:spcPts val="600"/>
              </a:spcAft>
              <a:buClr>
                <a:schemeClr val="accent1"/>
              </a:buClr>
              <a:buFont typeface="Arial" pitchFamily="34" charset="0"/>
              <a:buNone/>
              <a:defRPr sz="1800" kern="1200">
                <a:solidFill>
                  <a:schemeClr val="tx1">
                    <a:tint val="75000"/>
                  </a:schemeClr>
                </a:solidFill>
                <a:latin typeface="Arial" pitchFamily="34" charset="0"/>
                <a:ea typeface="+mn-ea"/>
                <a:cs typeface="Arial" pitchFamily="34" charset="0"/>
              </a:defRPr>
            </a:lvl2pPr>
            <a:lvl3pPr marL="914400" indent="0" algn="l" defTabSz="914400" rtl="0" eaLnBrk="1" latinLnBrk="0" hangingPunct="1">
              <a:lnSpc>
                <a:spcPct val="110000"/>
              </a:lnSpc>
              <a:spcBef>
                <a:spcPts val="600"/>
              </a:spcBef>
              <a:spcAft>
                <a:spcPts val="600"/>
              </a:spcAft>
              <a:buClr>
                <a:schemeClr val="accent1"/>
              </a:buClr>
              <a:buFont typeface="Arial" pitchFamily="34" charset="0"/>
              <a:buNone/>
              <a:defRPr sz="1600" kern="1200">
                <a:solidFill>
                  <a:schemeClr val="tx1">
                    <a:tint val="75000"/>
                  </a:schemeClr>
                </a:solidFill>
                <a:latin typeface="Arial" pitchFamily="34" charset="0"/>
                <a:ea typeface="+mn-ea"/>
                <a:cs typeface="Arial" pitchFamily="34" charset="0"/>
              </a:defRPr>
            </a:lvl3pPr>
            <a:lvl4pPr marL="1371600" indent="0" algn="l" defTabSz="914400" rtl="0" eaLnBrk="1" latinLnBrk="0" hangingPunct="1">
              <a:lnSpc>
                <a:spcPct val="110000"/>
              </a:lnSpc>
              <a:spcBef>
                <a:spcPts val="600"/>
              </a:spcBef>
              <a:spcAft>
                <a:spcPts val="600"/>
              </a:spcAft>
              <a:buClr>
                <a:schemeClr val="accent1"/>
              </a:buClr>
              <a:buFont typeface="Arial" pitchFamily="34" charset="0"/>
              <a:buNone/>
              <a:defRPr sz="1400" kern="1200">
                <a:solidFill>
                  <a:schemeClr val="tx1">
                    <a:tint val="75000"/>
                  </a:schemeClr>
                </a:solidFill>
                <a:latin typeface="Arial" pitchFamily="34" charset="0"/>
                <a:ea typeface="+mn-ea"/>
                <a:cs typeface="Arial" pitchFamily="34" charset="0"/>
              </a:defRPr>
            </a:lvl4pPr>
            <a:lvl5pPr marL="1828800" indent="0" algn="l" defTabSz="914400" rtl="0" eaLnBrk="1" latinLnBrk="0" hangingPunct="1">
              <a:lnSpc>
                <a:spcPct val="110000"/>
              </a:lnSpc>
              <a:spcBef>
                <a:spcPts val="600"/>
              </a:spcBef>
              <a:spcAft>
                <a:spcPts val="600"/>
              </a:spcAft>
              <a:buClr>
                <a:schemeClr val="accent1"/>
              </a:buClr>
              <a:buFont typeface="Arial" pitchFamily="34" charset="0"/>
              <a:buNone/>
              <a:defRPr sz="1400" kern="1200">
                <a:solidFill>
                  <a:schemeClr val="tx1">
                    <a:tint val="75000"/>
                  </a:schemeClr>
                </a:solidFill>
                <a:latin typeface="Arial" pitchFamily="34" charset="0"/>
                <a:ea typeface="+mn-ea"/>
                <a:cs typeface="Arial" pitchFamily="34" charset="0"/>
              </a:defRPr>
            </a:lvl5pPr>
            <a:lvl6pPr marL="22860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9pPr>
          </a:lstStyle>
          <a:p>
            <a:pPr>
              <a:lnSpc>
                <a:spcPct val="100000"/>
              </a:lnSpc>
            </a:pPr>
            <a:r>
              <a:rPr lang="en-US" sz="500" dirty="0" smtClean="0">
                <a:solidFill>
                  <a:schemeClr val="tx2">
                    <a:lumMod val="50000"/>
                  </a:schemeClr>
                </a:solidFill>
              </a:rPr>
              <a:t>© 2017 Infosys Limited, Bengaluru, India. All Rights Reserved. Infosys believes the information in this document is accurate as of its publication date; such information is subject to change without notice. Infosys acknowledges the proprietary rights of other companies to the trademarks, product names and such other intellectual property rights mentioned in this document. Except as expressly permitted, neither this documentation nor any part of it may be reproduced, stored in a retrieval system, or transmitted in any form or by any means, electronic, mechanical, printing, photocopying, recording or otherwise, without the prior permission of Infosys Limited and/ or any named intellectual property rights holders under this document.</a:t>
            </a:r>
          </a:p>
        </p:txBody>
      </p:sp>
      <p:grpSp>
        <p:nvGrpSpPr>
          <p:cNvPr id="10" name="Group 9"/>
          <p:cNvGrpSpPr/>
          <p:nvPr userDrawn="1"/>
        </p:nvGrpSpPr>
        <p:grpSpPr>
          <a:xfrm>
            <a:off x="6285228" y="3383349"/>
            <a:ext cx="390183" cy="73152"/>
            <a:chOff x="2522085" y="4216400"/>
            <a:chExt cx="390183" cy="73152"/>
          </a:xfrm>
        </p:grpSpPr>
        <p:sp>
          <p:nvSpPr>
            <p:cNvPr id="12" name="Oval 11"/>
            <p:cNvSpPr/>
            <p:nvPr/>
          </p:nvSpPr>
          <p:spPr>
            <a:xfrm>
              <a:off x="2522085" y="4216400"/>
              <a:ext cx="73152" cy="73152"/>
            </a:xfrm>
            <a:prstGeom prst="ellipse">
              <a:avLst/>
            </a:prstGeom>
            <a:solidFill>
              <a:srgbClr val="F1592D"/>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13" name="Oval 12"/>
            <p:cNvSpPr/>
            <p:nvPr/>
          </p:nvSpPr>
          <p:spPr>
            <a:xfrm>
              <a:off x="2680601" y="4216400"/>
              <a:ext cx="73152" cy="73152"/>
            </a:xfrm>
            <a:prstGeom prst="ellipse">
              <a:avLst/>
            </a:prstGeom>
            <a:solidFill>
              <a:srgbClr val="F1592D"/>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14" name="Oval 13"/>
            <p:cNvSpPr/>
            <p:nvPr/>
          </p:nvSpPr>
          <p:spPr>
            <a:xfrm>
              <a:off x="2839116" y="4216400"/>
              <a:ext cx="73152" cy="73152"/>
            </a:xfrm>
            <a:prstGeom prst="ellipse">
              <a:avLst/>
            </a:prstGeom>
            <a:solidFill>
              <a:srgbClr val="F1592D"/>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grpSp>
      <p:sp>
        <p:nvSpPr>
          <p:cNvPr id="15" name="Picture Placeholder 8"/>
          <p:cNvSpPr>
            <a:spLocks noGrp="1" noChangeAspect="1"/>
          </p:cNvSpPr>
          <p:nvPr>
            <p:ph type="pic" sz="quarter" idx="11"/>
          </p:nvPr>
        </p:nvSpPr>
        <p:spPr>
          <a:xfrm rot="21418073">
            <a:off x="-875704" y="-1590964"/>
            <a:ext cx="6601135" cy="5792520"/>
          </a:xfrm>
          <a:prstGeom prst="roundRect">
            <a:avLst>
              <a:gd name="adj" fmla="val 5406"/>
            </a:avLst>
          </a:prstGeom>
        </p:spPr>
        <p:txBody>
          <a:bodyPr/>
          <a:lstStyle/>
          <a:p>
            <a:endParaRPr lang="en-US" dirty="0"/>
          </a:p>
        </p:txBody>
      </p:sp>
    </p:spTree>
    <p:extLst>
      <p:ext uri="{BB962C8B-B14F-4D97-AF65-F5344CB8AC3E}">
        <p14:creationId xmlns:p14="http://schemas.microsoft.com/office/powerpoint/2010/main" val="2340575716"/>
      </p:ext>
    </p:extLst>
  </p:cSld>
  <p:clrMapOvr>
    <a:masterClrMapping/>
  </p:clrMapOvr>
  <p:transition spd="med"/>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and Text">
    <p:spTree>
      <p:nvGrpSpPr>
        <p:cNvPr id="1" name=""/>
        <p:cNvGrpSpPr/>
        <p:nvPr/>
      </p:nvGrpSpPr>
      <p:grpSpPr>
        <a:xfrm>
          <a:off x="0" y="0"/>
          <a:ext cx="0" cy="0"/>
          <a:chOff x="0" y="0"/>
          <a:chExt cx="0" cy="0"/>
        </a:xfrm>
      </p:grpSpPr>
      <p:sp>
        <p:nvSpPr>
          <p:cNvPr id="13" name="Shape 40"/>
          <p:cNvSpPr>
            <a:spLocks noGrp="1"/>
          </p:cNvSpPr>
          <p:nvPr>
            <p:ph type="title"/>
          </p:nvPr>
        </p:nvSpPr>
        <p:spPr>
          <a:xfrm>
            <a:off x="216000" y="180000"/>
            <a:ext cx="8723050" cy="452986"/>
          </a:xfrm>
          <a:prstGeom prst="rect">
            <a:avLst/>
          </a:prstGeom>
        </p:spPr>
        <p:txBody>
          <a:bodyPr anchor="t">
            <a:noAutofit/>
          </a:bodyPr>
          <a:lstStyle>
            <a:lvl1pPr>
              <a:defRPr sz="2000">
                <a:solidFill>
                  <a:srgbClr val="0070C0"/>
                </a:solidFill>
              </a:defRPr>
            </a:lvl1pPr>
          </a:lstStyle>
          <a:p>
            <a:r>
              <a:rPr dirty="0"/>
              <a:t>Title Text</a:t>
            </a:r>
          </a:p>
        </p:txBody>
      </p:sp>
      <p:grpSp>
        <p:nvGrpSpPr>
          <p:cNvPr id="7" name="Group 6"/>
          <p:cNvGrpSpPr/>
          <p:nvPr userDrawn="1"/>
        </p:nvGrpSpPr>
        <p:grpSpPr>
          <a:xfrm>
            <a:off x="307257" y="547315"/>
            <a:ext cx="390183" cy="73152"/>
            <a:chOff x="2522085" y="4216400"/>
            <a:chExt cx="390183" cy="73152"/>
          </a:xfrm>
        </p:grpSpPr>
        <p:sp>
          <p:nvSpPr>
            <p:cNvPr id="8" name="Oval 7"/>
            <p:cNvSpPr/>
            <p:nvPr/>
          </p:nvSpPr>
          <p:spPr>
            <a:xfrm>
              <a:off x="2522085" y="4216400"/>
              <a:ext cx="73152" cy="73152"/>
            </a:xfrm>
            <a:prstGeom prst="ellipse">
              <a:avLst/>
            </a:prstGeom>
            <a:solidFill>
              <a:srgbClr val="F1592D"/>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9" name="Oval 8"/>
            <p:cNvSpPr/>
            <p:nvPr/>
          </p:nvSpPr>
          <p:spPr>
            <a:xfrm>
              <a:off x="2680601" y="4216400"/>
              <a:ext cx="73152" cy="73152"/>
            </a:xfrm>
            <a:prstGeom prst="ellipse">
              <a:avLst/>
            </a:prstGeom>
            <a:solidFill>
              <a:srgbClr val="F1592D"/>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10" name="Oval 9"/>
            <p:cNvSpPr/>
            <p:nvPr/>
          </p:nvSpPr>
          <p:spPr>
            <a:xfrm>
              <a:off x="2839116" y="4216400"/>
              <a:ext cx="73152" cy="73152"/>
            </a:xfrm>
            <a:prstGeom prst="ellipse">
              <a:avLst/>
            </a:prstGeom>
            <a:solidFill>
              <a:srgbClr val="F1592D"/>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grpSp>
      <p:sp>
        <p:nvSpPr>
          <p:cNvPr id="12" name="Shape 42"/>
          <p:cNvSpPr>
            <a:spLocks noGrp="1"/>
          </p:cNvSpPr>
          <p:nvPr>
            <p:ph type="sldNum" sz="quarter" idx="2"/>
          </p:nvPr>
        </p:nvSpPr>
        <p:spPr>
          <a:xfrm>
            <a:off x="8440892" y="4755132"/>
            <a:ext cx="468287" cy="279401"/>
          </a:xfrm>
          <a:prstGeom prst="rect">
            <a:avLst/>
          </a:prstGeom>
        </p:spPr>
        <p:txBody>
          <a:bodyPr/>
          <a:lstStyle>
            <a:lvl1pPr algn="r">
              <a:defRPr sz="1000">
                <a:solidFill>
                  <a:schemeClr val="tx1">
                    <a:lumMod val="75000"/>
                    <a:lumOff val="25000"/>
                  </a:schemeClr>
                </a:solidFill>
                <a:latin typeface="Arial" panose="020B0604020202020204" pitchFamily="34" charset="0"/>
                <a:cs typeface="Arial" panose="020B0604020202020204" pitchFamily="34" charset="0"/>
              </a:defRPr>
            </a:lvl1pPr>
          </a:lstStyle>
          <a:p>
            <a:fld id="{86CB4B4D-7CA3-9044-876B-883B54F8677D}" type="slidenum">
              <a:rPr lang="en-US" smtClean="0"/>
              <a:pPr/>
              <a:t>‹#›</a:t>
            </a:fld>
            <a:endParaRPr lang="en-US" dirty="0"/>
          </a:p>
        </p:txBody>
      </p:sp>
      <p:sp>
        <p:nvSpPr>
          <p:cNvPr id="3" name="Text Placeholder 2"/>
          <p:cNvSpPr>
            <a:spLocks noGrp="1"/>
          </p:cNvSpPr>
          <p:nvPr>
            <p:ph type="body" sz="quarter" idx="10"/>
          </p:nvPr>
        </p:nvSpPr>
        <p:spPr>
          <a:xfrm>
            <a:off x="216000" y="855662"/>
            <a:ext cx="8693179" cy="3558511"/>
          </a:xfrm>
          <a:prstGeom prst="rect">
            <a:avLst/>
          </a:prstGeom>
        </p:spPr>
        <p:txBody>
          <a:bodyPr/>
          <a:lstStyle>
            <a:lvl1pPr marL="112713" indent="-112713">
              <a:spcBef>
                <a:spcPts val="1800"/>
              </a:spcBef>
              <a:defRPr sz="1600">
                <a:solidFill>
                  <a:schemeClr val="tx2">
                    <a:lumMod val="50000"/>
                  </a:schemeClr>
                </a:solidFill>
                <a:latin typeface="Arial" panose="020B0604020202020204" pitchFamily="34" charset="0"/>
                <a:cs typeface="Arial" panose="020B0604020202020204" pitchFamily="34" charset="0"/>
              </a:defRPr>
            </a:lvl1pPr>
            <a:lvl2pPr marL="400050" indent="-174625">
              <a:defRPr sz="1400">
                <a:solidFill>
                  <a:schemeClr val="tx2">
                    <a:lumMod val="50000"/>
                  </a:schemeClr>
                </a:solidFill>
                <a:latin typeface="Arial" panose="020B0604020202020204" pitchFamily="34" charset="0"/>
                <a:cs typeface="Arial" panose="020B0604020202020204" pitchFamily="34" charset="0"/>
              </a:defRPr>
            </a:lvl2pPr>
            <a:lvl3pPr marL="739775" indent="-165100">
              <a:defRPr sz="1200">
                <a:solidFill>
                  <a:schemeClr val="tx2">
                    <a:lumMod val="50000"/>
                  </a:schemeClr>
                </a:solidFill>
                <a:latin typeface="Arial" panose="020B0604020202020204" pitchFamily="34" charset="0"/>
                <a:cs typeface="Arial" panose="020B0604020202020204" pitchFamily="34" charset="0"/>
              </a:defRPr>
            </a:lvl3pPr>
            <a:lvl4pPr marL="1089025" indent="-236538">
              <a:defRPr sz="1400">
                <a:solidFill>
                  <a:schemeClr val="tx2">
                    <a:lumMod val="50000"/>
                  </a:schemeClr>
                </a:solidFill>
                <a:latin typeface="Arial" panose="020B0604020202020204" pitchFamily="34" charset="0"/>
                <a:cs typeface="Arial" panose="020B0604020202020204" pitchFamily="34" charset="0"/>
              </a:defRPr>
            </a:lvl4pPr>
            <a:lvl5pPr>
              <a:defRPr sz="1200">
                <a:latin typeface="Arial" panose="020B0604020202020204" pitchFamily="34" charset="0"/>
                <a:cs typeface="Arial"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pic>
        <p:nvPicPr>
          <p:cNvPr id="15" name="Picture 14"/>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300114" y="4644391"/>
            <a:ext cx="2198370" cy="297861"/>
          </a:xfrm>
          <a:prstGeom prst="rect">
            <a:avLst/>
          </a:prstGeom>
        </p:spPr>
      </p:pic>
    </p:spTree>
    <p:extLst>
      <p:ext uri="{BB962C8B-B14F-4D97-AF65-F5344CB8AC3E}">
        <p14:creationId xmlns:p14="http://schemas.microsoft.com/office/powerpoint/2010/main" val="642038923"/>
      </p:ext>
    </p:extLst>
  </p:cSld>
  <p:clrMapOvr>
    <a:masterClrMapping/>
  </p:clrMapOvr>
  <p:transition spd="med"/>
  <p:timing>
    <p:tnLst>
      <p:par>
        <p:cTn id="1" dur="indefinite" restart="never" nodeType="tmRoot"/>
      </p:par>
    </p:tnLst>
  </p:timing>
  <p:extLst mod="1">
    <p:ext uri="{DCECCB84-F9BA-43D5-87BE-67443E8EF086}">
      <p15:sldGuideLst xmlns:p15="http://schemas.microsoft.com/office/powerpoint/2012/main">
        <p15:guide id="1" orient="horz" pos="1620" userDrawn="1">
          <p15:clr>
            <a:srgbClr val="FBAE40"/>
          </p15:clr>
        </p15:guide>
        <p15:guide id="2" pos="204"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Case Study">
    <p:spTree>
      <p:nvGrpSpPr>
        <p:cNvPr id="1" name=""/>
        <p:cNvGrpSpPr/>
        <p:nvPr/>
      </p:nvGrpSpPr>
      <p:grpSpPr>
        <a:xfrm>
          <a:off x="0" y="0"/>
          <a:ext cx="0" cy="0"/>
          <a:chOff x="0" y="0"/>
          <a:chExt cx="0" cy="0"/>
        </a:xfrm>
      </p:grpSpPr>
      <p:sp>
        <p:nvSpPr>
          <p:cNvPr id="13" name="Shape 40"/>
          <p:cNvSpPr>
            <a:spLocks noGrp="1"/>
          </p:cNvSpPr>
          <p:nvPr>
            <p:ph type="title"/>
          </p:nvPr>
        </p:nvSpPr>
        <p:spPr>
          <a:xfrm>
            <a:off x="216000" y="180000"/>
            <a:ext cx="8723050" cy="452986"/>
          </a:xfrm>
          <a:prstGeom prst="rect">
            <a:avLst/>
          </a:prstGeom>
        </p:spPr>
        <p:txBody>
          <a:bodyPr anchor="t">
            <a:noAutofit/>
          </a:bodyPr>
          <a:lstStyle>
            <a:lvl1pPr>
              <a:defRPr sz="2000">
                <a:solidFill>
                  <a:srgbClr val="0070C0"/>
                </a:solidFill>
              </a:defRPr>
            </a:lvl1pPr>
          </a:lstStyle>
          <a:p>
            <a:r>
              <a:rPr dirty="0"/>
              <a:t>Title Text</a:t>
            </a:r>
          </a:p>
        </p:txBody>
      </p:sp>
      <p:grpSp>
        <p:nvGrpSpPr>
          <p:cNvPr id="7" name="Group 6"/>
          <p:cNvGrpSpPr/>
          <p:nvPr userDrawn="1"/>
        </p:nvGrpSpPr>
        <p:grpSpPr>
          <a:xfrm>
            <a:off x="307257" y="547315"/>
            <a:ext cx="390183" cy="73152"/>
            <a:chOff x="2522085" y="4216400"/>
            <a:chExt cx="390183" cy="73152"/>
          </a:xfrm>
        </p:grpSpPr>
        <p:sp>
          <p:nvSpPr>
            <p:cNvPr id="8" name="Oval 7"/>
            <p:cNvSpPr/>
            <p:nvPr/>
          </p:nvSpPr>
          <p:spPr>
            <a:xfrm>
              <a:off x="2522085" y="4216400"/>
              <a:ext cx="73152" cy="73152"/>
            </a:xfrm>
            <a:prstGeom prst="ellipse">
              <a:avLst/>
            </a:prstGeom>
            <a:solidFill>
              <a:srgbClr val="F1592D"/>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9" name="Oval 8"/>
            <p:cNvSpPr/>
            <p:nvPr/>
          </p:nvSpPr>
          <p:spPr>
            <a:xfrm>
              <a:off x="2680601" y="4216400"/>
              <a:ext cx="73152" cy="73152"/>
            </a:xfrm>
            <a:prstGeom prst="ellipse">
              <a:avLst/>
            </a:prstGeom>
            <a:solidFill>
              <a:srgbClr val="F1592D"/>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10" name="Oval 9"/>
            <p:cNvSpPr/>
            <p:nvPr/>
          </p:nvSpPr>
          <p:spPr>
            <a:xfrm>
              <a:off x="2839116" y="4216400"/>
              <a:ext cx="73152" cy="73152"/>
            </a:xfrm>
            <a:prstGeom prst="ellipse">
              <a:avLst/>
            </a:prstGeom>
            <a:solidFill>
              <a:srgbClr val="F1592D"/>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grpSp>
      <p:sp>
        <p:nvSpPr>
          <p:cNvPr id="12" name="Shape 42"/>
          <p:cNvSpPr>
            <a:spLocks noGrp="1"/>
          </p:cNvSpPr>
          <p:nvPr>
            <p:ph type="sldNum" sz="quarter" idx="2"/>
          </p:nvPr>
        </p:nvSpPr>
        <p:spPr>
          <a:xfrm>
            <a:off x="8440892" y="4755132"/>
            <a:ext cx="468287" cy="279401"/>
          </a:xfrm>
          <a:prstGeom prst="rect">
            <a:avLst/>
          </a:prstGeom>
        </p:spPr>
        <p:txBody>
          <a:bodyPr/>
          <a:lstStyle>
            <a:lvl1pPr algn="r">
              <a:defRPr sz="1000">
                <a:solidFill>
                  <a:schemeClr val="tx1">
                    <a:lumMod val="75000"/>
                    <a:lumOff val="25000"/>
                  </a:schemeClr>
                </a:solidFill>
                <a:latin typeface="Arial" panose="020B0604020202020204" pitchFamily="34" charset="0"/>
                <a:cs typeface="Arial" panose="020B0604020202020204" pitchFamily="34" charset="0"/>
              </a:defRPr>
            </a:lvl1pPr>
          </a:lstStyle>
          <a:p>
            <a:fld id="{86CB4B4D-7CA3-9044-876B-883B54F8677D}" type="slidenum">
              <a:rPr lang="en-US" smtClean="0"/>
              <a:pPr/>
              <a:t>‹#›</a:t>
            </a:fld>
            <a:endParaRPr lang="en-US" dirty="0"/>
          </a:p>
        </p:txBody>
      </p:sp>
      <p:sp>
        <p:nvSpPr>
          <p:cNvPr id="3" name="Text Placeholder 2"/>
          <p:cNvSpPr>
            <a:spLocks noGrp="1"/>
          </p:cNvSpPr>
          <p:nvPr>
            <p:ph type="body" sz="quarter" idx="10"/>
          </p:nvPr>
        </p:nvSpPr>
        <p:spPr>
          <a:xfrm>
            <a:off x="215999" y="908436"/>
            <a:ext cx="4251034" cy="3393260"/>
          </a:xfrm>
          <a:prstGeom prst="rect">
            <a:avLst/>
          </a:prstGeom>
        </p:spPr>
        <p:txBody>
          <a:bodyPr/>
          <a:lstStyle>
            <a:lvl1pPr marL="174625" indent="-174625">
              <a:lnSpc>
                <a:spcPct val="120000"/>
              </a:lnSpc>
              <a:spcBef>
                <a:spcPts val="1200"/>
              </a:spcBef>
              <a:defRPr sz="1600">
                <a:solidFill>
                  <a:schemeClr val="tx2">
                    <a:lumMod val="50000"/>
                  </a:schemeClr>
                </a:solidFill>
                <a:latin typeface="Arial" panose="020B0604020202020204" pitchFamily="34" charset="0"/>
                <a:cs typeface="Arial" panose="020B0604020202020204" pitchFamily="34" charset="0"/>
              </a:defRPr>
            </a:lvl1pPr>
            <a:lvl2pPr marL="400050" indent="-174625">
              <a:defRPr sz="1400">
                <a:solidFill>
                  <a:schemeClr val="tx2">
                    <a:lumMod val="50000"/>
                  </a:schemeClr>
                </a:solidFill>
                <a:latin typeface="Arial" panose="020B0604020202020204" pitchFamily="34" charset="0"/>
                <a:cs typeface="Arial" panose="020B0604020202020204" pitchFamily="34" charset="0"/>
              </a:defRPr>
            </a:lvl2pPr>
            <a:lvl3pPr marL="739775" indent="-165100">
              <a:defRPr sz="1200">
                <a:solidFill>
                  <a:schemeClr val="tx2">
                    <a:lumMod val="50000"/>
                  </a:schemeClr>
                </a:solidFill>
                <a:latin typeface="Arial" panose="020B0604020202020204" pitchFamily="34" charset="0"/>
                <a:cs typeface="Arial" panose="020B0604020202020204" pitchFamily="34" charset="0"/>
              </a:defRPr>
            </a:lvl3pPr>
            <a:lvl4pPr marL="1089025" indent="-236538">
              <a:defRPr sz="1400">
                <a:solidFill>
                  <a:schemeClr val="tx2">
                    <a:lumMod val="50000"/>
                  </a:schemeClr>
                </a:solidFill>
                <a:latin typeface="Arial" panose="020B0604020202020204" pitchFamily="34" charset="0"/>
                <a:cs typeface="Arial" panose="020B0604020202020204" pitchFamily="34" charset="0"/>
              </a:defRPr>
            </a:lvl4pPr>
            <a:lvl5pPr>
              <a:defRPr sz="1200">
                <a:latin typeface="Arial" panose="020B0604020202020204" pitchFamily="34" charset="0"/>
                <a:cs typeface="Arial"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
        <p:nvSpPr>
          <p:cNvPr id="16" name="Text Placeholder 2"/>
          <p:cNvSpPr>
            <a:spLocks noGrp="1"/>
          </p:cNvSpPr>
          <p:nvPr>
            <p:ph type="body" sz="quarter" idx="11"/>
          </p:nvPr>
        </p:nvSpPr>
        <p:spPr>
          <a:xfrm>
            <a:off x="4658145" y="908436"/>
            <a:ext cx="4251034" cy="3393260"/>
          </a:xfrm>
          <a:prstGeom prst="rect">
            <a:avLst/>
          </a:prstGeom>
        </p:spPr>
        <p:txBody>
          <a:bodyPr/>
          <a:lstStyle>
            <a:lvl1pPr marL="174625" indent="-174625">
              <a:lnSpc>
                <a:spcPct val="120000"/>
              </a:lnSpc>
              <a:spcBef>
                <a:spcPts val="1200"/>
              </a:spcBef>
              <a:defRPr sz="1600">
                <a:solidFill>
                  <a:schemeClr val="tx2">
                    <a:lumMod val="50000"/>
                  </a:schemeClr>
                </a:solidFill>
                <a:latin typeface="Arial" panose="020B0604020202020204" pitchFamily="34" charset="0"/>
                <a:cs typeface="Arial" panose="020B0604020202020204" pitchFamily="34" charset="0"/>
              </a:defRPr>
            </a:lvl1pPr>
            <a:lvl2pPr marL="400050" indent="-174625">
              <a:defRPr sz="1400">
                <a:solidFill>
                  <a:schemeClr val="tx2">
                    <a:lumMod val="50000"/>
                  </a:schemeClr>
                </a:solidFill>
                <a:latin typeface="Arial" panose="020B0604020202020204" pitchFamily="34" charset="0"/>
                <a:cs typeface="Arial" panose="020B0604020202020204" pitchFamily="34" charset="0"/>
              </a:defRPr>
            </a:lvl2pPr>
            <a:lvl3pPr marL="739775" indent="-165100">
              <a:defRPr sz="1200">
                <a:solidFill>
                  <a:schemeClr val="tx2">
                    <a:lumMod val="50000"/>
                  </a:schemeClr>
                </a:solidFill>
                <a:latin typeface="Arial" panose="020B0604020202020204" pitchFamily="34" charset="0"/>
                <a:cs typeface="Arial" panose="020B0604020202020204" pitchFamily="34" charset="0"/>
              </a:defRPr>
            </a:lvl3pPr>
            <a:lvl4pPr marL="1089025" indent="-236538">
              <a:defRPr sz="1400">
                <a:solidFill>
                  <a:schemeClr val="tx2">
                    <a:lumMod val="50000"/>
                  </a:schemeClr>
                </a:solidFill>
                <a:latin typeface="Arial" panose="020B0604020202020204" pitchFamily="34" charset="0"/>
                <a:cs typeface="Arial" panose="020B0604020202020204" pitchFamily="34" charset="0"/>
              </a:defRPr>
            </a:lvl4pPr>
            <a:lvl5pPr>
              <a:defRPr sz="1200">
                <a:latin typeface="Arial" panose="020B0604020202020204" pitchFamily="34" charset="0"/>
                <a:cs typeface="Arial"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pic>
        <p:nvPicPr>
          <p:cNvPr id="17" name="Picture 16"/>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300114" y="4644391"/>
            <a:ext cx="2198370" cy="297861"/>
          </a:xfrm>
          <a:prstGeom prst="rect">
            <a:avLst/>
          </a:prstGeom>
        </p:spPr>
      </p:pic>
    </p:spTree>
    <p:extLst>
      <p:ext uri="{BB962C8B-B14F-4D97-AF65-F5344CB8AC3E}">
        <p14:creationId xmlns:p14="http://schemas.microsoft.com/office/powerpoint/2010/main" val="1710523630"/>
      </p:ext>
    </p:extLst>
  </p:cSld>
  <p:clrMapOvr>
    <a:masterClrMapping/>
  </p:clrMapOvr>
  <p:transition spd="med"/>
  <p:timing>
    <p:tnLst>
      <p:par>
        <p:cTn id="1" dur="indefinite" restart="never" nodeType="tmRoot"/>
      </p:par>
    </p:tnLst>
  </p:timing>
  <p:extLst mod="1">
    <p:ext uri="{DCECCB84-F9BA-43D5-87BE-67443E8EF086}">
      <p15:sldGuideLst xmlns:p15="http://schemas.microsoft.com/office/powerpoint/2012/main">
        <p15:guide id="1" orient="horz" pos="1620">
          <p15:clr>
            <a:srgbClr val="FBAE40"/>
          </p15:clr>
        </p15:guide>
        <p15:guide id="2" pos="204">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13" name="Shape 40"/>
          <p:cNvSpPr>
            <a:spLocks noGrp="1"/>
          </p:cNvSpPr>
          <p:nvPr>
            <p:ph type="title"/>
          </p:nvPr>
        </p:nvSpPr>
        <p:spPr>
          <a:xfrm>
            <a:off x="216000" y="180000"/>
            <a:ext cx="8723050" cy="452986"/>
          </a:xfrm>
          <a:prstGeom prst="rect">
            <a:avLst/>
          </a:prstGeom>
        </p:spPr>
        <p:txBody>
          <a:bodyPr anchor="t">
            <a:noAutofit/>
          </a:bodyPr>
          <a:lstStyle>
            <a:lvl1pPr>
              <a:defRPr sz="2000">
                <a:solidFill>
                  <a:srgbClr val="0070C0"/>
                </a:solidFill>
              </a:defRPr>
            </a:lvl1pPr>
          </a:lstStyle>
          <a:p>
            <a:r>
              <a:rPr dirty="0"/>
              <a:t>Title Text</a:t>
            </a:r>
          </a:p>
        </p:txBody>
      </p:sp>
      <p:grpSp>
        <p:nvGrpSpPr>
          <p:cNvPr id="7" name="Group 6"/>
          <p:cNvGrpSpPr/>
          <p:nvPr userDrawn="1"/>
        </p:nvGrpSpPr>
        <p:grpSpPr>
          <a:xfrm>
            <a:off x="307257" y="547315"/>
            <a:ext cx="390183" cy="73152"/>
            <a:chOff x="2522085" y="4216400"/>
            <a:chExt cx="390183" cy="73152"/>
          </a:xfrm>
        </p:grpSpPr>
        <p:sp>
          <p:nvSpPr>
            <p:cNvPr id="8" name="Oval 7"/>
            <p:cNvSpPr/>
            <p:nvPr/>
          </p:nvSpPr>
          <p:spPr>
            <a:xfrm>
              <a:off x="2522085" y="4216400"/>
              <a:ext cx="73152" cy="73152"/>
            </a:xfrm>
            <a:prstGeom prst="ellipse">
              <a:avLst/>
            </a:prstGeom>
            <a:solidFill>
              <a:srgbClr val="F1592D"/>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9" name="Oval 8"/>
            <p:cNvSpPr/>
            <p:nvPr/>
          </p:nvSpPr>
          <p:spPr>
            <a:xfrm>
              <a:off x="2680601" y="4216400"/>
              <a:ext cx="73152" cy="73152"/>
            </a:xfrm>
            <a:prstGeom prst="ellipse">
              <a:avLst/>
            </a:prstGeom>
            <a:solidFill>
              <a:srgbClr val="F1592D"/>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10" name="Oval 9"/>
            <p:cNvSpPr/>
            <p:nvPr/>
          </p:nvSpPr>
          <p:spPr>
            <a:xfrm>
              <a:off x="2839116" y="4216400"/>
              <a:ext cx="73152" cy="73152"/>
            </a:xfrm>
            <a:prstGeom prst="ellipse">
              <a:avLst/>
            </a:prstGeom>
            <a:solidFill>
              <a:srgbClr val="F1592D"/>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grpSp>
      <p:sp>
        <p:nvSpPr>
          <p:cNvPr id="12" name="Shape 42"/>
          <p:cNvSpPr>
            <a:spLocks noGrp="1"/>
          </p:cNvSpPr>
          <p:nvPr>
            <p:ph type="sldNum" sz="quarter" idx="2"/>
          </p:nvPr>
        </p:nvSpPr>
        <p:spPr>
          <a:xfrm>
            <a:off x="8440892" y="4755132"/>
            <a:ext cx="468287" cy="279401"/>
          </a:xfrm>
          <a:prstGeom prst="rect">
            <a:avLst/>
          </a:prstGeom>
        </p:spPr>
        <p:txBody>
          <a:bodyPr/>
          <a:lstStyle>
            <a:lvl1pPr algn="r">
              <a:defRPr sz="1000">
                <a:solidFill>
                  <a:schemeClr val="tx1">
                    <a:lumMod val="75000"/>
                    <a:lumOff val="25000"/>
                  </a:schemeClr>
                </a:solidFill>
                <a:latin typeface="Arial" panose="020B0604020202020204" pitchFamily="34" charset="0"/>
                <a:cs typeface="Arial" panose="020B0604020202020204" pitchFamily="34" charset="0"/>
              </a:defRPr>
            </a:lvl1pPr>
          </a:lstStyle>
          <a:p>
            <a:fld id="{86CB4B4D-7CA3-9044-876B-883B54F8677D}" type="slidenum">
              <a:rPr lang="en-US" smtClean="0"/>
              <a:pPr/>
              <a:t>‹#›</a:t>
            </a:fld>
            <a:endParaRPr lang="en-US" dirty="0"/>
          </a:p>
        </p:txBody>
      </p:sp>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300114" y="4644391"/>
            <a:ext cx="2198370" cy="297861"/>
          </a:xfrm>
          <a:prstGeom prst="rect">
            <a:avLst/>
          </a:prstGeom>
        </p:spPr>
      </p:pic>
    </p:spTree>
    <p:extLst>
      <p:ext uri="{BB962C8B-B14F-4D97-AF65-F5344CB8AC3E}">
        <p14:creationId xmlns:p14="http://schemas.microsoft.com/office/powerpoint/2010/main" val="3599260562"/>
      </p:ext>
    </p:extLst>
  </p:cSld>
  <p:clrMapOvr>
    <a:masterClrMapping/>
  </p:clrMapOvr>
  <p:transition spd="med"/>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12" name="Shape 42"/>
          <p:cNvSpPr>
            <a:spLocks noGrp="1"/>
          </p:cNvSpPr>
          <p:nvPr>
            <p:ph type="sldNum" sz="quarter" idx="2"/>
          </p:nvPr>
        </p:nvSpPr>
        <p:spPr>
          <a:xfrm>
            <a:off x="8440892" y="4755132"/>
            <a:ext cx="468287" cy="279401"/>
          </a:xfrm>
          <a:prstGeom prst="rect">
            <a:avLst/>
          </a:prstGeom>
        </p:spPr>
        <p:txBody>
          <a:bodyPr/>
          <a:lstStyle>
            <a:lvl1pPr algn="r">
              <a:defRPr sz="1000">
                <a:solidFill>
                  <a:schemeClr val="tx1">
                    <a:lumMod val="75000"/>
                    <a:lumOff val="25000"/>
                  </a:schemeClr>
                </a:solidFill>
                <a:latin typeface="Arial" panose="020B0604020202020204" pitchFamily="34" charset="0"/>
                <a:cs typeface="Arial" panose="020B0604020202020204" pitchFamily="34" charset="0"/>
              </a:defRPr>
            </a:lvl1pPr>
          </a:lstStyle>
          <a:p>
            <a:fld id="{86CB4B4D-7CA3-9044-876B-883B54F8677D}" type="slidenum">
              <a:rPr lang="en-US" smtClean="0"/>
              <a:pPr/>
              <a:t>‹#›</a:t>
            </a:fld>
            <a:endParaRPr lang="en-US" dirty="0"/>
          </a:p>
        </p:txBody>
      </p:sp>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300114" y="4644391"/>
            <a:ext cx="2198370" cy="297861"/>
          </a:xfrm>
          <a:prstGeom prst="rect">
            <a:avLst/>
          </a:prstGeom>
        </p:spPr>
      </p:pic>
    </p:spTree>
    <p:extLst>
      <p:ext uri="{BB962C8B-B14F-4D97-AF65-F5344CB8AC3E}">
        <p14:creationId xmlns:p14="http://schemas.microsoft.com/office/powerpoint/2010/main" val="128172850"/>
      </p:ext>
    </p:extLst>
  </p:cSld>
  <p:clrMapOvr>
    <a:masterClrMapping/>
  </p:clrMapOvr>
  <p:transition spd="med"/>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Section Divider">
    <p:spTree>
      <p:nvGrpSpPr>
        <p:cNvPr id="1" name=""/>
        <p:cNvGrpSpPr/>
        <p:nvPr/>
      </p:nvGrpSpPr>
      <p:grpSpPr>
        <a:xfrm>
          <a:off x="0" y="0"/>
          <a:ext cx="0" cy="0"/>
          <a:chOff x="0" y="0"/>
          <a:chExt cx="0" cy="0"/>
        </a:xfrm>
      </p:grpSpPr>
      <p:sp>
        <p:nvSpPr>
          <p:cNvPr id="13" name="Shape 40"/>
          <p:cNvSpPr>
            <a:spLocks noGrp="1"/>
          </p:cNvSpPr>
          <p:nvPr>
            <p:ph type="title"/>
          </p:nvPr>
        </p:nvSpPr>
        <p:spPr>
          <a:xfrm>
            <a:off x="1063614" y="1668644"/>
            <a:ext cx="4430951" cy="1063797"/>
          </a:xfrm>
          <a:prstGeom prst="rect">
            <a:avLst/>
          </a:prstGeom>
        </p:spPr>
        <p:txBody>
          <a:bodyPr anchor="b" anchorCtr="0">
            <a:noAutofit/>
          </a:bodyPr>
          <a:lstStyle>
            <a:lvl1pPr>
              <a:defRPr sz="2000">
                <a:solidFill>
                  <a:srgbClr val="0070C0"/>
                </a:solidFill>
              </a:defRPr>
            </a:lvl1pPr>
          </a:lstStyle>
          <a:p>
            <a:r>
              <a:rPr dirty="0"/>
              <a:t>Title Text</a:t>
            </a:r>
          </a:p>
        </p:txBody>
      </p:sp>
      <p:sp>
        <p:nvSpPr>
          <p:cNvPr id="7" name="Shape 42"/>
          <p:cNvSpPr>
            <a:spLocks noGrp="1"/>
          </p:cNvSpPr>
          <p:nvPr>
            <p:ph type="sldNum" sz="quarter" idx="2"/>
          </p:nvPr>
        </p:nvSpPr>
        <p:spPr>
          <a:xfrm>
            <a:off x="8440892" y="4755132"/>
            <a:ext cx="468287" cy="279401"/>
          </a:xfrm>
          <a:prstGeom prst="rect">
            <a:avLst/>
          </a:prstGeom>
        </p:spPr>
        <p:txBody>
          <a:bodyPr/>
          <a:lstStyle>
            <a:lvl1pPr algn="r">
              <a:defRPr sz="1000">
                <a:solidFill>
                  <a:schemeClr val="tx1">
                    <a:lumMod val="75000"/>
                    <a:lumOff val="25000"/>
                  </a:schemeClr>
                </a:solidFill>
                <a:latin typeface="Arial" panose="020B0604020202020204" pitchFamily="34" charset="0"/>
                <a:cs typeface="Arial" panose="020B0604020202020204" pitchFamily="34" charset="0"/>
              </a:defRPr>
            </a:lvl1pPr>
          </a:lstStyle>
          <a:p>
            <a:fld id="{86CB4B4D-7CA3-9044-876B-883B54F8677D}" type="slidenum">
              <a:rPr lang="en-US" smtClean="0"/>
              <a:pPr/>
              <a:t>‹#›</a:t>
            </a:fld>
            <a:endParaRPr lang="en-US" dirty="0"/>
          </a:p>
        </p:txBody>
      </p:sp>
      <p:pic>
        <p:nvPicPr>
          <p:cNvPr id="5" name="Picture 4"/>
          <p:cNvPicPr>
            <a:picLocks noChangeAspect="1"/>
          </p:cNvPicPr>
          <p:nvPr userDrawn="1"/>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p:blipFill>
        <p:spPr>
          <a:xfrm>
            <a:off x="5494565" y="-26504"/>
            <a:ext cx="3649436" cy="5170004"/>
          </a:xfrm>
          <a:prstGeom prst="rect">
            <a:avLst/>
          </a:prstGeom>
        </p:spPr>
      </p:pic>
      <p:grpSp>
        <p:nvGrpSpPr>
          <p:cNvPr id="6" name="Group 5"/>
          <p:cNvGrpSpPr/>
          <p:nvPr userDrawn="1"/>
        </p:nvGrpSpPr>
        <p:grpSpPr>
          <a:xfrm>
            <a:off x="1160931" y="2867982"/>
            <a:ext cx="390183" cy="73152"/>
            <a:chOff x="2522085" y="4216400"/>
            <a:chExt cx="390183" cy="73152"/>
          </a:xfrm>
        </p:grpSpPr>
        <p:sp>
          <p:nvSpPr>
            <p:cNvPr id="8" name="Oval 7"/>
            <p:cNvSpPr/>
            <p:nvPr/>
          </p:nvSpPr>
          <p:spPr>
            <a:xfrm>
              <a:off x="2522085" y="4216400"/>
              <a:ext cx="73152" cy="73152"/>
            </a:xfrm>
            <a:prstGeom prst="ellipse">
              <a:avLst/>
            </a:prstGeom>
            <a:solidFill>
              <a:srgbClr val="F1592D"/>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9" name="Oval 8"/>
            <p:cNvSpPr/>
            <p:nvPr/>
          </p:nvSpPr>
          <p:spPr>
            <a:xfrm>
              <a:off x="2680601" y="4216400"/>
              <a:ext cx="73152" cy="73152"/>
            </a:xfrm>
            <a:prstGeom prst="ellipse">
              <a:avLst/>
            </a:prstGeom>
            <a:solidFill>
              <a:srgbClr val="F1592D"/>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10" name="Oval 9"/>
            <p:cNvSpPr/>
            <p:nvPr/>
          </p:nvSpPr>
          <p:spPr>
            <a:xfrm>
              <a:off x="2839116" y="4216400"/>
              <a:ext cx="73152" cy="73152"/>
            </a:xfrm>
            <a:prstGeom prst="ellipse">
              <a:avLst/>
            </a:prstGeom>
            <a:solidFill>
              <a:srgbClr val="F1592D"/>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grpSp>
      <p:pic>
        <p:nvPicPr>
          <p:cNvPr id="11" name="Picture 10"/>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300114" y="4644391"/>
            <a:ext cx="2198370" cy="297861"/>
          </a:xfrm>
          <a:prstGeom prst="rect">
            <a:avLst/>
          </a:prstGeom>
        </p:spPr>
      </p:pic>
    </p:spTree>
    <p:extLst>
      <p:ext uri="{BB962C8B-B14F-4D97-AF65-F5344CB8AC3E}">
        <p14:creationId xmlns:p14="http://schemas.microsoft.com/office/powerpoint/2010/main" val="2018584197"/>
      </p:ext>
    </p:extLst>
  </p:cSld>
  <p:clrMapOvr>
    <a:masterClrMapping/>
  </p:clrMapOvr>
  <p:transition spd="med"/>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userDrawn="1">
  <p:cSld name="Cinematic">
    <p:spTree>
      <p:nvGrpSpPr>
        <p:cNvPr id="1" name=""/>
        <p:cNvGrpSpPr/>
        <p:nvPr/>
      </p:nvGrpSpPr>
      <p:grpSpPr>
        <a:xfrm>
          <a:off x="0" y="0"/>
          <a:ext cx="0" cy="0"/>
          <a:chOff x="0" y="0"/>
          <a:chExt cx="0" cy="0"/>
        </a:xfrm>
      </p:grpSpPr>
    </p:spTree>
    <p:extLst>
      <p:ext uri="{BB962C8B-B14F-4D97-AF65-F5344CB8AC3E}">
        <p14:creationId xmlns:p14="http://schemas.microsoft.com/office/powerpoint/2010/main" val="834695521"/>
      </p:ext>
    </p:extLst>
  </p:cSld>
  <p:clrMapOvr>
    <a:masterClrMapping/>
  </p:clrMapOvr>
  <p:transition spd="med"/>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userDrawn="1">
  <p:cSld name="12_Custom Layout">
    <p:spTree>
      <p:nvGrpSpPr>
        <p:cNvPr id="1" name=""/>
        <p:cNvGrpSpPr/>
        <p:nvPr/>
      </p:nvGrpSpPr>
      <p:grpSpPr>
        <a:xfrm>
          <a:off x="0" y="0"/>
          <a:ext cx="0" cy="0"/>
          <a:chOff x="0" y="0"/>
          <a:chExt cx="0" cy="0"/>
        </a:xfrm>
      </p:grpSpPr>
      <p:sp>
        <p:nvSpPr>
          <p:cNvPr id="13" name="Shape 40"/>
          <p:cNvSpPr>
            <a:spLocks noGrp="1"/>
          </p:cNvSpPr>
          <p:nvPr>
            <p:ph type="title"/>
          </p:nvPr>
        </p:nvSpPr>
        <p:spPr>
          <a:xfrm>
            <a:off x="201118" y="150264"/>
            <a:ext cx="8723050" cy="452986"/>
          </a:xfrm>
          <a:prstGeom prst="rect">
            <a:avLst/>
          </a:prstGeom>
        </p:spPr>
        <p:txBody>
          <a:bodyPr anchor="t">
            <a:noAutofit/>
          </a:bodyPr>
          <a:lstStyle>
            <a:lvl1pPr>
              <a:defRPr sz="2000">
                <a:solidFill>
                  <a:srgbClr val="0070C0"/>
                </a:solidFill>
              </a:defRPr>
            </a:lvl1pPr>
          </a:lstStyle>
          <a:p>
            <a:r>
              <a:rPr dirty="0"/>
              <a:t>Title Text</a:t>
            </a:r>
          </a:p>
        </p:txBody>
      </p:sp>
      <p:pic>
        <p:nvPicPr>
          <p:cNvPr id="14" name="image2.png" descr="Untitled-7.png"/>
          <p:cNvPicPr>
            <a:picLocks noChangeAspect="1"/>
          </p:cNvPicPr>
          <p:nvPr userDrawn="1"/>
        </p:nvPicPr>
        <p:blipFill>
          <a:blip r:embed="rId2">
            <a:extLst/>
          </a:blip>
          <a:stretch>
            <a:fillRect/>
          </a:stretch>
        </p:blipFill>
        <p:spPr>
          <a:xfrm>
            <a:off x="300114" y="4615422"/>
            <a:ext cx="684507" cy="326830"/>
          </a:xfrm>
          <a:prstGeom prst="rect">
            <a:avLst/>
          </a:prstGeom>
          <a:ln w="12700">
            <a:miter lim="400000"/>
          </a:ln>
        </p:spPr>
      </p:pic>
      <p:grpSp>
        <p:nvGrpSpPr>
          <p:cNvPr id="7" name="Group 6"/>
          <p:cNvGrpSpPr/>
          <p:nvPr userDrawn="1"/>
        </p:nvGrpSpPr>
        <p:grpSpPr>
          <a:xfrm>
            <a:off x="307257" y="547315"/>
            <a:ext cx="390183" cy="73152"/>
            <a:chOff x="2522085" y="4216400"/>
            <a:chExt cx="390183" cy="73152"/>
          </a:xfrm>
        </p:grpSpPr>
        <p:sp>
          <p:nvSpPr>
            <p:cNvPr id="8" name="Oval 7"/>
            <p:cNvSpPr/>
            <p:nvPr/>
          </p:nvSpPr>
          <p:spPr>
            <a:xfrm>
              <a:off x="2522085" y="4216400"/>
              <a:ext cx="73152" cy="73152"/>
            </a:xfrm>
            <a:prstGeom prst="ellipse">
              <a:avLst/>
            </a:prstGeom>
            <a:solidFill>
              <a:srgbClr val="F1592D"/>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9" name="Oval 8"/>
            <p:cNvSpPr/>
            <p:nvPr/>
          </p:nvSpPr>
          <p:spPr>
            <a:xfrm>
              <a:off x="2680601" y="4216400"/>
              <a:ext cx="73152" cy="73152"/>
            </a:xfrm>
            <a:prstGeom prst="ellipse">
              <a:avLst/>
            </a:prstGeom>
            <a:solidFill>
              <a:srgbClr val="F1592D"/>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10" name="Oval 9"/>
            <p:cNvSpPr/>
            <p:nvPr/>
          </p:nvSpPr>
          <p:spPr>
            <a:xfrm>
              <a:off x="2839116" y="4216400"/>
              <a:ext cx="73152" cy="73152"/>
            </a:xfrm>
            <a:prstGeom prst="ellipse">
              <a:avLst/>
            </a:prstGeom>
            <a:solidFill>
              <a:srgbClr val="F1592D"/>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grpSp>
      <p:sp>
        <p:nvSpPr>
          <p:cNvPr id="12" name="Shape 42"/>
          <p:cNvSpPr>
            <a:spLocks noGrp="1"/>
          </p:cNvSpPr>
          <p:nvPr>
            <p:ph type="sldNum" sz="quarter" idx="2"/>
          </p:nvPr>
        </p:nvSpPr>
        <p:spPr>
          <a:xfrm>
            <a:off x="8440892" y="4755132"/>
            <a:ext cx="468287" cy="279401"/>
          </a:xfrm>
          <a:prstGeom prst="rect">
            <a:avLst/>
          </a:prstGeom>
        </p:spPr>
        <p:txBody>
          <a:bodyPr/>
          <a:lstStyle>
            <a:lvl1pPr algn="r">
              <a:defRPr sz="1000">
                <a:solidFill>
                  <a:schemeClr val="tx1">
                    <a:lumMod val="75000"/>
                    <a:lumOff val="25000"/>
                  </a:schemeClr>
                </a:solidFill>
                <a:latin typeface="Arial" panose="020B0604020202020204" pitchFamily="34" charset="0"/>
                <a:cs typeface="Arial" panose="020B0604020202020204" pitchFamily="34" charset="0"/>
              </a:defRPr>
            </a:lvl1pPr>
          </a:lstStyle>
          <a:p>
            <a:fld id="{86CB4B4D-7CA3-9044-876B-883B54F8677D}" type="slidenum">
              <a:rPr lang="en-US" smtClean="0"/>
              <a:pPr/>
              <a:t>‹#›</a:t>
            </a:fld>
            <a:endParaRPr lang="en-US" dirty="0"/>
          </a:p>
        </p:txBody>
      </p:sp>
      <p:sp>
        <p:nvSpPr>
          <p:cNvPr id="3" name="Text Placeholder 2"/>
          <p:cNvSpPr>
            <a:spLocks noGrp="1"/>
          </p:cNvSpPr>
          <p:nvPr>
            <p:ph type="body" sz="quarter" idx="10"/>
          </p:nvPr>
        </p:nvSpPr>
        <p:spPr>
          <a:xfrm>
            <a:off x="399459" y="1270000"/>
            <a:ext cx="8509720" cy="3144173"/>
          </a:xfrm>
          <a:prstGeom prst="rect">
            <a:avLst/>
          </a:prstGeom>
        </p:spPr>
        <p:txBody>
          <a:bodyPr/>
          <a:lstStyle>
            <a:lvl1pPr marL="112713" indent="-112713">
              <a:defRPr sz="1400">
                <a:solidFill>
                  <a:schemeClr val="tx2">
                    <a:lumMod val="50000"/>
                  </a:schemeClr>
                </a:solidFill>
                <a:latin typeface="Arial" panose="020B0604020202020204" pitchFamily="34" charset="0"/>
                <a:cs typeface="Arial" panose="020B0604020202020204" pitchFamily="34" charset="0"/>
              </a:defRPr>
            </a:lvl1pPr>
            <a:lvl2pPr marL="400050" indent="-174625">
              <a:defRPr sz="1200">
                <a:solidFill>
                  <a:schemeClr val="tx2">
                    <a:lumMod val="50000"/>
                  </a:schemeClr>
                </a:solidFill>
                <a:latin typeface="Arial" panose="020B0604020202020204" pitchFamily="34" charset="0"/>
                <a:cs typeface="Arial" panose="020B0604020202020204" pitchFamily="34" charset="0"/>
              </a:defRPr>
            </a:lvl2pPr>
            <a:lvl3pPr marL="739775" indent="-165100">
              <a:defRPr sz="1100">
                <a:solidFill>
                  <a:schemeClr val="tx2">
                    <a:lumMod val="50000"/>
                  </a:schemeClr>
                </a:solidFill>
                <a:latin typeface="Arial" panose="020B0604020202020204" pitchFamily="34" charset="0"/>
                <a:cs typeface="Arial" panose="020B0604020202020204" pitchFamily="34" charset="0"/>
              </a:defRPr>
            </a:lvl3pPr>
            <a:lvl4pPr marL="1089025" indent="-236538">
              <a:defRPr sz="1200">
                <a:solidFill>
                  <a:schemeClr val="tx2">
                    <a:lumMod val="50000"/>
                  </a:schemeClr>
                </a:solidFill>
                <a:latin typeface="Arial" panose="020B0604020202020204" pitchFamily="34" charset="0"/>
                <a:cs typeface="Arial" panose="020B0604020202020204" pitchFamily="34" charset="0"/>
              </a:defRPr>
            </a:lvl4pPr>
            <a:lvl5pPr>
              <a:defRPr sz="1200">
                <a:latin typeface="Arial" panose="020B0604020202020204" pitchFamily="34" charset="0"/>
                <a:cs typeface="Arial"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
        <p:nvSpPr>
          <p:cNvPr id="4" name="Text Placeholder 3"/>
          <p:cNvSpPr>
            <a:spLocks noGrp="1"/>
          </p:cNvSpPr>
          <p:nvPr>
            <p:ph type="body" sz="quarter" idx="11"/>
          </p:nvPr>
        </p:nvSpPr>
        <p:spPr>
          <a:xfrm>
            <a:off x="200455" y="751840"/>
            <a:ext cx="8723049" cy="386333"/>
          </a:xfrm>
          <a:prstGeom prst="rect">
            <a:avLst/>
          </a:prstGeom>
        </p:spPr>
        <p:txBody>
          <a:bodyPr/>
          <a:lstStyle>
            <a:lvl1pPr marL="0" indent="0">
              <a:buNone/>
              <a:defRPr sz="1600">
                <a:solidFill>
                  <a:schemeClr val="tx2">
                    <a:lumMod val="50000"/>
                  </a:schemeClr>
                </a:solidFill>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dirty="0" smtClean="0"/>
              <a:t>Click to edit Master text styles</a:t>
            </a:r>
            <a:endParaRPr lang="en-US" dirty="0"/>
          </a:p>
        </p:txBody>
      </p:sp>
    </p:spTree>
    <p:extLst>
      <p:ext uri="{BB962C8B-B14F-4D97-AF65-F5344CB8AC3E}">
        <p14:creationId xmlns:p14="http://schemas.microsoft.com/office/powerpoint/2010/main" val="1241622441"/>
      </p:ext>
    </p:extLst>
  </p:cSld>
  <p:clrMapOvr>
    <a:masterClrMapping/>
  </p:clrMapOvr>
  <p:transition spd="med"/>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3" name="image2.png" descr="Untitled-7.png"/>
          <p:cNvPicPr>
            <a:picLocks noChangeAspect="1"/>
          </p:cNvPicPr>
          <p:nvPr/>
        </p:nvPicPr>
        <p:blipFill>
          <a:blip r:embed="rId17">
            <a:extLst/>
          </a:blip>
          <a:stretch>
            <a:fillRect/>
          </a:stretch>
        </p:blipFill>
        <p:spPr>
          <a:xfrm>
            <a:off x="479425" y="2050794"/>
            <a:ext cx="1830166" cy="873846"/>
          </a:xfrm>
          <a:prstGeom prst="rect">
            <a:avLst/>
          </a:prstGeom>
          <a:ln w="12700">
            <a:miter lim="400000"/>
          </a:ln>
        </p:spPr>
      </p:pic>
    </p:spTree>
  </p:cSld>
  <p:clrMap bg1="lt1" tx1="dk1" bg2="lt2" tx2="dk2" accent1="accent1" accent2="accent2" accent3="accent3" accent4="accent4" accent5="accent5" accent6="accent6" hlink="hlink" folHlink="folHlink"/>
  <p:sldLayoutIdLst>
    <p:sldLayoutId id="2147483692" r:id="rId1"/>
    <p:sldLayoutId id="2147483680" r:id="rId2"/>
    <p:sldLayoutId id="2147483685" r:id="rId3"/>
    <p:sldLayoutId id="2147483696" r:id="rId4"/>
    <p:sldLayoutId id="2147483693" r:id="rId5"/>
    <p:sldLayoutId id="2147483694" r:id="rId6"/>
    <p:sldLayoutId id="2147483687" r:id="rId7"/>
    <p:sldLayoutId id="2147483697" r:id="rId8"/>
    <p:sldLayoutId id="2147483698" r:id="rId9"/>
    <p:sldLayoutId id="2147483699" r:id="rId10"/>
    <p:sldLayoutId id="2147483701" r:id="rId11"/>
    <p:sldLayoutId id="2147483702" r:id="rId12"/>
    <p:sldLayoutId id="2147483703" r:id="rId13"/>
    <p:sldLayoutId id="2147483704" r:id="rId14"/>
    <p:sldLayoutId id="2147483705" r:id="rId15"/>
  </p:sldLayoutIdLst>
  <p:transition spd="med"/>
  <p:timing>
    <p:tnLst>
      <p:par>
        <p:cTn id="1" dur="indefinite" restart="never" nodeType="tmRoot"/>
      </p:par>
    </p:tnLst>
  </p:timing>
  <p:hf hdr="0" ftr="0" dt="0"/>
  <p:txStyles>
    <p:titleStyle>
      <a:lvl1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1pPr>
      <a:lvl2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2pPr>
      <a:lvl3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3pPr>
      <a:lvl4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4pPr>
      <a:lvl5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5pPr>
      <a:lvl6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6pPr>
      <a:lvl7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7pPr>
      <a:lvl8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8pPr>
      <a:lvl9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9pPr>
    </p:titleStyle>
    <p:bodyStyle>
      <a:lvl1pPr marL="342900" marR="0" indent="-342900"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1pPr>
      <a:lvl2pPr marL="783771" marR="0" indent="-326571"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2pPr>
      <a:lvl3pPr marL="1219200" marR="0" indent="-304800"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3pPr>
      <a:lvl4pPr marL="1737360" marR="0" indent="-365760"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4pPr>
      <a:lvl5pPr marL="2194560" marR="0" indent="-365760"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5pPr>
      <a:lvl6pPr marL="2651760" marR="0" indent="-365760"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6pPr>
      <a:lvl7pPr marL="3108960" marR="0" indent="-365760"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7pPr>
      <a:lvl8pPr marL="3566159" marR="0" indent="-365759"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8pPr>
      <a:lvl9pPr marL="4023359" marR="0" indent="-365759"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9pPr>
    </p:bodyStyle>
    <p:otherStyle>
      <a:lvl1pPr marL="0" marR="0" indent="0" algn="r" defTabSz="4572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1pPr>
      <a:lvl2pPr marL="0" marR="0" indent="457200" algn="r" defTabSz="4572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2pPr>
      <a:lvl3pPr marL="0" marR="0" indent="914400" algn="r" defTabSz="4572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3pPr>
      <a:lvl4pPr marL="0" marR="0" indent="1371600" algn="r" defTabSz="4572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4pPr>
      <a:lvl5pPr marL="0" marR="0" indent="1828800" algn="r" defTabSz="4572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5pPr>
      <a:lvl6pPr marL="0" marR="0" indent="2286000" algn="r" defTabSz="4572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6pPr>
      <a:lvl7pPr marL="0" marR="0" indent="2743200" algn="r" defTabSz="4572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7pPr>
      <a:lvl8pPr marL="0" marR="0" indent="3200400" algn="r" defTabSz="4572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8pPr>
      <a:lvl9pPr marL="0" marR="0" indent="3657600" algn="r" defTabSz="4572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29.tiff"/><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7.tiff"/><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32.tiff"/><Relationship Id="rId2" Type="http://schemas.openxmlformats.org/officeDocument/2006/relationships/image" Target="../media/image31.tiff"/><Relationship Id="rId1" Type="http://schemas.openxmlformats.org/officeDocument/2006/relationships/slideLayout" Target="../slideLayouts/slideLayout5.xml"/><Relationship Id="rId5" Type="http://schemas.openxmlformats.org/officeDocument/2006/relationships/image" Target="../media/image34.png"/><Relationship Id="rId4" Type="http://schemas.openxmlformats.org/officeDocument/2006/relationships/image" Target="../media/image33.png"/></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xml"/><Relationship Id="rId1" Type="http://schemas.openxmlformats.org/officeDocument/2006/relationships/slideLayout" Target="../slideLayouts/slideLayout5.xml"/><Relationship Id="rId5" Type="http://schemas.openxmlformats.org/officeDocument/2006/relationships/image" Target="../media/image37.tiff"/><Relationship Id="rId4" Type="http://schemas.openxmlformats.org/officeDocument/2006/relationships/image" Target="../media/image36.tif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hyperlink" Target="https://blockchain.info/wallet/#/"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hyperlink" Target="https://www.youtube.com/watch?v=GmOzih6I1zs&amp;feature=youtu.be&amp;ab_channel=BitcoinMiningCom" TargetMode="External"/><Relationship Id="rId2" Type="http://schemas.openxmlformats.org/officeDocument/2006/relationships/hyperlink" Target="https://www.youtube.com/watch?v=_160oMzblY8&amp;t=637s&amp;ab_channel=AndersBrownworth" TargetMode="External"/><Relationship Id="rId1" Type="http://schemas.openxmlformats.org/officeDocument/2006/relationships/slideLayout" Target="../slideLayouts/slideLayout3.xml"/><Relationship Id="rId4" Type="http://schemas.openxmlformats.org/officeDocument/2006/relationships/image" Target="../media/image4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hyperlink" Target="http://hyperledger-fabric.readthedocs.io/en/latest/chaincode4ade.html" TargetMode="Externa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themeOverride" Target="../theme/themeOverride1.xml"/></Relationships>
</file>

<file path=ppt/slides/_rels/slide3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image" Target="../media/image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5.tiff"/><Relationship Id="rId7" Type="http://schemas.openxmlformats.org/officeDocument/2006/relationships/image" Target="../media/image49.png"/><Relationship Id="rId2" Type="http://schemas.openxmlformats.org/officeDocument/2006/relationships/notesSlide" Target="../notesSlides/notesSlide12.xml"/><Relationship Id="rId1" Type="http://schemas.openxmlformats.org/officeDocument/2006/relationships/slideLayout" Target="../slideLayouts/slideLayout5.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4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8" Type="http://schemas.openxmlformats.org/officeDocument/2006/relationships/image" Target="../media/image59.png"/><Relationship Id="rId13" Type="http://schemas.openxmlformats.org/officeDocument/2006/relationships/image" Target="../media/image64.tiff"/><Relationship Id="rId3" Type="http://schemas.openxmlformats.org/officeDocument/2006/relationships/image" Target="../media/image54.png"/><Relationship Id="rId7" Type="http://schemas.openxmlformats.org/officeDocument/2006/relationships/image" Target="../media/image58.png"/><Relationship Id="rId12" Type="http://schemas.openxmlformats.org/officeDocument/2006/relationships/image" Target="../media/image63.png"/><Relationship Id="rId2" Type="http://schemas.openxmlformats.org/officeDocument/2006/relationships/notesSlide" Target="../notesSlides/notesSlide14.xml"/><Relationship Id="rId1" Type="http://schemas.openxmlformats.org/officeDocument/2006/relationships/slideLayout" Target="../slideLayouts/slideLayout5.xml"/><Relationship Id="rId6" Type="http://schemas.openxmlformats.org/officeDocument/2006/relationships/image" Target="../media/image57.png"/><Relationship Id="rId11" Type="http://schemas.openxmlformats.org/officeDocument/2006/relationships/image" Target="../media/image62.png"/><Relationship Id="rId5" Type="http://schemas.openxmlformats.org/officeDocument/2006/relationships/image" Target="../media/image56.png"/><Relationship Id="rId15" Type="http://schemas.openxmlformats.org/officeDocument/2006/relationships/image" Target="../media/image65.tiff"/><Relationship Id="rId10" Type="http://schemas.openxmlformats.org/officeDocument/2006/relationships/image" Target="../media/image61.png"/><Relationship Id="rId4" Type="http://schemas.openxmlformats.org/officeDocument/2006/relationships/image" Target="../media/image55.png"/><Relationship Id="rId9" Type="http://schemas.openxmlformats.org/officeDocument/2006/relationships/image" Target="../media/image60.png"/><Relationship Id="rId14" Type="http://schemas.openxmlformats.org/officeDocument/2006/relationships/image" Target="../media/image45.tiff"/></Relationships>
</file>

<file path=ppt/slides/_rels/slide4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5.xml"/><Relationship Id="rId1" Type="http://schemas.openxmlformats.org/officeDocument/2006/relationships/slideLayout" Target="../slideLayouts/slideLayout5.xml"/><Relationship Id="rId5" Type="http://schemas.openxmlformats.org/officeDocument/2006/relationships/hyperlink" Target="http://www.bitcoinblockhalf.com/" TargetMode="External"/><Relationship Id="rId4" Type="http://schemas.openxmlformats.org/officeDocument/2006/relationships/image" Target="../media/image67.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5.xml"/><Relationship Id="rId4" Type="http://schemas.openxmlformats.org/officeDocument/2006/relationships/image" Target="../media/image11.png"/></Relationships>
</file>

<file path=ppt/slides/_rels/slide5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6.xml"/><Relationship Id="rId1" Type="http://schemas.openxmlformats.org/officeDocument/2006/relationships/slideLayout" Target="../slideLayouts/slideLayout5.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51.xml.rels><?xml version="1.0" encoding="UTF-8" standalone="yes"?>
<Relationships xmlns="http://schemas.openxmlformats.org/package/2006/relationships"><Relationship Id="rId3" Type="http://schemas.openxmlformats.org/officeDocument/2006/relationships/image" Target="../media/image72.png"/><Relationship Id="rId7" Type="http://schemas.openxmlformats.org/officeDocument/2006/relationships/image" Target="../media/image76.png"/><Relationship Id="rId2" Type="http://schemas.openxmlformats.org/officeDocument/2006/relationships/notesSlide" Target="../notesSlides/notesSlide17.xml"/><Relationship Id="rId1" Type="http://schemas.openxmlformats.org/officeDocument/2006/relationships/slideLayout" Target="../slideLayouts/slideLayout5.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hyperlink" Target="https://www.youtube.com/watch?v=e25IeoDhTSA&amp;ab_channel=DillonHutchins" TargetMode="External"/></Relationships>
</file>

<file path=ppt/slides/_rels/slide54.xml.rels><?xml version="1.0" encoding="UTF-8" standalone="yes"?>
<Relationships xmlns="http://schemas.openxmlformats.org/package/2006/relationships"><Relationship Id="rId8" Type="http://schemas.openxmlformats.org/officeDocument/2006/relationships/image" Target="../media/image83.tiff"/><Relationship Id="rId3" Type="http://schemas.openxmlformats.org/officeDocument/2006/relationships/image" Target="../media/image78.tiff"/><Relationship Id="rId7" Type="http://schemas.openxmlformats.org/officeDocument/2006/relationships/image" Target="../media/image82.tiff"/><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openxmlformats.org/officeDocument/2006/relationships/image" Target="../media/image81.tiff"/><Relationship Id="rId11" Type="http://schemas.openxmlformats.org/officeDocument/2006/relationships/hyperlink" Target="https://www.niceideas.ch/roller2/badtrash/entry/blockchain-explained-beta" TargetMode="External"/><Relationship Id="rId5" Type="http://schemas.openxmlformats.org/officeDocument/2006/relationships/image" Target="../media/image80.tiff"/><Relationship Id="rId10" Type="http://schemas.openxmlformats.org/officeDocument/2006/relationships/image" Target="../media/image85.tiff"/><Relationship Id="rId4" Type="http://schemas.openxmlformats.org/officeDocument/2006/relationships/image" Target="../media/image79.tiff"/><Relationship Id="rId9" Type="http://schemas.openxmlformats.org/officeDocument/2006/relationships/image" Target="../media/image84.tiff"/></Relationships>
</file>

<file path=ppt/slides/_rels/slide55.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21.xml"/><Relationship Id="rId1" Type="http://schemas.openxmlformats.org/officeDocument/2006/relationships/slideLayout" Target="../slideLayouts/slideLayout5.xml"/><Relationship Id="rId4" Type="http://schemas.openxmlformats.org/officeDocument/2006/relationships/image" Target="../media/image87.png"/></Relationships>
</file>

<file path=ppt/slides/_rels/slide56.xml.rels><?xml version="1.0" encoding="UTF-8" standalone="yes"?>
<Relationships xmlns="http://schemas.openxmlformats.org/package/2006/relationships"><Relationship Id="rId3" Type="http://schemas.openxmlformats.org/officeDocument/2006/relationships/hyperlink" Target="https://bitnodes.21.co/" TargetMode="External"/><Relationship Id="rId2" Type="http://schemas.openxmlformats.org/officeDocument/2006/relationships/notesSlide" Target="../notesSlides/notesSlide22.xml"/><Relationship Id="rId1" Type="http://schemas.openxmlformats.org/officeDocument/2006/relationships/slideLayout" Target="../slideLayouts/slideLayout5.xml"/><Relationship Id="rId4" Type="http://schemas.openxmlformats.org/officeDocument/2006/relationships/image" Target="../media/image88.png"/></Relationships>
</file>

<file path=ppt/slides/_rels/slide57.xml.rels><?xml version="1.0" encoding="UTF-8" standalone="yes"?>
<Relationships xmlns="http://schemas.openxmlformats.org/package/2006/relationships"><Relationship Id="rId3" Type="http://schemas.openxmlformats.org/officeDocument/2006/relationships/hyperlink" Target="https://www.bitcoinmining.com/bitcoin-mining-software/" TargetMode="External"/><Relationship Id="rId2" Type="http://schemas.openxmlformats.org/officeDocument/2006/relationships/hyperlink" Target="http://profit.hashflare.eu/en/?ref_id=539A7635" TargetMode="External"/><Relationship Id="rId1" Type="http://schemas.openxmlformats.org/officeDocument/2006/relationships/slideLayout" Target="../slideLayouts/slideLayout5.xml"/><Relationship Id="rId4" Type="http://schemas.openxmlformats.org/officeDocument/2006/relationships/hyperlink" Target="http://p2pool.in/" TargetMode="External"/></Relationships>
</file>

<file path=ppt/slides/_rels/slide58.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23.xml"/><Relationship Id="rId1" Type="http://schemas.openxmlformats.org/officeDocument/2006/relationships/slideLayout" Target="../slideLayouts/slideLayout5.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90.png"/></Relationships>
</file>

<file path=ppt/slides/_rels/slide59.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60.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2" Type="http://schemas.openxmlformats.org/officeDocument/2006/relationships/image" Target="../media/image95.jp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5.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5.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5.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5.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5.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5.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5.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5.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8" Type="http://schemas.microsoft.com/office/2007/relationships/hdphoto" Target="../media/hdphoto3.wdp"/><Relationship Id="rId3" Type="http://schemas.microsoft.com/office/2007/relationships/hdphoto" Target="../media/hdphoto1.wdp"/><Relationship Id="rId7" Type="http://schemas.openxmlformats.org/officeDocument/2006/relationships/image" Target="../media/image18.png"/><Relationship Id="rId2" Type="http://schemas.openxmlformats.org/officeDocument/2006/relationships/image" Target="../media/image15.png"/><Relationship Id="rId1" Type="http://schemas.openxmlformats.org/officeDocument/2006/relationships/slideLayout" Target="../slideLayouts/slideLayout3.xml"/><Relationship Id="rId6" Type="http://schemas.openxmlformats.org/officeDocument/2006/relationships/image" Target="../media/image17.png"/><Relationship Id="rId5" Type="http://schemas.microsoft.com/office/2007/relationships/hdphoto" Target="../media/hdphoto2.wdp"/><Relationship Id="rId10" Type="http://schemas.microsoft.com/office/2007/relationships/hdphoto" Target="../media/hdphoto4.wdp"/><Relationship Id="rId4" Type="http://schemas.openxmlformats.org/officeDocument/2006/relationships/image" Target="../media/image16.png"/><Relationship Id="rId9" Type="http://schemas.openxmlformats.org/officeDocument/2006/relationships/image" Target="../media/image19.pn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5.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5.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5.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5.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5.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itle 29"/>
          <p:cNvSpPr>
            <a:spLocks noGrp="1"/>
          </p:cNvSpPr>
          <p:nvPr>
            <p:ph type="title"/>
          </p:nvPr>
        </p:nvSpPr>
        <p:spPr/>
        <p:txBody>
          <a:bodyPr/>
          <a:lstStyle/>
          <a:p>
            <a:r>
              <a:rPr lang="en-US" dirty="0" smtClean="0"/>
              <a:t>Introduction to Blockchain</a:t>
            </a:r>
            <a:endParaRPr lang="en-US" dirty="0"/>
          </a:p>
        </p:txBody>
      </p:sp>
      <p:sp>
        <p:nvSpPr>
          <p:cNvPr id="37" name="Text Placeholder 36"/>
          <p:cNvSpPr>
            <a:spLocks noGrp="1"/>
          </p:cNvSpPr>
          <p:nvPr>
            <p:ph type="body" idx="10"/>
          </p:nvPr>
        </p:nvSpPr>
        <p:spPr/>
        <p:txBody>
          <a:bodyPr/>
          <a:lstStyle/>
          <a:p>
            <a:r>
              <a:rPr lang="en-US" dirty="0" smtClean="0"/>
              <a:t>Kiran R K</a:t>
            </a:r>
          </a:p>
          <a:p>
            <a:r>
              <a:rPr lang="en-US" dirty="0" smtClean="0"/>
              <a:t>Principal – Data and Analytics</a:t>
            </a:r>
            <a:endParaRPr lang="en-US" dirty="0"/>
          </a:p>
        </p:txBody>
      </p:sp>
    </p:spTree>
    <p:extLst>
      <p:ext uri="{BB962C8B-B14F-4D97-AF65-F5344CB8AC3E}">
        <p14:creationId xmlns:p14="http://schemas.microsoft.com/office/powerpoint/2010/main" val="33727055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194980" y="95920"/>
            <a:ext cx="8723050" cy="452986"/>
          </a:xfrm>
        </p:spPr>
        <p:txBody>
          <a:bodyPr/>
          <a:lstStyle/>
          <a:p>
            <a:r>
              <a:rPr lang="en-US" sz="2400" dirty="0" smtClean="0">
                <a:latin typeface="Arial" panose="020B0604020202020204" pitchFamily="34" charset="0"/>
                <a:cs typeface="Arial" panose="020B0604020202020204" pitchFamily="34" charset="0"/>
              </a:rPr>
              <a:t>Blockchain Defined</a:t>
            </a:r>
            <a:endParaRPr lang="en-US" sz="2400" dirty="0">
              <a:latin typeface="Arial" panose="020B0604020202020204" pitchFamily="34" charset="0"/>
              <a:cs typeface="Arial" panose="020B0604020202020204" pitchFamily="34" charset="0"/>
            </a:endParaRPr>
          </a:p>
        </p:txBody>
      </p:sp>
      <p:sp>
        <p:nvSpPr>
          <p:cNvPr id="24" name="TextBox 23"/>
          <p:cNvSpPr txBox="1"/>
          <p:nvPr/>
        </p:nvSpPr>
        <p:spPr>
          <a:xfrm>
            <a:off x="690880" y="3203943"/>
            <a:ext cx="973650" cy="276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r" defTabSz="457200" rtl="0" fontAlgn="auto" latinLnBrk="0" hangingPunct="0">
              <a:lnSpc>
                <a:spcPct val="100000"/>
              </a:lnSpc>
              <a:spcBef>
                <a:spcPts val="0"/>
              </a:spcBef>
              <a:spcAft>
                <a:spcPts val="0"/>
              </a:spcAft>
              <a:buClrTx/>
              <a:buSzTx/>
              <a:buFontTx/>
              <a:buNone/>
              <a:tabLst/>
            </a:pPr>
            <a:r>
              <a:rPr kumimoji="0" lang="en-US" sz="1200" b="1" i="0" u="none" strike="noStrike" cap="none" spc="0" normalizeH="0" baseline="0" dirty="0" smtClean="0">
                <a:ln>
                  <a:noFill/>
                </a:ln>
                <a:solidFill>
                  <a:schemeClr val="accent6">
                    <a:lumMod val="75000"/>
                  </a:schemeClr>
                </a:solidFill>
                <a:effectLst/>
                <a:uFillTx/>
                <a:latin typeface="Century Gothic" panose="020B0502020202020204" pitchFamily="34" charset="0"/>
                <a:cs typeface="Arial" panose="020B0604020202020204" pitchFamily="34" charset="0"/>
                <a:sym typeface="Calibri"/>
              </a:rPr>
              <a:t>Permanent</a:t>
            </a:r>
            <a:endParaRPr kumimoji="0" lang="en-US" sz="1200" b="1" i="0" u="none" strike="noStrike" cap="none" spc="0" normalizeH="0" baseline="0" dirty="0">
              <a:ln>
                <a:noFill/>
              </a:ln>
              <a:solidFill>
                <a:schemeClr val="accent6">
                  <a:lumMod val="75000"/>
                </a:schemeClr>
              </a:solidFill>
              <a:effectLst/>
              <a:uFillTx/>
              <a:latin typeface="Century Gothic" panose="020B0502020202020204" pitchFamily="34" charset="0"/>
              <a:cs typeface="Arial" panose="020B0604020202020204" pitchFamily="34" charset="0"/>
              <a:sym typeface="Calibri"/>
            </a:endParaRPr>
          </a:p>
        </p:txBody>
      </p:sp>
      <p:sp>
        <p:nvSpPr>
          <p:cNvPr id="3" name="Rectangle 2"/>
          <p:cNvSpPr/>
          <p:nvPr/>
        </p:nvSpPr>
        <p:spPr>
          <a:xfrm>
            <a:off x="805710" y="1367526"/>
            <a:ext cx="1349441" cy="638293"/>
          </a:xfrm>
          <a:prstGeom prst="rect">
            <a:avLst/>
          </a:prstGeom>
          <a:noFill/>
          <a:ln w="12700" cap="flat">
            <a:solidFill>
              <a:srgbClr val="0070C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2" name="Rectangle 1"/>
          <p:cNvSpPr/>
          <p:nvPr/>
        </p:nvSpPr>
        <p:spPr>
          <a:xfrm>
            <a:off x="794184" y="1502007"/>
            <a:ext cx="1372492" cy="369332"/>
          </a:xfrm>
          <a:prstGeom prst="rect">
            <a:avLst/>
          </a:prstGeom>
        </p:spPr>
        <p:txBody>
          <a:bodyPr wrap="none">
            <a:spAutoFit/>
          </a:bodyPr>
          <a:lstStyle/>
          <a:p>
            <a:pPr algn="ctr"/>
            <a:r>
              <a:rPr lang="en-US" b="1" dirty="0">
                <a:solidFill>
                  <a:schemeClr val="accent6">
                    <a:lumMod val="75000"/>
                  </a:schemeClr>
                </a:solidFill>
                <a:latin typeface="Century Gothic" panose="020B0502020202020204" pitchFamily="34" charset="0"/>
                <a:cs typeface="Arial" panose="020B0604020202020204" pitchFamily="34" charset="0"/>
              </a:rPr>
              <a:t>Distributed</a:t>
            </a:r>
          </a:p>
        </p:txBody>
      </p:sp>
      <p:sp>
        <p:nvSpPr>
          <p:cNvPr id="30" name="Rectangle 29"/>
          <p:cNvSpPr/>
          <p:nvPr/>
        </p:nvSpPr>
        <p:spPr>
          <a:xfrm>
            <a:off x="3847287" y="1367527"/>
            <a:ext cx="1349441" cy="638293"/>
          </a:xfrm>
          <a:prstGeom prst="rect">
            <a:avLst/>
          </a:prstGeom>
          <a:noFill/>
          <a:ln w="12700" cap="flat">
            <a:solidFill>
              <a:srgbClr val="0070C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31" name="Rectangle 30"/>
          <p:cNvSpPr/>
          <p:nvPr/>
        </p:nvSpPr>
        <p:spPr>
          <a:xfrm>
            <a:off x="4041749" y="1502006"/>
            <a:ext cx="960520" cy="369332"/>
          </a:xfrm>
          <a:prstGeom prst="rect">
            <a:avLst/>
          </a:prstGeom>
        </p:spPr>
        <p:txBody>
          <a:bodyPr wrap="none">
            <a:spAutoFit/>
          </a:bodyPr>
          <a:lstStyle/>
          <a:p>
            <a:pPr algn="ctr"/>
            <a:r>
              <a:rPr lang="en-US" b="1" dirty="0" smtClean="0">
                <a:solidFill>
                  <a:schemeClr val="accent6">
                    <a:lumMod val="75000"/>
                  </a:schemeClr>
                </a:solidFill>
                <a:latin typeface="Century Gothic" panose="020B0502020202020204" pitchFamily="34" charset="0"/>
                <a:cs typeface="Arial" panose="020B0604020202020204" pitchFamily="34" charset="0"/>
              </a:rPr>
              <a:t>Secure</a:t>
            </a:r>
            <a:endParaRPr lang="en-US" b="1" dirty="0">
              <a:solidFill>
                <a:schemeClr val="accent6">
                  <a:lumMod val="75000"/>
                </a:schemeClr>
              </a:solidFill>
              <a:latin typeface="Century Gothic" panose="020B0502020202020204" pitchFamily="34" charset="0"/>
              <a:cs typeface="Arial" panose="020B0604020202020204" pitchFamily="34" charset="0"/>
            </a:endParaRPr>
          </a:p>
        </p:txBody>
      </p:sp>
      <p:sp>
        <p:nvSpPr>
          <p:cNvPr id="33" name="Rectangle 32"/>
          <p:cNvSpPr/>
          <p:nvPr/>
        </p:nvSpPr>
        <p:spPr>
          <a:xfrm>
            <a:off x="6883382" y="1367526"/>
            <a:ext cx="1349441" cy="638293"/>
          </a:xfrm>
          <a:prstGeom prst="rect">
            <a:avLst/>
          </a:prstGeom>
          <a:noFill/>
          <a:ln w="12700" cap="flat">
            <a:solidFill>
              <a:srgbClr val="0070C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34" name="Rectangle 33"/>
          <p:cNvSpPr/>
          <p:nvPr/>
        </p:nvSpPr>
        <p:spPr>
          <a:xfrm>
            <a:off x="7101088" y="1502006"/>
            <a:ext cx="914033" cy="369332"/>
          </a:xfrm>
          <a:prstGeom prst="rect">
            <a:avLst/>
          </a:prstGeom>
        </p:spPr>
        <p:txBody>
          <a:bodyPr wrap="none">
            <a:spAutoFit/>
          </a:bodyPr>
          <a:lstStyle/>
          <a:p>
            <a:pPr algn="ctr"/>
            <a:r>
              <a:rPr lang="en-US" b="1" dirty="0" smtClean="0">
                <a:solidFill>
                  <a:schemeClr val="accent6">
                    <a:lumMod val="75000"/>
                  </a:schemeClr>
                </a:solidFill>
                <a:latin typeface="Century Gothic" panose="020B0502020202020204" pitchFamily="34" charset="0"/>
                <a:cs typeface="Arial" panose="020B0604020202020204" pitchFamily="34" charset="0"/>
              </a:rPr>
              <a:t>Logfile</a:t>
            </a:r>
            <a:endParaRPr lang="en-US" b="1" dirty="0">
              <a:solidFill>
                <a:schemeClr val="accent6">
                  <a:lumMod val="75000"/>
                </a:schemeClr>
              </a:solidFill>
              <a:latin typeface="Century Gothic" panose="020B0502020202020204" pitchFamily="34" charset="0"/>
              <a:cs typeface="Arial" panose="020B0604020202020204" pitchFamily="34" charset="0"/>
            </a:endParaRPr>
          </a:p>
        </p:txBody>
      </p:sp>
      <p:pic>
        <p:nvPicPr>
          <p:cNvPr id="14" name="Picture 13"/>
          <p:cNvPicPr>
            <a:picLocks noChangeAspect="1"/>
          </p:cNvPicPr>
          <p:nvPr/>
        </p:nvPicPr>
        <p:blipFill rotWithShape="1">
          <a:blip r:embed="rId2"/>
          <a:srcRect l="1006" t="7787" r="3192" b="14434"/>
          <a:stretch/>
        </p:blipFill>
        <p:spPr>
          <a:xfrm>
            <a:off x="2103791" y="2777825"/>
            <a:ext cx="4949024" cy="1077380"/>
          </a:xfrm>
          <a:prstGeom prst="rect">
            <a:avLst/>
          </a:prstGeom>
          <a:ln w="12700">
            <a:solidFill>
              <a:srgbClr val="0070C0"/>
            </a:solidFill>
          </a:ln>
        </p:spPr>
      </p:pic>
      <p:cxnSp>
        <p:nvCxnSpPr>
          <p:cNvPr id="15" name="Elbow Connector 14"/>
          <p:cNvCxnSpPr/>
          <p:nvPr/>
        </p:nvCxnSpPr>
        <p:spPr>
          <a:xfrm rot="16200000" flipV="1">
            <a:off x="2076766" y="2213566"/>
            <a:ext cx="274320" cy="914400"/>
          </a:xfrm>
          <a:prstGeom prst="bentConnector3">
            <a:avLst>
              <a:gd name="adj1" fmla="val 100081"/>
            </a:avLst>
          </a:prstGeom>
          <a:ln w="9525">
            <a:solidFill>
              <a:srgbClr val="0070C0"/>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9" name="Elbow Connector 18"/>
          <p:cNvCxnSpPr/>
          <p:nvPr/>
        </p:nvCxnSpPr>
        <p:spPr>
          <a:xfrm rot="5400000">
            <a:off x="2076766" y="3535164"/>
            <a:ext cx="274320" cy="914400"/>
          </a:xfrm>
          <a:prstGeom prst="bentConnector3">
            <a:avLst>
              <a:gd name="adj1" fmla="val 97435"/>
            </a:avLst>
          </a:prstGeom>
          <a:ln w="9525">
            <a:solidFill>
              <a:srgbClr val="0070C0"/>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1015999" y="2379717"/>
            <a:ext cx="634734" cy="276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r" defTabSz="457200" rtl="0" fontAlgn="auto" latinLnBrk="0" hangingPunct="0">
              <a:lnSpc>
                <a:spcPct val="100000"/>
              </a:lnSpc>
              <a:spcBef>
                <a:spcPts val="0"/>
              </a:spcBef>
              <a:spcAft>
                <a:spcPts val="0"/>
              </a:spcAft>
              <a:buClrTx/>
              <a:buSzTx/>
              <a:buFontTx/>
              <a:buNone/>
              <a:tabLst/>
            </a:pPr>
            <a:r>
              <a:rPr kumimoji="0" lang="en-US" sz="1200" b="1" i="0" u="none" strike="noStrike" cap="none" spc="0" normalizeH="0" baseline="0" dirty="0" smtClean="0">
                <a:ln>
                  <a:noFill/>
                </a:ln>
                <a:solidFill>
                  <a:schemeClr val="accent6">
                    <a:lumMod val="75000"/>
                  </a:schemeClr>
                </a:solidFill>
                <a:effectLst/>
                <a:uFillTx/>
                <a:latin typeface="Century Gothic" panose="020B0502020202020204" pitchFamily="34" charset="0"/>
                <a:cs typeface="Arial" panose="020B0604020202020204" pitchFamily="34" charset="0"/>
                <a:sym typeface="Calibri"/>
              </a:rPr>
              <a:t>Ledger</a:t>
            </a:r>
            <a:endParaRPr kumimoji="0" lang="en-US" sz="1200" b="1" i="0" u="none" strike="noStrike" cap="none" spc="0" normalizeH="0" baseline="0" dirty="0">
              <a:ln>
                <a:noFill/>
              </a:ln>
              <a:solidFill>
                <a:schemeClr val="accent6">
                  <a:lumMod val="75000"/>
                </a:schemeClr>
              </a:solidFill>
              <a:effectLst/>
              <a:uFillTx/>
              <a:latin typeface="Century Gothic" panose="020B0502020202020204" pitchFamily="34" charset="0"/>
              <a:cs typeface="Arial" panose="020B0604020202020204" pitchFamily="34" charset="0"/>
              <a:sym typeface="Calibri"/>
            </a:endParaRPr>
          </a:p>
        </p:txBody>
      </p:sp>
      <p:sp>
        <p:nvSpPr>
          <p:cNvPr id="22" name="TextBox 21"/>
          <p:cNvSpPr txBox="1"/>
          <p:nvPr/>
        </p:nvSpPr>
        <p:spPr>
          <a:xfrm>
            <a:off x="7505872" y="2285692"/>
            <a:ext cx="941441" cy="46166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200" b="1" i="0" u="none" strike="noStrike" cap="none" spc="0" normalizeH="0" baseline="0" dirty="0" smtClean="0">
                <a:ln>
                  <a:noFill/>
                </a:ln>
                <a:solidFill>
                  <a:schemeClr val="accent6">
                    <a:lumMod val="75000"/>
                  </a:schemeClr>
                </a:solidFill>
                <a:effectLst/>
                <a:uFillTx/>
                <a:latin typeface="Century Gothic" panose="020B0502020202020204" pitchFamily="34" charset="0"/>
                <a:cs typeface="Arial" panose="020B0604020202020204" pitchFamily="34" charset="0"/>
                <a:sym typeface="Calibri"/>
              </a:rPr>
              <a:t>Constantly Growing</a:t>
            </a:r>
            <a:endParaRPr kumimoji="0" lang="en-US" sz="1200" b="1" i="0" u="none" strike="noStrike" cap="none" spc="0" normalizeH="0" baseline="0" dirty="0">
              <a:ln>
                <a:noFill/>
              </a:ln>
              <a:solidFill>
                <a:schemeClr val="accent6">
                  <a:lumMod val="75000"/>
                </a:schemeClr>
              </a:solidFill>
              <a:effectLst/>
              <a:uFillTx/>
              <a:latin typeface="Century Gothic" panose="020B0502020202020204" pitchFamily="34" charset="0"/>
              <a:cs typeface="Arial" panose="020B0604020202020204" pitchFamily="34" charset="0"/>
              <a:sym typeface="Calibri"/>
            </a:endParaRPr>
          </a:p>
        </p:txBody>
      </p:sp>
      <p:sp>
        <p:nvSpPr>
          <p:cNvPr id="23" name="TextBox 22"/>
          <p:cNvSpPr txBox="1"/>
          <p:nvPr/>
        </p:nvSpPr>
        <p:spPr>
          <a:xfrm>
            <a:off x="7505872" y="3960060"/>
            <a:ext cx="634733" cy="276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r" defTabSz="457200" rtl="0" fontAlgn="auto" latinLnBrk="0" hangingPunct="0">
              <a:lnSpc>
                <a:spcPct val="100000"/>
              </a:lnSpc>
              <a:spcBef>
                <a:spcPts val="0"/>
              </a:spcBef>
              <a:spcAft>
                <a:spcPts val="0"/>
              </a:spcAft>
              <a:buClrTx/>
              <a:buSzTx/>
              <a:buFontTx/>
              <a:buNone/>
              <a:tabLst/>
            </a:pPr>
            <a:r>
              <a:rPr kumimoji="0" lang="en-US" sz="1200" b="1" i="0" u="none" strike="noStrike" cap="none" spc="0" normalizeH="0" baseline="0" dirty="0" smtClean="0">
                <a:ln>
                  <a:noFill/>
                </a:ln>
                <a:solidFill>
                  <a:schemeClr val="accent6">
                    <a:lumMod val="75000"/>
                  </a:schemeClr>
                </a:solidFill>
                <a:effectLst/>
                <a:uFillTx/>
                <a:latin typeface="Century Gothic" panose="020B0502020202020204" pitchFamily="34" charset="0"/>
                <a:cs typeface="Arial" panose="020B0604020202020204" pitchFamily="34" charset="0"/>
                <a:sym typeface="Calibri"/>
              </a:rPr>
              <a:t>Secure</a:t>
            </a:r>
            <a:endParaRPr kumimoji="0" lang="en-US" sz="1200" b="1" i="0" u="none" strike="noStrike" cap="none" spc="0" normalizeH="0" baseline="0" dirty="0">
              <a:ln>
                <a:noFill/>
              </a:ln>
              <a:solidFill>
                <a:schemeClr val="accent6">
                  <a:lumMod val="75000"/>
                </a:schemeClr>
              </a:solidFill>
              <a:effectLst/>
              <a:uFillTx/>
              <a:latin typeface="Century Gothic" panose="020B0502020202020204" pitchFamily="34" charset="0"/>
              <a:cs typeface="Arial" panose="020B0604020202020204" pitchFamily="34" charset="0"/>
              <a:sym typeface="Calibri"/>
            </a:endParaRPr>
          </a:p>
        </p:txBody>
      </p:sp>
      <p:cxnSp>
        <p:nvCxnSpPr>
          <p:cNvPr id="27" name="Straight Connector 26"/>
          <p:cNvCxnSpPr/>
          <p:nvPr/>
        </p:nvCxnSpPr>
        <p:spPr>
          <a:xfrm flipH="1">
            <a:off x="1756726" y="3357831"/>
            <a:ext cx="347065" cy="0"/>
          </a:xfrm>
          <a:prstGeom prst="line">
            <a:avLst/>
          </a:prstGeom>
          <a:noFill/>
          <a:ln w="9525" cap="flat">
            <a:solidFill>
              <a:schemeClr val="accent1"/>
            </a:solidFill>
            <a:prstDash val="dash"/>
            <a:round/>
            <a:headEnd type="none" w="med" len="med"/>
            <a:tailEnd type="triangle" w="med" len="med"/>
          </a:ln>
          <a:effectLst/>
          <a:sp3d/>
        </p:spPr>
        <p:style>
          <a:lnRef idx="0">
            <a:scrgbClr r="0" g="0" b="0"/>
          </a:lnRef>
          <a:fillRef idx="0">
            <a:scrgbClr r="0" g="0" b="0"/>
          </a:fillRef>
          <a:effectRef idx="0">
            <a:scrgbClr r="0" g="0" b="0"/>
          </a:effectRef>
          <a:fontRef idx="none"/>
        </p:style>
      </p:cxnSp>
      <p:sp>
        <p:nvSpPr>
          <p:cNvPr id="28" name="TextBox 27"/>
          <p:cNvSpPr txBox="1"/>
          <p:nvPr/>
        </p:nvSpPr>
        <p:spPr>
          <a:xfrm>
            <a:off x="575314" y="3964246"/>
            <a:ext cx="1204781" cy="276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en-US" sz="1200" b="1" dirty="0">
                <a:solidFill>
                  <a:schemeClr val="accent6">
                    <a:lumMod val="75000"/>
                  </a:schemeClr>
                </a:solidFill>
                <a:latin typeface="Century Gothic" panose="020B0502020202020204" pitchFamily="34" charset="0"/>
                <a:cs typeface="Arial" panose="020B0604020202020204" pitchFamily="34" charset="0"/>
              </a:rPr>
              <a:t>Chronological </a:t>
            </a:r>
            <a:endParaRPr kumimoji="0" lang="en-US" sz="1200" b="1" i="0" u="none" strike="noStrike" cap="none" spc="0" normalizeH="0" baseline="0" dirty="0">
              <a:ln>
                <a:noFill/>
              </a:ln>
              <a:solidFill>
                <a:schemeClr val="accent6">
                  <a:lumMod val="75000"/>
                </a:schemeClr>
              </a:solidFill>
              <a:effectLst/>
              <a:uFillTx/>
              <a:latin typeface="Century Gothic" panose="020B0502020202020204" pitchFamily="34" charset="0"/>
              <a:cs typeface="Arial" panose="020B0604020202020204" pitchFamily="34" charset="0"/>
              <a:sym typeface="Calibri"/>
            </a:endParaRPr>
          </a:p>
        </p:txBody>
      </p:sp>
      <p:sp>
        <p:nvSpPr>
          <p:cNvPr id="29" name="TextBox 28"/>
          <p:cNvSpPr txBox="1"/>
          <p:nvPr/>
        </p:nvSpPr>
        <p:spPr>
          <a:xfrm>
            <a:off x="7505872" y="3192729"/>
            <a:ext cx="941441" cy="276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en-US" sz="1200" b="1" dirty="0" smtClean="0">
                <a:solidFill>
                  <a:schemeClr val="accent6">
                    <a:lumMod val="75000"/>
                  </a:schemeClr>
                </a:solidFill>
                <a:latin typeface="Century Gothic" panose="020B0502020202020204" pitchFamily="34" charset="0"/>
                <a:cs typeface="Arial" panose="020B0604020202020204" pitchFamily="34" charset="0"/>
              </a:rPr>
              <a:t>Immutable </a:t>
            </a:r>
            <a:endParaRPr kumimoji="0" lang="en-US" sz="1200" b="1" i="0" u="none" strike="noStrike" cap="none" spc="0" normalizeH="0" baseline="0" dirty="0">
              <a:ln>
                <a:noFill/>
              </a:ln>
              <a:solidFill>
                <a:schemeClr val="accent6">
                  <a:lumMod val="75000"/>
                </a:schemeClr>
              </a:solidFill>
              <a:effectLst/>
              <a:uFillTx/>
              <a:latin typeface="Century Gothic" panose="020B0502020202020204" pitchFamily="34" charset="0"/>
              <a:cs typeface="Arial" panose="020B0604020202020204" pitchFamily="34" charset="0"/>
              <a:sym typeface="Calibri"/>
            </a:endParaRPr>
          </a:p>
        </p:txBody>
      </p:sp>
      <p:cxnSp>
        <p:nvCxnSpPr>
          <p:cNvPr id="43" name="Elbow Connector 42"/>
          <p:cNvCxnSpPr/>
          <p:nvPr/>
        </p:nvCxnSpPr>
        <p:spPr>
          <a:xfrm rot="5400000" flipH="1" flipV="1">
            <a:off x="6820318" y="2213566"/>
            <a:ext cx="274320" cy="914400"/>
          </a:xfrm>
          <a:prstGeom prst="bentConnector3">
            <a:avLst>
              <a:gd name="adj1" fmla="val 100081"/>
            </a:avLst>
          </a:prstGeom>
          <a:ln w="9525">
            <a:solidFill>
              <a:srgbClr val="0070C0"/>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4" name="Elbow Connector 43"/>
          <p:cNvCxnSpPr/>
          <p:nvPr/>
        </p:nvCxnSpPr>
        <p:spPr>
          <a:xfrm rot="16200000" flipH="1">
            <a:off x="6820318" y="3535164"/>
            <a:ext cx="274320" cy="914400"/>
          </a:xfrm>
          <a:prstGeom prst="bentConnector3">
            <a:avLst>
              <a:gd name="adj1" fmla="val 97435"/>
            </a:avLst>
          </a:prstGeom>
          <a:ln w="9525">
            <a:solidFill>
              <a:srgbClr val="0070C0"/>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7067613" y="3357831"/>
            <a:ext cx="347065" cy="0"/>
          </a:xfrm>
          <a:prstGeom prst="line">
            <a:avLst/>
          </a:prstGeom>
          <a:noFill/>
          <a:ln w="9525" cap="flat">
            <a:solidFill>
              <a:schemeClr val="accent1"/>
            </a:solidFill>
            <a:prstDash val="dash"/>
            <a:round/>
            <a:headEnd type="none" w="med" len="med"/>
            <a:tailEnd type="triangle" w="med" len="med"/>
          </a:ln>
          <a:effectLst/>
          <a:sp3d/>
        </p:spPr>
        <p:style>
          <a:lnRef idx="0">
            <a:scrgbClr r="0" g="0" b="0"/>
          </a:lnRef>
          <a:fillRef idx="0">
            <a:scrgbClr r="0" g="0" b="0"/>
          </a:fillRef>
          <a:effectRef idx="0">
            <a:scrgbClr r="0" g="0" b="0"/>
          </a:effectRef>
          <a:fontRef idx="none"/>
        </p:style>
      </p:cxnSp>
      <p:cxnSp>
        <p:nvCxnSpPr>
          <p:cNvPr id="32" name="Straight Connector 31"/>
          <p:cNvCxnSpPr/>
          <p:nvPr/>
        </p:nvCxnSpPr>
        <p:spPr>
          <a:xfrm>
            <a:off x="2271265" y="1680039"/>
            <a:ext cx="1466163" cy="0"/>
          </a:xfrm>
          <a:prstGeom prst="line">
            <a:avLst/>
          </a:prstGeom>
          <a:noFill/>
          <a:ln w="9525" cap="flat">
            <a:solidFill>
              <a:schemeClr val="accent1"/>
            </a:solidFill>
            <a:prstDash val="dash"/>
            <a:round/>
            <a:headEnd type="none" w="med" len="med"/>
            <a:tailEnd type="triangle" w="med" len="med"/>
          </a:ln>
          <a:effectLst/>
          <a:sp3d/>
        </p:spPr>
        <p:style>
          <a:lnRef idx="0">
            <a:scrgbClr r="0" g="0" b="0"/>
          </a:lnRef>
          <a:fillRef idx="0">
            <a:scrgbClr r="0" g="0" b="0"/>
          </a:fillRef>
          <a:effectRef idx="0">
            <a:scrgbClr r="0" g="0" b="0"/>
          </a:effectRef>
          <a:fontRef idx="none"/>
        </p:style>
      </p:cxnSp>
      <p:cxnSp>
        <p:nvCxnSpPr>
          <p:cNvPr id="35" name="Straight Connector 34"/>
          <p:cNvCxnSpPr/>
          <p:nvPr/>
        </p:nvCxnSpPr>
        <p:spPr>
          <a:xfrm>
            <a:off x="5298328" y="1680039"/>
            <a:ext cx="1466163" cy="0"/>
          </a:xfrm>
          <a:prstGeom prst="line">
            <a:avLst/>
          </a:prstGeom>
          <a:noFill/>
          <a:ln w="9525" cap="flat">
            <a:solidFill>
              <a:schemeClr val="accent1"/>
            </a:solidFill>
            <a:prstDash val="dash"/>
            <a:round/>
            <a:headEnd type="none" w="med" len="med"/>
            <a:tailEnd type="triangle" w="med" len="med"/>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61656405"/>
      </p:ext>
    </p:extLst>
  </p:cSld>
  <p:clrMapOvr>
    <a:masterClrMapping/>
  </p:clrMapOvr>
  <p:transition spd="med"/>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noAutofit/>
          </a:bodyPr>
          <a:lstStyle/>
          <a:p>
            <a:r>
              <a:rPr lang="en-US" sz="2400" dirty="0">
                <a:latin typeface="Arial" panose="020B0604020202020204" pitchFamily="34" charset="0"/>
                <a:cs typeface="Arial" panose="020B0604020202020204" pitchFamily="34" charset="0"/>
              </a:rPr>
              <a:t>Participants</a:t>
            </a:r>
          </a:p>
        </p:txBody>
      </p:sp>
      <p:sp>
        <p:nvSpPr>
          <p:cNvPr id="3" name="Slide Number Placeholder 2"/>
          <p:cNvSpPr>
            <a:spLocks noGrp="1"/>
          </p:cNvSpPr>
          <p:nvPr>
            <p:ph type="sldNum" sz="quarter" idx="2"/>
          </p:nvPr>
        </p:nvSpPr>
        <p:spPr/>
        <p:txBody>
          <a:bodyPr/>
          <a:lstStyle/>
          <a:p>
            <a:fld id="{86CB4B4D-7CA3-9044-876B-883B54F8677D}" type="slidenum">
              <a:rPr lang="en-US" smtClean="0"/>
              <a:pPr/>
              <a:t>11</a:t>
            </a:fld>
            <a:endParaRPr lang="en-US" dirty="0"/>
          </a:p>
        </p:txBody>
      </p:sp>
      <p:sp>
        <p:nvSpPr>
          <p:cNvPr id="4" name="Rectangle 3"/>
          <p:cNvSpPr/>
          <p:nvPr/>
        </p:nvSpPr>
        <p:spPr>
          <a:xfrm>
            <a:off x="216000" y="961589"/>
            <a:ext cx="8723050" cy="954107"/>
          </a:xfrm>
          <a:prstGeom prst="rect">
            <a:avLst/>
          </a:prstGeom>
        </p:spPr>
        <p:txBody>
          <a:bodyPr wrap="square">
            <a:spAutoFit/>
          </a:bodyPr>
          <a:lstStyle/>
          <a:p>
            <a:pPr marL="285750" indent="-285750" fontAlgn="base">
              <a:buFont typeface="Arial" panose="020B0604020202020204" pitchFamily="34" charset="0"/>
              <a:buChar char="•"/>
            </a:pPr>
            <a:r>
              <a:rPr lang="en-US" sz="1400" dirty="0" smtClean="0">
                <a:solidFill>
                  <a:srgbClr val="323232"/>
                </a:solidFill>
                <a:ea typeface="Verdana" panose="020B0604030504040204" pitchFamily="34" charset="0"/>
                <a:cs typeface="Verdana" panose="020B0604030504040204" pitchFamily="34" charset="0"/>
              </a:rPr>
              <a:t>A </a:t>
            </a:r>
            <a:r>
              <a:rPr lang="en-US" sz="1400" dirty="0">
                <a:solidFill>
                  <a:srgbClr val="323232"/>
                </a:solidFill>
                <a:ea typeface="Verdana" panose="020B0604030504040204" pitchFamily="34" charset="0"/>
                <a:cs typeface="Verdana" panose="020B0604030504040204" pitchFamily="34" charset="0"/>
              </a:rPr>
              <a:t>blockchain network for business is a collectively owned peer-to-peer network that is operated by a group of identifiable and </a:t>
            </a:r>
            <a:r>
              <a:rPr lang="en-US" sz="1400" dirty="0" smtClean="0">
                <a:solidFill>
                  <a:srgbClr val="323232"/>
                </a:solidFill>
                <a:ea typeface="Verdana" panose="020B0604030504040204" pitchFamily="34" charset="0"/>
                <a:cs typeface="Verdana" panose="020B0604030504040204" pitchFamily="34" charset="0"/>
              </a:rPr>
              <a:t>verifiable </a:t>
            </a:r>
            <a:r>
              <a:rPr lang="en-US" sz="1400" b="1" i="1" dirty="0" smtClean="0">
                <a:solidFill>
                  <a:srgbClr val="323232"/>
                </a:solidFill>
                <a:ea typeface="Verdana" panose="020B0604030504040204" pitchFamily="34" charset="0"/>
                <a:cs typeface="Verdana" panose="020B0604030504040204" pitchFamily="34" charset="0"/>
              </a:rPr>
              <a:t>participants</a:t>
            </a:r>
            <a:r>
              <a:rPr lang="en-US" sz="1400" dirty="0">
                <a:solidFill>
                  <a:srgbClr val="323232"/>
                </a:solidFill>
                <a:ea typeface="Verdana" panose="020B0604030504040204" pitchFamily="34" charset="0"/>
                <a:cs typeface="Verdana" panose="020B0604030504040204" pitchFamily="34" charset="0"/>
              </a:rPr>
              <a:t>. </a:t>
            </a:r>
            <a:endParaRPr lang="en-US" sz="1400" dirty="0" smtClean="0">
              <a:solidFill>
                <a:srgbClr val="323232"/>
              </a:solidFill>
              <a:ea typeface="Verdana" panose="020B0604030504040204" pitchFamily="34" charset="0"/>
              <a:cs typeface="Verdana" panose="020B0604030504040204" pitchFamily="34" charset="0"/>
            </a:endParaRPr>
          </a:p>
          <a:p>
            <a:pPr marL="285750" indent="-285750" fontAlgn="base">
              <a:buFont typeface="Arial" panose="020B0604020202020204" pitchFamily="34" charset="0"/>
              <a:buChar char="•"/>
            </a:pPr>
            <a:endParaRPr lang="en-US" sz="1400" dirty="0">
              <a:solidFill>
                <a:srgbClr val="323232"/>
              </a:solidFill>
              <a:ea typeface="Verdana" panose="020B0604030504040204" pitchFamily="34" charset="0"/>
              <a:cs typeface="Verdana" panose="020B0604030504040204" pitchFamily="34" charset="0"/>
            </a:endParaRPr>
          </a:p>
          <a:p>
            <a:pPr marL="285750" indent="-285750" fontAlgn="base">
              <a:buFont typeface="Arial" panose="020B0604020202020204" pitchFamily="34" charset="0"/>
              <a:buChar char="•"/>
            </a:pPr>
            <a:r>
              <a:rPr lang="en-US" sz="1400" dirty="0" smtClean="0">
                <a:solidFill>
                  <a:srgbClr val="323232"/>
                </a:solidFill>
                <a:ea typeface="Verdana" panose="020B0604030504040204" pitchFamily="34" charset="0"/>
                <a:cs typeface="Verdana" panose="020B0604030504040204" pitchFamily="34" charset="0"/>
              </a:rPr>
              <a:t>Participants </a:t>
            </a:r>
            <a:r>
              <a:rPr lang="en-US" sz="1400" dirty="0">
                <a:solidFill>
                  <a:srgbClr val="323232"/>
                </a:solidFill>
                <a:ea typeface="Verdana" panose="020B0604030504040204" pitchFamily="34" charset="0"/>
                <a:cs typeface="Verdana" panose="020B0604030504040204" pitchFamily="34" charset="0"/>
              </a:rPr>
              <a:t>may be individuals or institutions, such as a business, university, or hospital, for example.</a:t>
            </a:r>
          </a:p>
        </p:txBody>
      </p:sp>
    </p:spTree>
    <p:extLst>
      <p:ext uri="{BB962C8B-B14F-4D97-AF65-F5344CB8AC3E}">
        <p14:creationId xmlns:p14="http://schemas.microsoft.com/office/powerpoint/2010/main" val="857370380"/>
      </p:ext>
    </p:extLst>
  </p:cSld>
  <p:clrMapOvr>
    <a:masterClrMapping/>
  </p:clrMapOvr>
  <p:transition spd="med"/>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noAutofit/>
          </a:bodyPr>
          <a:lstStyle/>
          <a:p>
            <a:r>
              <a:rPr lang="en-US" sz="2400" dirty="0">
                <a:latin typeface="Arial" panose="020B0604020202020204" pitchFamily="34" charset="0"/>
                <a:cs typeface="Arial" panose="020B0604020202020204" pitchFamily="34" charset="0"/>
              </a:rPr>
              <a:t>Working of Blockchain </a:t>
            </a:r>
          </a:p>
        </p:txBody>
      </p:sp>
      <p:sp>
        <p:nvSpPr>
          <p:cNvPr id="3" name="Slide Number Placeholder 2"/>
          <p:cNvSpPr>
            <a:spLocks noGrp="1"/>
          </p:cNvSpPr>
          <p:nvPr>
            <p:ph type="sldNum" sz="quarter" idx="2"/>
          </p:nvPr>
        </p:nvSpPr>
        <p:spPr/>
        <p:txBody>
          <a:bodyPr/>
          <a:lstStyle/>
          <a:p>
            <a:fld id="{86CB4B4D-7CA3-9044-876B-883B54F8677D}" type="slidenum">
              <a:rPr lang="en-US" smtClean="0"/>
              <a:pPr/>
              <a:t>12</a:t>
            </a:fld>
            <a:endParaRPr lang="en-US" dirty="0"/>
          </a:p>
        </p:txBody>
      </p:sp>
      <p:pic>
        <p:nvPicPr>
          <p:cNvPr id="7" name="Picture 6"/>
          <p:cNvPicPr>
            <a:picLocks noChangeAspect="1"/>
          </p:cNvPicPr>
          <p:nvPr/>
        </p:nvPicPr>
        <p:blipFill>
          <a:blip r:embed="rId3"/>
          <a:stretch>
            <a:fillRect/>
          </a:stretch>
        </p:blipFill>
        <p:spPr>
          <a:xfrm>
            <a:off x="363603" y="1006610"/>
            <a:ext cx="1952153" cy="1531430"/>
          </a:xfrm>
          <a:prstGeom prst="rect">
            <a:avLst/>
          </a:prstGeom>
        </p:spPr>
      </p:pic>
      <p:pic>
        <p:nvPicPr>
          <p:cNvPr id="8" name="Picture 7"/>
          <p:cNvPicPr>
            <a:picLocks noChangeAspect="1"/>
          </p:cNvPicPr>
          <p:nvPr/>
        </p:nvPicPr>
        <p:blipFill>
          <a:blip r:embed="rId4"/>
          <a:stretch>
            <a:fillRect/>
          </a:stretch>
        </p:blipFill>
        <p:spPr>
          <a:xfrm>
            <a:off x="2630438" y="762135"/>
            <a:ext cx="1728091" cy="1775905"/>
          </a:xfrm>
          <a:prstGeom prst="rect">
            <a:avLst/>
          </a:prstGeom>
        </p:spPr>
      </p:pic>
      <p:pic>
        <p:nvPicPr>
          <p:cNvPr id="9" name="Picture 8"/>
          <p:cNvPicPr>
            <a:picLocks noChangeAspect="1"/>
          </p:cNvPicPr>
          <p:nvPr/>
        </p:nvPicPr>
        <p:blipFill>
          <a:blip r:embed="rId5"/>
          <a:stretch>
            <a:fillRect/>
          </a:stretch>
        </p:blipFill>
        <p:spPr>
          <a:xfrm>
            <a:off x="4923235" y="797715"/>
            <a:ext cx="1754980" cy="1754980"/>
          </a:xfrm>
          <a:prstGeom prst="rect">
            <a:avLst/>
          </a:prstGeom>
        </p:spPr>
      </p:pic>
      <p:pic>
        <p:nvPicPr>
          <p:cNvPr id="10" name="Picture 9"/>
          <p:cNvPicPr>
            <a:picLocks noChangeAspect="1"/>
          </p:cNvPicPr>
          <p:nvPr/>
        </p:nvPicPr>
        <p:blipFill>
          <a:blip r:embed="rId6"/>
          <a:stretch>
            <a:fillRect/>
          </a:stretch>
        </p:blipFill>
        <p:spPr>
          <a:xfrm>
            <a:off x="2843065" y="3161847"/>
            <a:ext cx="4160339" cy="1115325"/>
          </a:xfrm>
          <a:prstGeom prst="rect">
            <a:avLst/>
          </a:prstGeom>
        </p:spPr>
      </p:pic>
      <p:pic>
        <p:nvPicPr>
          <p:cNvPr id="11" name="Picture 10"/>
          <p:cNvPicPr>
            <a:picLocks noChangeAspect="1"/>
          </p:cNvPicPr>
          <p:nvPr/>
        </p:nvPicPr>
        <p:blipFill>
          <a:blip r:embed="rId7"/>
          <a:stretch>
            <a:fillRect/>
          </a:stretch>
        </p:blipFill>
        <p:spPr>
          <a:xfrm>
            <a:off x="1123292" y="3071569"/>
            <a:ext cx="1542089" cy="1201050"/>
          </a:xfrm>
          <a:prstGeom prst="rect">
            <a:avLst/>
          </a:prstGeom>
        </p:spPr>
      </p:pic>
      <p:sp>
        <p:nvSpPr>
          <p:cNvPr id="13" name="TextBox 12"/>
          <p:cNvSpPr txBox="1"/>
          <p:nvPr/>
        </p:nvSpPr>
        <p:spPr>
          <a:xfrm>
            <a:off x="299518" y="2528986"/>
            <a:ext cx="1892175" cy="46166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457200" rtl="0" fontAlgn="auto" latinLnBrk="0" hangingPunct="0">
              <a:lnSpc>
                <a:spcPct val="100000"/>
              </a:lnSpc>
              <a:spcBef>
                <a:spcPts val="0"/>
              </a:spcBef>
              <a:spcAft>
                <a:spcPts val="0"/>
              </a:spcAft>
              <a:buClrTx/>
              <a:buSzTx/>
              <a:buFontTx/>
              <a:buNone/>
              <a:tabLst/>
            </a:pPr>
            <a:r>
              <a:rPr kumimoji="0" lang="en-US" sz="1200" b="0" i="0" u="none" strike="noStrike" cap="none" spc="0" normalizeH="0" baseline="0" dirty="0" smtClean="0">
                <a:ln>
                  <a:noFill/>
                </a:ln>
                <a:solidFill>
                  <a:srgbClr val="000000"/>
                </a:solidFill>
                <a:effectLst/>
                <a:uFillTx/>
                <a:latin typeface="+mn-lt"/>
                <a:ea typeface="+mn-ea"/>
                <a:cs typeface="+mn-cs"/>
                <a:sym typeface="Calibri"/>
              </a:rPr>
              <a:t>Someone</a:t>
            </a:r>
            <a:r>
              <a:rPr kumimoji="0" lang="en-US" sz="1200" b="0" i="0" u="none" strike="noStrike" cap="none" spc="0" normalizeH="0" dirty="0" smtClean="0">
                <a:ln>
                  <a:noFill/>
                </a:ln>
                <a:solidFill>
                  <a:srgbClr val="000000"/>
                </a:solidFill>
                <a:effectLst/>
                <a:uFillTx/>
                <a:latin typeface="+mn-lt"/>
                <a:ea typeface="+mn-ea"/>
                <a:cs typeface="+mn-cs"/>
                <a:sym typeface="Calibri"/>
              </a:rPr>
              <a:t> requests a transaction.</a:t>
            </a:r>
            <a:endParaRPr kumimoji="0" lang="en-US" sz="1200" b="0" i="0" u="none" strike="noStrike" cap="none" spc="0" normalizeH="0" baseline="0" dirty="0">
              <a:ln>
                <a:noFill/>
              </a:ln>
              <a:solidFill>
                <a:srgbClr val="000000"/>
              </a:solidFill>
              <a:effectLst/>
              <a:uFillTx/>
              <a:latin typeface="+mn-lt"/>
              <a:ea typeface="+mn-ea"/>
              <a:cs typeface="+mn-cs"/>
              <a:sym typeface="Calibri"/>
            </a:endParaRPr>
          </a:p>
        </p:txBody>
      </p:sp>
      <p:sp>
        <p:nvSpPr>
          <p:cNvPr id="14" name="TextBox 13"/>
          <p:cNvSpPr txBox="1"/>
          <p:nvPr/>
        </p:nvSpPr>
        <p:spPr>
          <a:xfrm>
            <a:off x="2630438" y="2538040"/>
            <a:ext cx="1896295" cy="83099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200" b="0" i="0" u="none" strike="noStrike" cap="none" spc="0" normalizeH="0" baseline="0" dirty="0" smtClean="0">
                <a:ln>
                  <a:noFill/>
                </a:ln>
                <a:solidFill>
                  <a:srgbClr val="000000"/>
                </a:solidFill>
                <a:effectLst/>
                <a:uFillTx/>
                <a:latin typeface="+mn-lt"/>
                <a:ea typeface="+mn-ea"/>
                <a:cs typeface="+mn-cs"/>
                <a:sym typeface="Calibri"/>
              </a:rPr>
              <a:t>The requested transaction is broadcasted into a </a:t>
            </a:r>
            <a:r>
              <a:rPr kumimoji="0" lang="en-US" sz="1200" b="0" i="0" u="none" strike="noStrike" cap="none" spc="0" normalizeH="0" baseline="0" dirty="0" smtClean="0">
                <a:ln>
                  <a:noFill/>
                </a:ln>
                <a:solidFill>
                  <a:srgbClr val="FF00FF"/>
                </a:solidFill>
                <a:effectLst/>
                <a:uFillTx/>
                <a:latin typeface="+mn-lt"/>
                <a:ea typeface="+mn-ea"/>
                <a:cs typeface="+mn-cs"/>
                <a:sym typeface="Calibri"/>
              </a:rPr>
              <a:t>P2P network consisting of computers in a node.</a:t>
            </a:r>
            <a:endParaRPr kumimoji="0" lang="en-US" sz="1200" b="0" i="0" u="none" strike="noStrike" cap="none" spc="0" normalizeH="0" baseline="0" dirty="0">
              <a:ln>
                <a:noFill/>
              </a:ln>
              <a:solidFill>
                <a:srgbClr val="FF00FF"/>
              </a:solidFill>
              <a:effectLst/>
              <a:uFillTx/>
              <a:latin typeface="+mn-lt"/>
              <a:ea typeface="+mn-ea"/>
              <a:cs typeface="+mn-cs"/>
              <a:sym typeface="Calibri"/>
            </a:endParaRPr>
          </a:p>
        </p:txBody>
      </p:sp>
      <p:sp>
        <p:nvSpPr>
          <p:cNvPr id="15" name="TextBox 14"/>
          <p:cNvSpPr txBox="1"/>
          <p:nvPr/>
        </p:nvSpPr>
        <p:spPr>
          <a:xfrm>
            <a:off x="3697400" y="742078"/>
            <a:ext cx="1303699"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400" b="0" i="1" u="none" strike="noStrike" cap="none" spc="0" normalizeH="0" baseline="0" dirty="0" smtClean="0">
                <a:ln>
                  <a:noFill/>
                </a:ln>
                <a:solidFill>
                  <a:srgbClr val="FF00FF"/>
                </a:solidFill>
                <a:effectLst/>
                <a:uFillTx/>
                <a:latin typeface="+mn-lt"/>
                <a:ea typeface="+mn-ea"/>
                <a:cs typeface="+mn-cs"/>
                <a:sym typeface="Calibri"/>
              </a:rPr>
              <a:t>Validation</a:t>
            </a:r>
            <a:endParaRPr kumimoji="0" lang="en-US" sz="1400" b="0" i="1" u="none" strike="noStrike" cap="none" spc="0" normalizeH="0" baseline="0" dirty="0">
              <a:ln>
                <a:noFill/>
              </a:ln>
              <a:solidFill>
                <a:srgbClr val="FF00FF"/>
              </a:solidFill>
              <a:effectLst/>
              <a:uFillTx/>
              <a:latin typeface="+mn-lt"/>
              <a:ea typeface="+mn-ea"/>
              <a:cs typeface="+mn-cs"/>
              <a:sym typeface="Calibri"/>
            </a:endParaRPr>
          </a:p>
        </p:txBody>
      </p:sp>
      <p:sp>
        <p:nvSpPr>
          <p:cNvPr id="18" name="TextBox 17"/>
          <p:cNvSpPr txBox="1"/>
          <p:nvPr/>
        </p:nvSpPr>
        <p:spPr>
          <a:xfrm>
            <a:off x="3716903" y="953513"/>
            <a:ext cx="1676171" cy="2616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100" b="0" i="0" u="none" strike="noStrike" cap="none" spc="0" normalizeH="0" baseline="0" dirty="0" smtClean="0">
                <a:ln>
                  <a:noFill/>
                </a:ln>
                <a:solidFill>
                  <a:srgbClr val="000000"/>
                </a:solidFill>
                <a:effectLst/>
                <a:uFillTx/>
                <a:latin typeface="+mn-lt"/>
                <a:ea typeface="+mn-ea"/>
                <a:cs typeface="+mn-cs"/>
                <a:sym typeface="Calibri"/>
              </a:rPr>
              <a:t>The network of Nodes.</a:t>
            </a:r>
            <a:endParaRPr kumimoji="0" lang="en-US" sz="1100" b="0" i="0" u="none" strike="noStrike" cap="none" spc="0" normalizeH="0" baseline="0" dirty="0">
              <a:ln>
                <a:noFill/>
              </a:ln>
              <a:solidFill>
                <a:srgbClr val="000000"/>
              </a:solidFill>
              <a:effectLst/>
              <a:uFillTx/>
              <a:latin typeface="+mn-lt"/>
              <a:ea typeface="+mn-ea"/>
              <a:cs typeface="+mn-cs"/>
              <a:sym typeface="Calibri"/>
            </a:endParaRPr>
          </a:p>
        </p:txBody>
      </p:sp>
      <p:sp>
        <p:nvSpPr>
          <p:cNvPr id="19" name="TextBox 18"/>
          <p:cNvSpPr txBox="1"/>
          <p:nvPr/>
        </p:nvSpPr>
        <p:spPr>
          <a:xfrm>
            <a:off x="6889687" y="1337713"/>
            <a:ext cx="1720159" cy="101566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200" b="0" i="0" u="none" strike="noStrike" cap="none" spc="0" normalizeH="0" baseline="0" dirty="0" smtClean="0">
                <a:ln>
                  <a:noFill/>
                </a:ln>
                <a:solidFill>
                  <a:srgbClr val="000000"/>
                </a:solidFill>
                <a:effectLst/>
                <a:uFillTx/>
                <a:latin typeface="+mn-lt"/>
                <a:ea typeface="+mn-ea"/>
                <a:cs typeface="+mn-cs"/>
                <a:sym typeface="Calibri"/>
              </a:rPr>
              <a:t>A verified </a:t>
            </a:r>
            <a:r>
              <a:rPr kumimoji="0" lang="en-US" sz="1200" b="0" i="0" u="none" strike="noStrike" cap="none" spc="0" normalizeH="0" baseline="0" dirty="0" smtClean="0">
                <a:ln>
                  <a:noFill/>
                </a:ln>
                <a:solidFill>
                  <a:srgbClr val="FF00FF"/>
                </a:solidFill>
                <a:effectLst/>
                <a:uFillTx/>
                <a:latin typeface="+mn-lt"/>
                <a:ea typeface="+mn-ea"/>
                <a:cs typeface="+mn-cs"/>
                <a:sym typeface="Calibri"/>
              </a:rPr>
              <a:t>transaction</a:t>
            </a:r>
            <a:r>
              <a:rPr kumimoji="0" lang="en-US" sz="1200" b="0" i="0" u="none" strike="noStrike" cap="none" spc="0" normalizeH="0" baseline="0" dirty="0" smtClean="0">
                <a:ln>
                  <a:noFill/>
                </a:ln>
                <a:solidFill>
                  <a:srgbClr val="000000"/>
                </a:solidFill>
                <a:effectLst/>
                <a:uFillTx/>
                <a:latin typeface="+mn-lt"/>
                <a:ea typeface="+mn-ea"/>
                <a:cs typeface="+mn-cs"/>
                <a:sym typeface="Calibri"/>
              </a:rPr>
              <a:t> can</a:t>
            </a:r>
            <a:r>
              <a:rPr kumimoji="0" lang="en-US" sz="1200" b="0" i="0" u="none" strike="noStrike" cap="none" spc="0" normalizeH="0" dirty="0" smtClean="0">
                <a:ln>
                  <a:noFill/>
                </a:ln>
                <a:solidFill>
                  <a:srgbClr val="000000"/>
                </a:solidFill>
                <a:effectLst/>
                <a:uFillTx/>
                <a:latin typeface="+mn-lt"/>
                <a:ea typeface="+mn-ea"/>
                <a:cs typeface="+mn-cs"/>
                <a:sym typeface="Calibri"/>
              </a:rPr>
              <a:t> involve </a:t>
            </a:r>
            <a:r>
              <a:rPr kumimoji="0" lang="en-US" sz="1200" b="0" i="0" u="none" strike="noStrike" cap="none" spc="0" normalizeH="0" dirty="0" smtClean="0">
                <a:ln>
                  <a:noFill/>
                </a:ln>
                <a:solidFill>
                  <a:srgbClr val="FF00FF"/>
                </a:solidFill>
                <a:effectLst/>
                <a:uFillTx/>
                <a:latin typeface="+mn-lt"/>
                <a:ea typeface="+mn-ea"/>
                <a:cs typeface="+mn-cs"/>
                <a:sym typeface="Calibri"/>
              </a:rPr>
              <a:t>cryptocurrency, </a:t>
            </a:r>
            <a:r>
              <a:rPr kumimoji="0" lang="en-US" sz="1200" b="0" i="0" u="none" strike="noStrike" cap="none" spc="0" normalizeH="0" dirty="0" smtClean="0">
                <a:ln>
                  <a:noFill/>
                </a:ln>
                <a:solidFill>
                  <a:schemeClr val="tx1"/>
                </a:solidFill>
                <a:effectLst/>
                <a:uFillTx/>
                <a:latin typeface="+mn-lt"/>
                <a:ea typeface="+mn-ea"/>
                <a:cs typeface="+mn-cs"/>
                <a:sym typeface="Calibri"/>
              </a:rPr>
              <a:t>contracts, records and other information.</a:t>
            </a:r>
          </a:p>
          <a:p>
            <a:pPr marL="0" marR="0" indent="0" algn="l" defTabSz="457200" rtl="0" fontAlgn="auto" latinLnBrk="0" hangingPunct="0">
              <a:lnSpc>
                <a:spcPct val="100000"/>
              </a:lnSpc>
              <a:spcBef>
                <a:spcPts val="0"/>
              </a:spcBef>
              <a:spcAft>
                <a:spcPts val="0"/>
              </a:spcAft>
              <a:buClrTx/>
              <a:buSzTx/>
              <a:buFontTx/>
              <a:buNone/>
              <a:tabLst/>
            </a:pPr>
            <a:endParaRPr kumimoji="0" lang="en-US" sz="1200" b="0" i="0" u="none" strike="noStrike" cap="none" spc="0" normalizeH="0" baseline="0" dirty="0">
              <a:ln>
                <a:noFill/>
              </a:ln>
              <a:solidFill>
                <a:srgbClr val="FF00FF"/>
              </a:solidFill>
              <a:effectLst/>
              <a:uFillTx/>
              <a:latin typeface="+mn-lt"/>
              <a:ea typeface="+mn-ea"/>
              <a:cs typeface="+mn-cs"/>
              <a:sym typeface="Calibri"/>
            </a:endParaRPr>
          </a:p>
        </p:txBody>
      </p:sp>
      <p:sp>
        <p:nvSpPr>
          <p:cNvPr id="20" name="TextBox 19"/>
          <p:cNvSpPr txBox="1"/>
          <p:nvPr/>
        </p:nvSpPr>
        <p:spPr>
          <a:xfrm>
            <a:off x="6889687" y="3369035"/>
            <a:ext cx="1339913" cy="120032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200" b="0" i="0" u="none" strike="noStrike" cap="none" spc="0" normalizeH="0" baseline="0" dirty="0" smtClean="0">
                <a:ln>
                  <a:noFill/>
                </a:ln>
                <a:solidFill>
                  <a:srgbClr val="FF00FF"/>
                </a:solidFill>
                <a:effectLst/>
                <a:uFillTx/>
                <a:latin typeface="+mn-lt"/>
                <a:ea typeface="+mn-ea"/>
                <a:cs typeface="+mn-cs"/>
                <a:sym typeface="Calibri"/>
              </a:rPr>
              <a:t>The new</a:t>
            </a:r>
            <a:r>
              <a:rPr kumimoji="0" lang="en-US" sz="1200" b="0" i="0" u="none" strike="noStrike" cap="none" spc="0" normalizeH="0" dirty="0" smtClean="0">
                <a:ln>
                  <a:noFill/>
                </a:ln>
                <a:solidFill>
                  <a:srgbClr val="FF00FF"/>
                </a:solidFill>
                <a:effectLst/>
                <a:uFillTx/>
                <a:latin typeface="+mn-lt"/>
                <a:ea typeface="+mn-ea"/>
                <a:cs typeface="+mn-cs"/>
                <a:sym typeface="Calibri"/>
              </a:rPr>
              <a:t> block is then added to the block chain. </a:t>
            </a:r>
            <a:r>
              <a:rPr kumimoji="0" lang="en-US" sz="1200" b="0" i="0" u="none" strike="noStrike" cap="none" spc="0" normalizeH="0" dirty="0" smtClean="0">
                <a:ln>
                  <a:noFill/>
                </a:ln>
                <a:solidFill>
                  <a:srgbClr val="000000"/>
                </a:solidFill>
                <a:effectLst/>
                <a:uFillTx/>
                <a:latin typeface="+mn-lt"/>
                <a:ea typeface="+mn-ea"/>
                <a:cs typeface="+mn-cs"/>
                <a:sym typeface="Calibri"/>
              </a:rPr>
              <a:t>In a way that is permanent and immutable.</a:t>
            </a:r>
            <a:endParaRPr kumimoji="0" lang="en-US" sz="1200" b="0" i="0" u="none" strike="noStrike" cap="none" spc="0" normalizeH="0" baseline="0" dirty="0">
              <a:ln>
                <a:noFill/>
              </a:ln>
              <a:solidFill>
                <a:srgbClr val="000000"/>
              </a:solidFill>
              <a:effectLst/>
              <a:uFillTx/>
              <a:latin typeface="+mn-lt"/>
              <a:ea typeface="+mn-ea"/>
              <a:cs typeface="+mn-cs"/>
              <a:sym typeface="Calibri"/>
            </a:endParaRPr>
          </a:p>
        </p:txBody>
      </p:sp>
      <p:sp>
        <p:nvSpPr>
          <p:cNvPr id="21" name="TextBox 20"/>
          <p:cNvSpPr txBox="1"/>
          <p:nvPr/>
        </p:nvSpPr>
        <p:spPr>
          <a:xfrm>
            <a:off x="299518" y="3467477"/>
            <a:ext cx="1130930" cy="46166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200" b="0" i="0" u="none" strike="noStrike" cap="none" spc="0" normalizeH="0" baseline="0" dirty="0" smtClean="0">
                <a:ln>
                  <a:noFill/>
                </a:ln>
                <a:solidFill>
                  <a:srgbClr val="000000"/>
                </a:solidFill>
                <a:effectLst/>
                <a:uFillTx/>
                <a:latin typeface="+mn-lt"/>
                <a:ea typeface="+mn-ea"/>
                <a:cs typeface="+mn-cs"/>
                <a:sym typeface="Calibri"/>
              </a:rPr>
              <a:t>The Transaction</a:t>
            </a:r>
            <a:r>
              <a:rPr kumimoji="0" lang="en-US" sz="1200" b="0" i="0" u="none" strike="noStrike" cap="none" spc="0" normalizeH="0" dirty="0" smtClean="0">
                <a:ln>
                  <a:noFill/>
                </a:ln>
                <a:solidFill>
                  <a:srgbClr val="000000"/>
                </a:solidFill>
                <a:effectLst/>
                <a:uFillTx/>
                <a:latin typeface="+mn-lt"/>
                <a:ea typeface="+mn-ea"/>
                <a:cs typeface="+mn-cs"/>
                <a:sym typeface="Calibri"/>
              </a:rPr>
              <a:t> is complete</a:t>
            </a:r>
            <a:endParaRPr kumimoji="0" lang="en-US" sz="1200" b="0" i="0" u="none" strike="noStrike" cap="none" spc="0" normalizeH="0" baseline="0" dirty="0">
              <a:ln>
                <a:noFill/>
              </a:ln>
              <a:solidFill>
                <a:srgbClr val="000000"/>
              </a:solidFill>
              <a:effectLst/>
              <a:uFillTx/>
              <a:latin typeface="+mn-lt"/>
              <a:ea typeface="+mn-ea"/>
              <a:cs typeface="+mn-cs"/>
              <a:sym typeface="Calibri"/>
            </a:endParaRPr>
          </a:p>
        </p:txBody>
      </p:sp>
    </p:spTree>
    <p:extLst>
      <p:ext uri="{BB962C8B-B14F-4D97-AF65-F5344CB8AC3E}">
        <p14:creationId xmlns:p14="http://schemas.microsoft.com/office/powerpoint/2010/main" val="855377490"/>
      </p:ext>
    </p:extLst>
  </p:cSld>
  <p:clrMapOvr>
    <a:masterClrMapping/>
  </p:clrMapOvr>
  <p:transition spd="med"/>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636"/>
            <a:ext cx="8723050" cy="452986"/>
          </a:xfrm>
        </p:spPr>
        <p:txBody>
          <a:bodyPr anchor="t">
            <a:noAutofit/>
          </a:bodyPr>
          <a:lstStyle/>
          <a:p>
            <a:r>
              <a:rPr lang="en-US" sz="2400" dirty="0">
                <a:latin typeface="Arial" panose="020B0604020202020204" pitchFamily="34" charset="0"/>
                <a:cs typeface="Arial" panose="020B0604020202020204" pitchFamily="34" charset="0"/>
              </a:rPr>
              <a:t>Ledgers Type</a:t>
            </a:r>
          </a:p>
        </p:txBody>
      </p:sp>
      <p:sp>
        <p:nvSpPr>
          <p:cNvPr id="3" name="Slide Number Placeholder 2"/>
          <p:cNvSpPr>
            <a:spLocks noGrp="1"/>
          </p:cNvSpPr>
          <p:nvPr>
            <p:ph type="sldNum" sz="quarter" idx="2"/>
          </p:nvPr>
        </p:nvSpPr>
        <p:spPr/>
        <p:txBody>
          <a:bodyPr/>
          <a:lstStyle/>
          <a:p>
            <a:fld id="{86CB4B4D-7CA3-9044-876B-883B54F8677D}" type="slidenum">
              <a:rPr lang="en-US" smtClean="0"/>
              <a:pPr/>
              <a:t>13</a:t>
            </a:fld>
            <a:endParaRPr lang="en-US" dirty="0"/>
          </a:p>
        </p:txBody>
      </p:sp>
      <p:pic>
        <p:nvPicPr>
          <p:cNvPr id="5" name="Picture 4"/>
          <p:cNvPicPr>
            <a:picLocks noChangeAspect="1"/>
          </p:cNvPicPr>
          <p:nvPr/>
        </p:nvPicPr>
        <p:blipFill>
          <a:blip r:embed="rId2"/>
          <a:stretch>
            <a:fillRect/>
          </a:stretch>
        </p:blipFill>
        <p:spPr>
          <a:xfrm>
            <a:off x="1488614" y="807937"/>
            <a:ext cx="6177821" cy="3357196"/>
          </a:xfrm>
          <a:prstGeom prst="rect">
            <a:avLst/>
          </a:prstGeom>
        </p:spPr>
      </p:pic>
    </p:spTree>
    <p:extLst>
      <p:ext uri="{BB962C8B-B14F-4D97-AF65-F5344CB8AC3E}">
        <p14:creationId xmlns:p14="http://schemas.microsoft.com/office/powerpoint/2010/main" val="3193966847"/>
      </p:ext>
    </p:extLst>
  </p:cSld>
  <p:clrMapOvr>
    <a:masterClrMapping/>
  </p:clrMapOvr>
  <p:transition spd="med"/>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noAutofit/>
          </a:bodyPr>
          <a:lstStyle/>
          <a:p>
            <a:r>
              <a:rPr lang="en-US" sz="2400" dirty="0">
                <a:latin typeface="Arial" panose="020B0604020202020204" pitchFamily="34" charset="0"/>
                <a:cs typeface="Arial" panose="020B0604020202020204" pitchFamily="34" charset="0"/>
              </a:rPr>
              <a:t>Permissioned and Non-permissioned Blockchain</a:t>
            </a:r>
          </a:p>
        </p:txBody>
      </p:sp>
      <p:sp>
        <p:nvSpPr>
          <p:cNvPr id="3" name="Slide Number Placeholder 2"/>
          <p:cNvSpPr>
            <a:spLocks noGrp="1"/>
          </p:cNvSpPr>
          <p:nvPr>
            <p:ph type="sldNum" sz="quarter" idx="2"/>
          </p:nvPr>
        </p:nvSpPr>
        <p:spPr/>
        <p:txBody>
          <a:bodyPr/>
          <a:lstStyle/>
          <a:p>
            <a:fld id="{86CB4B4D-7CA3-9044-876B-883B54F8677D}" type="slidenum">
              <a:rPr lang="en-US" smtClean="0">
                <a:solidFill>
                  <a:srgbClr val="000000">
                    <a:lumMod val="75000"/>
                    <a:lumOff val="25000"/>
                  </a:srgbClr>
                </a:solidFill>
              </a:rPr>
              <a:pPr/>
              <a:t>14</a:t>
            </a:fld>
            <a:endParaRPr lang="en-US" dirty="0">
              <a:solidFill>
                <a:srgbClr val="000000">
                  <a:lumMod val="75000"/>
                  <a:lumOff val="25000"/>
                </a:srgbClr>
              </a:solidFill>
            </a:endParaRPr>
          </a:p>
        </p:txBody>
      </p:sp>
      <p:sp>
        <p:nvSpPr>
          <p:cNvPr id="7" name="Text Placeholder 6"/>
          <p:cNvSpPr>
            <a:spLocks noGrp="1"/>
          </p:cNvSpPr>
          <p:nvPr>
            <p:ph type="body" sz="quarter" idx="10"/>
          </p:nvPr>
        </p:nvSpPr>
        <p:spPr>
          <a:xfrm>
            <a:off x="216000" y="722741"/>
            <a:ext cx="8693179" cy="3816581"/>
          </a:xfrm>
          <a:prstGeom prst="rect">
            <a:avLst/>
          </a:prstGeom>
        </p:spPr>
        <p:txBody>
          <a:bodyPr/>
          <a:lstStyle/>
          <a:p>
            <a:r>
              <a:rPr lang="en-US" sz="1200" dirty="0" smtClean="0">
                <a:latin typeface="+mn-lt"/>
                <a:ea typeface="Verdana" panose="020B0604030504040204" pitchFamily="34" charset="0"/>
                <a:cs typeface="Verdana" panose="020B0604030504040204" pitchFamily="34" charset="0"/>
              </a:rPr>
              <a:t>The Blockchain envisaged by its founders and the initial developers is open to all , anybody can join the network, and the Blockchain protocol ensures trust. This is called Non-permissioned Blockchain,  ex: Bitcoin and Ethereum Blockchain</a:t>
            </a:r>
          </a:p>
          <a:p>
            <a:r>
              <a:rPr lang="en-US" sz="1200" dirty="0" smtClean="0">
                <a:latin typeface="+mn-lt"/>
                <a:ea typeface="Verdana" panose="020B0604030504040204" pitchFamily="34" charset="0"/>
                <a:cs typeface="Verdana" panose="020B0604030504040204" pitchFamily="34" charset="0"/>
              </a:rPr>
              <a:t>This gets rid of any central authority like banks or any other institutions</a:t>
            </a:r>
          </a:p>
          <a:p>
            <a:r>
              <a:rPr lang="en-US" sz="1200" dirty="0" smtClean="0">
                <a:latin typeface="+mn-lt"/>
                <a:ea typeface="Verdana" panose="020B0604030504040204" pitchFamily="34" charset="0"/>
                <a:cs typeface="Verdana" panose="020B0604030504040204" pitchFamily="34" charset="0"/>
              </a:rPr>
              <a:t>So during the Initial stages of Blockchain development, these institutions ignored it, then they try to ridicule it , later realized they could not ignore it any more and found ways to adapt it to their needs, without loosing their authority. Thus born Permissioned Blockchain</a:t>
            </a:r>
          </a:p>
          <a:p>
            <a:r>
              <a:rPr lang="en-US" sz="1200" dirty="0" smtClean="0">
                <a:latin typeface="+mn-lt"/>
                <a:ea typeface="Verdana" panose="020B0604030504040204" pitchFamily="34" charset="0"/>
                <a:cs typeface="Verdana" panose="020B0604030504040204" pitchFamily="34" charset="0"/>
              </a:rPr>
              <a:t>In Permissioned Blockchain the identity of the participants are known and are trusted .</a:t>
            </a:r>
          </a:p>
          <a:p>
            <a:r>
              <a:rPr lang="en-US" sz="1200" dirty="0" smtClean="0">
                <a:latin typeface="+mn-lt"/>
                <a:ea typeface="Verdana" panose="020B0604030504040204" pitchFamily="34" charset="0"/>
                <a:cs typeface="Verdana" panose="020B0604030504040204" pitchFamily="34" charset="0"/>
              </a:rPr>
              <a:t>Since the participants are trusted there is no  need for “mining”</a:t>
            </a:r>
          </a:p>
          <a:p>
            <a:r>
              <a:rPr lang="en-US" sz="1200" dirty="0" smtClean="0">
                <a:latin typeface="+mn-lt"/>
                <a:ea typeface="Verdana" panose="020B0604030504040204" pitchFamily="34" charset="0"/>
                <a:cs typeface="Verdana" panose="020B0604030504040204" pitchFamily="34" charset="0"/>
              </a:rPr>
              <a:t>The responsibility of adding a block is assigned by the code creators rather than by lottery for non-permissioned </a:t>
            </a:r>
            <a:r>
              <a:rPr lang="en-US" sz="1200" dirty="0" smtClean="0">
                <a:latin typeface="+mn-lt"/>
                <a:ea typeface="Verdana" panose="020B0604030504040204" pitchFamily="34" charset="0"/>
                <a:cs typeface="Verdana" panose="020B0604030504040204" pitchFamily="34" charset="0"/>
              </a:rPr>
              <a:t>Blockchain.</a:t>
            </a:r>
          </a:p>
          <a:p>
            <a:r>
              <a:rPr lang="en-US" sz="1200" dirty="0" err="1" smtClean="0">
                <a:latin typeface="+mn-lt"/>
                <a:ea typeface="Verdana" panose="020B0604030504040204" pitchFamily="34" charset="0"/>
                <a:cs typeface="Verdana" panose="020B0604030504040204" pitchFamily="34" charset="0"/>
              </a:rPr>
              <a:t>Hyperledger</a:t>
            </a:r>
            <a:r>
              <a:rPr lang="en-US" sz="1200" dirty="0" smtClean="0">
                <a:latin typeface="+mn-lt"/>
                <a:ea typeface="Verdana" panose="020B0604030504040204" pitchFamily="34" charset="0"/>
                <a:cs typeface="Verdana" panose="020B0604030504040204" pitchFamily="34" charset="0"/>
              </a:rPr>
              <a:t> </a:t>
            </a:r>
            <a:r>
              <a:rPr lang="en-US" sz="1200" dirty="0" smtClean="0">
                <a:latin typeface="+mn-lt"/>
                <a:ea typeface="Verdana" panose="020B0604030504040204" pitchFamily="34" charset="0"/>
                <a:cs typeface="Verdana" panose="020B0604030504040204" pitchFamily="34" charset="0"/>
              </a:rPr>
              <a:t>is a Blockchain development platform by Linux Foundation for creating enterprise class permissioned Blockchain apps</a:t>
            </a:r>
          </a:p>
          <a:p>
            <a:endParaRPr lang="en-US" sz="1200" dirty="0">
              <a:latin typeface="+mn-lt"/>
              <a:ea typeface="Verdana" panose="020B0604030504040204" pitchFamily="34" charset="0"/>
              <a:cs typeface="Verdana" panose="020B0604030504040204" pitchFamily="34" charset="0"/>
            </a:endParaRPr>
          </a:p>
        </p:txBody>
      </p:sp>
      <p:pic>
        <p:nvPicPr>
          <p:cNvPr id="8" name="Picture 7"/>
          <p:cNvPicPr>
            <a:picLocks noChangeAspect="1"/>
          </p:cNvPicPr>
          <p:nvPr/>
        </p:nvPicPr>
        <p:blipFill>
          <a:blip r:embed="rId2"/>
          <a:stretch>
            <a:fillRect/>
          </a:stretch>
        </p:blipFill>
        <p:spPr>
          <a:xfrm>
            <a:off x="3730553" y="4629078"/>
            <a:ext cx="2324424" cy="514422"/>
          </a:xfrm>
          <a:prstGeom prst="rect">
            <a:avLst/>
          </a:prstGeom>
        </p:spPr>
      </p:pic>
    </p:spTree>
    <p:extLst>
      <p:ext uri="{BB962C8B-B14F-4D97-AF65-F5344CB8AC3E}">
        <p14:creationId xmlns:p14="http://schemas.microsoft.com/office/powerpoint/2010/main" val="2970571497"/>
      </p:ext>
    </p:extLst>
  </p:cSld>
  <p:clrMapOvr>
    <a:masterClrMapping/>
  </p:clrMapOvr>
  <p:transition spd="med"/>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noAutofit/>
          </a:bodyPr>
          <a:lstStyle/>
          <a:p>
            <a:r>
              <a:rPr lang="en-US" sz="2400" dirty="0">
                <a:latin typeface="Arial" panose="020B0604020202020204" pitchFamily="34" charset="0"/>
                <a:cs typeface="Arial" panose="020B0604020202020204" pitchFamily="34" charset="0"/>
              </a:rPr>
              <a:t>Cryptographic challenge</a:t>
            </a:r>
          </a:p>
        </p:txBody>
      </p:sp>
      <p:sp>
        <p:nvSpPr>
          <p:cNvPr id="3" name="Text Placeholder 2"/>
          <p:cNvSpPr>
            <a:spLocks noGrp="1"/>
          </p:cNvSpPr>
          <p:nvPr>
            <p:ph type="body" sz="quarter" idx="10"/>
          </p:nvPr>
        </p:nvSpPr>
        <p:spPr>
          <a:prstGeom prst="rect">
            <a:avLst/>
          </a:prstGeom>
        </p:spPr>
        <p:txBody>
          <a:bodyPr/>
          <a:lstStyle/>
          <a:p>
            <a:r>
              <a:rPr lang="en-US" dirty="0" smtClean="0">
                <a:latin typeface="+mn-lt"/>
              </a:rPr>
              <a:t>All the transactions are broadcasted to the Blockchain network and is stored in a temporary memory called </a:t>
            </a:r>
            <a:r>
              <a:rPr lang="en-US" dirty="0" err="1" smtClean="0">
                <a:latin typeface="+mn-lt"/>
              </a:rPr>
              <a:t>mempool</a:t>
            </a:r>
            <a:r>
              <a:rPr lang="en-US" dirty="0" smtClean="0">
                <a:latin typeface="+mn-lt"/>
              </a:rPr>
              <a:t>. </a:t>
            </a:r>
          </a:p>
          <a:p>
            <a:r>
              <a:rPr lang="en-US" dirty="0" smtClean="0">
                <a:latin typeface="+mn-lt"/>
              </a:rPr>
              <a:t>The next step is to create a block.  A block contains multiple transactions done within a certain period.   Creating the new block is structured as a  cryptographic puzzle which needs to be solved by miners.</a:t>
            </a:r>
          </a:p>
          <a:p>
            <a:r>
              <a:rPr lang="en-US" dirty="0" smtClean="0">
                <a:latin typeface="+mn-lt"/>
              </a:rPr>
              <a:t>Any node can become a miner who has enough CPU power.</a:t>
            </a:r>
          </a:p>
          <a:p>
            <a:r>
              <a:rPr lang="en-US" dirty="0" smtClean="0">
                <a:latin typeface="+mn-lt"/>
              </a:rPr>
              <a:t>To understand cryptographic challenge we need to understand hash algorithms and the concept of Merkle tree</a:t>
            </a:r>
          </a:p>
          <a:p>
            <a:endParaRPr lang="en-US" dirty="0" smtClean="0">
              <a:latin typeface="+mn-lt"/>
            </a:endParaRPr>
          </a:p>
          <a:p>
            <a:endParaRPr lang="en-US" dirty="0">
              <a:latin typeface="+mn-lt"/>
            </a:endParaRPr>
          </a:p>
        </p:txBody>
      </p:sp>
    </p:spTree>
    <p:extLst>
      <p:ext uri="{BB962C8B-B14F-4D97-AF65-F5344CB8AC3E}">
        <p14:creationId xmlns:p14="http://schemas.microsoft.com/office/powerpoint/2010/main" val="2769389108"/>
      </p:ext>
    </p:extLst>
  </p:cSld>
  <p:clrMapOvr>
    <a:masterClrMapping/>
  </p:clrMapOvr>
  <p:transition spd="med"/>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6000" y="28869"/>
            <a:ext cx="8723050" cy="452986"/>
          </a:xfrm>
        </p:spPr>
        <p:txBody>
          <a:bodyPr anchor="t">
            <a:noAutofit/>
          </a:bodyPr>
          <a:lstStyle/>
          <a:p>
            <a:r>
              <a:rPr lang="en-US" sz="2400" dirty="0">
                <a:latin typeface="+mn-lt"/>
                <a:cs typeface="Arial" panose="020B0604020202020204" pitchFamily="34" charset="0"/>
              </a:rPr>
              <a:t>Mechanism of Hash</a:t>
            </a:r>
          </a:p>
        </p:txBody>
      </p:sp>
      <p:sp>
        <p:nvSpPr>
          <p:cNvPr id="3" name="Slide Number Placeholder 2"/>
          <p:cNvSpPr>
            <a:spLocks noGrp="1"/>
          </p:cNvSpPr>
          <p:nvPr>
            <p:ph type="sldNum" sz="quarter" idx="2"/>
          </p:nvPr>
        </p:nvSpPr>
        <p:spPr>
          <a:xfrm>
            <a:off x="8440892" y="4374532"/>
            <a:ext cx="468287" cy="279401"/>
          </a:xfrm>
        </p:spPr>
        <p:txBody>
          <a:bodyPr/>
          <a:lstStyle/>
          <a:p>
            <a:fld id="{86CB4B4D-7CA3-9044-876B-883B54F8677D}" type="slidenum">
              <a:rPr lang="en-US" smtClean="0">
                <a:solidFill>
                  <a:srgbClr val="000000">
                    <a:lumMod val="75000"/>
                    <a:lumOff val="25000"/>
                  </a:srgbClr>
                </a:solidFill>
                <a:latin typeface="+mn-lt"/>
              </a:rPr>
              <a:pPr/>
              <a:t>16</a:t>
            </a:fld>
            <a:endParaRPr lang="en-US" dirty="0">
              <a:solidFill>
                <a:srgbClr val="000000">
                  <a:lumMod val="75000"/>
                  <a:lumOff val="25000"/>
                </a:srgbClr>
              </a:solidFill>
              <a:latin typeface="+mn-lt"/>
            </a:endParaRPr>
          </a:p>
        </p:txBody>
      </p:sp>
      <p:sp>
        <p:nvSpPr>
          <p:cNvPr id="6" name="TextBox 5"/>
          <p:cNvSpPr txBox="1"/>
          <p:nvPr/>
        </p:nvSpPr>
        <p:spPr>
          <a:xfrm>
            <a:off x="359702" y="632069"/>
            <a:ext cx="8549477" cy="261610"/>
          </a:xfrm>
          <a:prstGeom prst="rect">
            <a:avLst/>
          </a:prstGeom>
          <a:noFill/>
        </p:spPr>
        <p:txBody>
          <a:bodyPr wrap="square" rtlCol="0">
            <a:spAutoFit/>
          </a:bodyPr>
          <a:lstStyle/>
          <a:p>
            <a:r>
              <a:rPr lang="en-US" sz="1100" dirty="0" smtClean="0">
                <a:solidFill>
                  <a:srgbClr val="A7A7A7">
                    <a:lumMod val="50000"/>
                  </a:srgbClr>
                </a:solidFill>
              </a:rPr>
              <a:t>A </a:t>
            </a:r>
            <a:r>
              <a:rPr lang="en-US" sz="1100" dirty="0">
                <a:solidFill>
                  <a:srgbClr val="A7A7A7">
                    <a:lumMod val="50000"/>
                  </a:srgbClr>
                </a:solidFill>
              </a:rPr>
              <a:t>cryptographic hash function takes as </a:t>
            </a:r>
            <a:r>
              <a:rPr lang="en-US" sz="1100" dirty="0" smtClean="0">
                <a:solidFill>
                  <a:srgbClr val="A7A7A7">
                    <a:lumMod val="50000"/>
                  </a:srgbClr>
                </a:solidFill>
              </a:rPr>
              <a:t>input,  </a:t>
            </a:r>
            <a:r>
              <a:rPr lang="en-US" sz="1100" dirty="0">
                <a:solidFill>
                  <a:srgbClr val="A7A7A7">
                    <a:lumMod val="50000"/>
                  </a:srgbClr>
                </a:solidFill>
              </a:rPr>
              <a:t>a string of </a:t>
            </a:r>
            <a:r>
              <a:rPr lang="en-US" sz="1100" b="1" dirty="0">
                <a:solidFill>
                  <a:srgbClr val="A7A7A7">
                    <a:lumMod val="50000"/>
                  </a:srgbClr>
                </a:solidFill>
              </a:rPr>
              <a:t>arbitrary length </a:t>
            </a:r>
            <a:r>
              <a:rPr lang="en-US" sz="1100" dirty="0">
                <a:solidFill>
                  <a:srgbClr val="A7A7A7">
                    <a:lumMod val="50000"/>
                  </a:srgbClr>
                </a:solidFill>
              </a:rPr>
              <a:t>and returns a string with </a:t>
            </a:r>
            <a:r>
              <a:rPr lang="en-US" sz="1100" b="1" dirty="0">
                <a:solidFill>
                  <a:srgbClr val="A7A7A7">
                    <a:lumMod val="50000"/>
                  </a:srgbClr>
                </a:solidFill>
              </a:rPr>
              <a:t>predetermined length</a:t>
            </a:r>
            <a:r>
              <a:rPr lang="en-US" sz="1100" dirty="0">
                <a:solidFill>
                  <a:srgbClr val="A7A7A7">
                    <a:lumMod val="50000"/>
                  </a:srgbClr>
                </a:solidFill>
              </a:rPr>
              <a:t>.</a:t>
            </a:r>
            <a:endParaRPr lang="en-US" sz="1100" dirty="0" smtClean="0">
              <a:solidFill>
                <a:srgbClr val="A7A7A7">
                  <a:lumMod val="50000"/>
                </a:srgbClr>
              </a:solidFill>
              <a:cs typeface="Arial" pitchFamily="34" charset="0"/>
            </a:endParaRPr>
          </a:p>
        </p:txBody>
      </p:sp>
      <p:sp>
        <p:nvSpPr>
          <p:cNvPr id="7" name="Rectangle 6"/>
          <p:cNvSpPr/>
          <p:nvPr/>
        </p:nvSpPr>
        <p:spPr>
          <a:xfrm>
            <a:off x="805710" y="854414"/>
            <a:ext cx="1824474" cy="553996"/>
          </a:xfrm>
          <a:prstGeom prst="rect">
            <a:avLst/>
          </a:prstGeom>
          <a:noFill/>
          <a:ln w="12700" cap="flat">
            <a:solidFill>
              <a:srgbClr val="0070C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algn="ctr"/>
            <a:r>
              <a:rPr lang="en-US" sz="1500" dirty="0" smtClean="0"/>
              <a:t>Length of output always </a:t>
            </a:r>
            <a:r>
              <a:rPr lang="en-US" sz="1500" dirty="0">
                <a:cs typeface="Arial" pitchFamily="34" charset="0"/>
              </a:rPr>
              <a:t>the </a:t>
            </a:r>
            <a:r>
              <a:rPr lang="en-US" sz="1500" dirty="0" smtClean="0">
                <a:cs typeface="Arial" pitchFamily="34" charset="0"/>
              </a:rPr>
              <a:t>same</a:t>
            </a:r>
            <a:endParaRPr lang="en-US" sz="1500" dirty="0">
              <a:cs typeface="Arial" pitchFamily="34" charset="0"/>
            </a:endParaRPr>
          </a:p>
        </p:txBody>
      </p:sp>
      <p:sp>
        <p:nvSpPr>
          <p:cNvPr id="8" name="Rectangle 7"/>
          <p:cNvSpPr/>
          <p:nvPr/>
        </p:nvSpPr>
        <p:spPr>
          <a:xfrm>
            <a:off x="3563619" y="849657"/>
            <a:ext cx="1824474" cy="553996"/>
          </a:xfrm>
          <a:prstGeom prst="rect">
            <a:avLst/>
          </a:prstGeom>
          <a:noFill/>
          <a:ln w="12700" cap="flat">
            <a:solidFill>
              <a:srgbClr val="0070C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algn="ctr"/>
            <a:r>
              <a:rPr lang="en-US" sz="1500" dirty="0" smtClean="0"/>
              <a:t>Digital </a:t>
            </a:r>
            <a:br>
              <a:rPr lang="en-US" sz="1500" dirty="0" smtClean="0"/>
            </a:br>
            <a:r>
              <a:rPr lang="en-US" sz="1500" dirty="0" smtClean="0"/>
              <a:t>Fingerprint</a:t>
            </a:r>
          </a:p>
        </p:txBody>
      </p:sp>
      <p:sp>
        <p:nvSpPr>
          <p:cNvPr id="9" name="Rectangle 8"/>
          <p:cNvSpPr/>
          <p:nvPr/>
        </p:nvSpPr>
        <p:spPr>
          <a:xfrm>
            <a:off x="6531138" y="855175"/>
            <a:ext cx="1824474" cy="553996"/>
          </a:xfrm>
          <a:prstGeom prst="rect">
            <a:avLst/>
          </a:prstGeom>
          <a:noFill/>
          <a:ln w="12700" cap="flat">
            <a:solidFill>
              <a:srgbClr val="0070C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algn="ctr"/>
            <a:r>
              <a:rPr lang="en-US" sz="1500" dirty="0" smtClean="0"/>
              <a:t>One-Way</a:t>
            </a:r>
          </a:p>
          <a:p>
            <a:pPr algn="ctr"/>
            <a:endParaRPr lang="en-US" sz="1500" dirty="0"/>
          </a:p>
        </p:txBody>
      </p:sp>
      <p:cxnSp>
        <p:nvCxnSpPr>
          <p:cNvPr id="11" name="Straight Connector 10"/>
          <p:cNvCxnSpPr/>
          <p:nvPr/>
        </p:nvCxnSpPr>
        <p:spPr>
          <a:xfrm>
            <a:off x="2630184" y="1893556"/>
            <a:ext cx="822960" cy="0"/>
          </a:xfrm>
          <a:prstGeom prst="line">
            <a:avLst/>
          </a:prstGeom>
          <a:noFill/>
          <a:ln w="9525" cap="flat">
            <a:solidFill>
              <a:schemeClr val="accent1"/>
            </a:solidFill>
            <a:prstDash val="dash"/>
            <a:round/>
            <a:headEnd type="none" w="med" len="med"/>
            <a:tailEnd type="triangle" w="med" len="med"/>
          </a:ln>
          <a:effectLst/>
          <a:sp3d/>
        </p:spPr>
        <p:style>
          <a:lnRef idx="0">
            <a:scrgbClr r="0" g="0" b="0"/>
          </a:lnRef>
          <a:fillRef idx="0">
            <a:scrgbClr r="0" g="0" b="0"/>
          </a:fillRef>
          <a:effectRef idx="0">
            <a:scrgbClr r="0" g="0" b="0"/>
          </a:effectRef>
          <a:fontRef idx="none"/>
        </p:style>
      </p:cxnSp>
      <p:sp>
        <p:nvSpPr>
          <p:cNvPr id="12" name="Rectangle 11"/>
          <p:cNvSpPr/>
          <p:nvPr/>
        </p:nvSpPr>
        <p:spPr>
          <a:xfrm>
            <a:off x="3563619" y="1605852"/>
            <a:ext cx="1824474" cy="553996"/>
          </a:xfrm>
          <a:prstGeom prst="rect">
            <a:avLst/>
          </a:prstGeom>
          <a:solidFill>
            <a:srgbClr val="0070C0"/>
          </a:solidFill>
          <a:ln w="12700" cap="flat">
            <a:solidFill>
              <a:srgbClr val="0070C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algn="ctr"/>
            <a:r>
              <a:rPr lang="en-US" sz="1500" dirty="0" smtClean="0">
                <a:solidFill>
                  <a:srgbClr val="FFFFFF"/>
                </a:solidFill>
              </a:rPr>
              <a:t>Hash </a:t>
            </a:r>
            <a:br>
              <a:rPr lang="en-US" sz="1500" dirty="0" smtClean="0">
                <a:solidFill>
                  <a:srgbClr val="FFFFFF"/>
                </a:solidFill>
              </a:rPr>
            </a:br>
            <a:r>
              <a:rPr lang="en-US" sz="1500" dirty="0" smtClean="0">
                <a:solidFill>
                  <a:srgbClr val="FFFFFF"/>
                </a:solidFill>
              </a:rPr>
              <a:t>Function</a:t>
            </a:r>
          </a:p>
        </p:txBody>
      </p:sp>
      <p:cxnSp>
        <p:nvCxnSpPr>
          <p:cNvPr id="13" name="Straight Connector 12"/>
          <p:cNvCxnSpPr/>
          <p:nvPr/>
        </p:nvCxnSpPr>
        <p:spPr>
          <a:xfrm>
            <a:off x="5478782" y="1893556"/>
            <a:ext cx="1005840" cy="0"/>
          </a:xfrm>
          <a:prstGeom prst="line">
            <a:avLst/>
          </a:prstGeom>
          <a:noFill/>
          <a:ln w="9525" cap="flat">
            <a:solidFill>
              <a:schemeClr val="accent1"/>
            </a:solidFill>
            <a:prstDash val="dash"/>
            <a:round/>
            <a:headEnd type="none" w="med" len="med"/>
            <a:tailEnd type="triangle" w="med" len="med"/>
          </a:ln>
          <a:effectLst/>
          <a:sp3d/>
        </p:spPr>
        <p:style>
          <a:lnRef idx="0">
            <a:scrgbClr r="0" g="0" b="0"/>
          </a:lnRef>
          <a:fillRef idx="0">
            <a:scrgbClr r="0" g="0" b="0"/>
          </a:fillRef>
          <a:effectRef idx="0">
            <a:scrgbClr r="0" g="0" b="0"/>
          </a:effectRef>
          <a:fontRef idx="none"/>
        </p:style>
      </p:cxnSp>
      <p:sp>
        <p:nvSpPr>
          <p:cNvPr id="14" name="Rounded Rectangle 13"/>
          <p:cNvSpPr/>
          <p:nvPr/>
        </p:nvSpPr>
        <p:spPr>
          <a:xfrm>
            <a:off x="6575311" y="1576384"/>
            <a:ext cx="1682702" cy="612932"/>
          </a:xfrm>
          <a:prstGeom prst="roundRect">
            <a:avLst/>
          </a:prstGeom>
          <a:solidFill>
            <a:srgbClr val="FFFFFF"/>
          </a:solidFill>
          <a:ln w="25400" cap="flat">
            <a:solidFill>
              <a:schemeClr val="tx2">
                <a:lumMod val="50000"/>
              </a:schemeClr>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r>
              <a:rPr lang="en-US" sz="1500" dirty="0" smtClean="0"/>
              <a:t>Value of specific digit number</a:t>
            </a:r>
            <a:endParaRPr lang="en-US" sz="1500" dirty="0"/>
          </a:p>
        </p:txBody>
      </p:sp>
      <p:sp>
        <p:nvSpPr>
          <p:cNvPr id="17" name="Oval 16"/>
          <p:cNvSpPr/>
          <p:nvPr/>
        </p:nvSpPr>
        <p:spPr>
          <a:xfrm>
            <a:off x="1081055" y="1678542"/>
            <a:ext cx="1369437" cy="519348"/>
          </a:xfrm>
          <a:prstGeom prst="ellipse">
            <a:avLst/>
          </a:prstGeom>
          <a:solidFill>
            <a:srgbClr val="FFFFFF"/>
          </a:solidFill>
          <a:ln w="25400" cap="flat">
            <a:solidFill>
              <a:schemeClr val="tx2">
                <a:lumMod val="50000"/>
              </a:schemeClr>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endParaRPr lang="en-US"/>
          </a:p>
        </p:txBody>
      </p:sp>
      <p:sp>
        <p:nvSpPr>
          <p:cNvPr id="18" name="TextBox 17"/>
          <p:cNvSpPr txBox="1"/>
          <p:nvPr/>
        </p:nvSpPr>
        <p:spPr>
          <a:xfrm>
            <a:off x="1212695" y="1765132"/>
            <a:ext cx="1078749" cy="32316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a:r>
              <a:rPr lang="en-US" sz="1500" dirty="0" smtClean="0"/>
              <a:t>Data</a:t>
            </a:r>
            <a:endParaRPr lang="en-US" sz="1500" dirty="0"/>
          </a:p>
        </p:txBody>
      </p:sp>
      <p:sp>
        <p:nvSpPr>
          <p:cNvPr id="19" name="Oval 18"/>
          <p:cNvSpPr/>
          <p:nvPr/>
        </p:nvSpPr>
        <p:spPr>
          <a:xfrm>
            <a:off x="1081055" y="2679804"/>
            <a:ext cx="1369437" cy="519348"/>
          </a:xfrm>
          <a:prstGeom prst="ellipse">
            <a:avLst/>
          </a:prstGeom>
          <a:solidFill>
            <a:srgbClr val="FFFFFF"/>
          </a:solidFill>
          <a:ln w="25400" cap="flat">
            <a:solidFill>
              <a:schemeClr val="tx2">
                <a:lumMod val="50000"/>
              </a:schemeClr>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endParaRPr lang="en-US"/>
          </a:p>
        </p:txBody>
      </p:sp>
      <p:sp>
        <p:nvSpPr>
          <p:cNvPr id="20" name="Oval 19"/>
          <p:cNvSpPr/>
          <p:nvPr/>
        </p:nvSpPr>
        <p:spPr>
          <a:xfrm>
            <a:off x="1081055" y="3958293"/>
            <a:ext cx="1369437" cy="519348"/>
          </a:xfrm>
          <a:prstGeom prst="ellipse">
            <a:avLst/>
          </a:prstGeom>
          <a:solidFill>
            <a:srgbClr val="FFFFFF"/>
          </a:solidFill>
          <a:ln w="25400" cap="flat">
            <a:solidFill>
              <a:schemeClr val="tx2">
                <a:lumMod val="50000"/>
              </a:schemeClr>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endParaRPr lang="en-US"/>
          </a:p>
        </p:txBody>
      </p:sp>
      <p:sp>
        <p:nvSpPr>
          <p:cNvPr id="22" name="TextBox 21"/>
          <p:cNvSpPr txBox="1"/>
          <p:nvPr/>
        </p:nvSpPr>
        <p:spPr>
          <a:xfrm>
            <a:off x="1140022" y="2785590"/>
            <a:ext cx="1224094" cy="32316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a:r>
              <a:rPr lang="en-US" sz="1500" dirty="0" smtClean="0"/>
              <a:t>12345678 90</a:t>
            </a:r>
            <a:endParaRPr lang="en-US" sz="1500" dirty="0"/>
          </a:p>
        </p:txBody>
      </p:sp>
      <p:sp>
        <p:nvSpPr>
          <p:cNvPr id="23" name="TextBox 22"/>
          <p:cNvSpPr txBox="1"/>
          <p:nvPr/>
        </p:nvSpPr>
        <p:spPr>
          <a:xfrm>
            <a:off x="1115678" y="4077898"/>
            <a:ext cx="1224094" cy="32316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a:r>
              <a:rPr lang="en-US" sz="1500" dirty="0" smtClean="0"/>
              <a:t>12345678 91</a:t>
            </a:r>
            <a:endParaRPr lang="en-US" sz="1500" dirty="0"/>
          </a:p>
        </p:txBody>
      </p:sp>
      <p:cxnSp>
        <p:nvCxnSpPr>
          <p:cNvPr id="24" name="Straight Connector 23"/>
          <p:cNvCxnSpPr/>
          <p:nvPr/>
        </p:nvCxnSpPr>
        <p:spPr>
          <a:xfrm>
            <a:off x="2630184" y="2931058"/>
            <a:ext cx="822960" cy="0"/>
          </a:xfrm>
          <a:prstGeom prst="line">
            <a:avLst/>
          </a:prstGeom>
          <a:noFill/>
          <a:ln w="9525" cap="flat">
            <a:solidFill>
              <a:schemeClr val="accent1"/>
            </a:solidFill>
            <a:prstDash val="dash"/>
            <a:round/>
            <a:headEnd type="none" w="med" len="med"/>
            <a:tailEnd type="triangle" w="med" len="med"/>
          </a:ln>
          <a:effectLst/>
          <a:sp3d/>
        </p:spPr>
        <p:style>
          <a:lnRef idx="0">
            <a:scrgbClr r="0" g="0" b="0"/>
          </a:lnRef>
          <a:fillRef idx="0">
            <a:scrgbClr r="0" g="0" b="0"/>
          </a:fillRef>
          <a:effectRef idx="0">
            <a:scrgbClr r="0" g="0" b="0"/>
          </a:effectRef>
          <a:fontRef idx="none"/>
        </p:style>
      </p:cxnSp>
      <p:sp>
        <p:nvSpPr>
          <p:cNvPr id="25" name="Oval 24"/>
          <p:cNvSpPr/>
          <p:nvPr/>
        </p:nvSpPr>
        <p:spPr>
          <a:xfrm>
            <a:off x="2036848" y="2679803"/>
            <a:ext cx="270864" cy="519348"/>
          </a:xfrm>
          <a:prstGeom prst="ellipse">
            <a:avLst/>
          </a:prstGeom>
          <a:noFill/>
          <a:ln w="25400" cap="flat">
            <a:solidFill>
              <a:schemeClr val="accent6">
                <a:lumMod val="75000"/>
              </a:schemeClr>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endParaRPr lang="en-US"/>
          </a:p>
        </p:txBody>
      </p:sp>
      <p:sp>
        <p:nvSpPr>
          <p:cNvPr id="26" name="Oval 25"/>
          <p:cNvSpPr/>
          <p:nvPr/>
        </p:nvSpPr>
        <p:spPr>
          <a:xfrm>
            <a:off x="2010306" y="3968567"/>
            <a:ext cx="270864" cy="519348"/>
          </a:xfrm>
          <a:prstGeom prst="ellipse">
            <a:avLst/>
          </a:prstGeom>
          <a:noFill/>
          <a:ln w="25400" cap="flat">
            <a:solidFill>
              <a:schemeClr val="accent6">
                <a:lumMod val="75000"/>
              </a:schemeClr>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endParaRPr lang="en-US"/>
          </a:p>
        </p:txBody>
      </p:sp>
      <p:cxnSp>
        <p:nvCxnSpPr>
          <p:cNvPr id="28" name="Elbow Connector 27"/>
          <p:cNvCxnSpPr/>
          <p:nvPr/>
        </p:nvCxnSpPr>
        <p:spPr>
          <a:xfrm rot="16200000" flipH="1">
            <a:off x="2584466" y="2649190"/>
            <a:ext cx="457200" cy="1280160"/>
          </a:xfrm>
          <a:prstGeom prst="bentConnector2">
            <a:avLst/>
          </a:prstGeom>
          <a:noFill/>
          <a:ln w="25400" cap="flat">
            <a:solidFill>
              <a:schemeClr val="accent6">
                <a:lumMod val="75000"/>
              </a:schemeClr>
            </a:solidFill>
            <a:prstDash val="solid"/>
            <a:round/>
            <a:tailEnd type="triangle"/>
          </a:ln>
          <a:effectLst/>
          <a:sp3d/>
        </p:spPr>
        <p:style>
          <a:lnRef idx="0">
            <a:scrgbClr r="0" g="0" b="0"/>
          </a:lnRef>
          <a:fillRef idx="0">
            <a:scrgbClr r="0" g="0" b="0"/>
          </a:fillRef>
          <a:effectRef idx="0">
            <a:scrgbClr r="0" g="0" b="0"/>
          </a:effectRef>
          <a:fontRef idx="none"/>
        </p:style>
      </p:cxnSp>
      <p:cxnSp>
        <p:nvCxnSpPr>
          <p:cNvPr id="30" name="Elbow Connector 29"/>
          <p:cNvCxnSpPr/>
          <p:nvPr/>
        </p:nvCxnSpPr>
        <p:spPr>
          <a:xfrm rot="5400000" flipH="1" flipV="1">
            <a:off x="2584466" y="3210545"/>
            <a:ext cx="457200" cy="1280160"/>
          </a:xfrm>
          <a:prstGeom prst="bentConnector2">
            <a:avLst/>
          </a:prstGeom>
          <a:noFill/>
          <a:ln w="25400" cap="flat">
            <a:solidFill>
              <a:schemeClr val="accent6">
                <a:lumMod val="75000"/>
              </a:schemeClr>
            </a:solidFill>
            <a:prstDash val="solid"/>
            <a:round/>
            <a:tailEnd type="triangle"/>
          </a:ln>
          <a:effectLst/>
          <a:sp3d/>
        </p:spPr>
        <p:style>
          <a:lnRef idx="0">
            <a:scrgbClr r="0" g="0" b="0"/>
          </a:lnRef>
          <a:fillRef idx="0">
            <a:scrgbClr r="0" g="0" b="0"/>
          </a:fillRef>
          <a:effectRef idx="0">
            <a:scrgbClr r="0" g="0" b="0"/>
          </a:effectRef>
          <a:fontRef idx="none"/>
        </p:style>
      </p:cxnSp>
      <p:sp>
        <p:nvSpPr>
          <p:cNvPr id="31" name="Rectangle 30"/>
          <p:cNvSpPr/>
          <p:nvPr/>
        </p:nvSpPr>
        <p:spPr>
          <a:xfrm>
            <a:off x="3563619" y="2654060"/>
            <a:ext cx="1824474" cy="553996"/>
          </a:xfrm>
          <a:prstGeom prst="rect">
            <a:avLst/>
          </a:prstGeom>
          <a:solidFill>
            <a:srgbClr val="0070C0"/>
          </a:solidFill>
          <a:ln w="12700" cap="flat">
            <a:solidFill>
              <a:srgbClr val="0070C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algn="ctr"/>
            <a:r>
              <a:rPr lang="en-US" sz="1500" dirty="0" smtClean="0">
                <a:solidFill>
                  <a:srgbClr val="FFFFFF"/>
                </a:solidFill>
              </a:rPr>
              <a:t>Hash </a:t>
            </a:r>
            <a:br>
              <a:rPr lang="en-US" sz="1500" dirty="0" smtClean="0">
                <a:solidFill>
                  <a:srgbClr val="FFFFFF"/>
                </a:solidFill>
              </a:rPr>
            </a:br>
            <a:r>
              <a:rPr lang="en-US" sz="1500" dirty="0" smtClean="0">
                <a:solidFill>
                  <a:srgbClr val="FFFFFF"/>
                </a:solidFill>
              </a:rPr>
              <a:t>Function</a:t>
            </a:r>
          </a:p>
        </p:txBody>
      </p:sp>
      <p:sp>
        <p:nvSpPr>
          <p:cNvPr id="32" name="TextBox 31"/>
          <p:cNvSpPr txBox="1"/>
          <p:nvPr/>
        </p:nvSpPr>
        <p:spPr>
          <a:xfrm>
            <a:off x="3575769" y="3401186"/>
            <a:ext cx="1798809" cy="43088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a:r>
              <a:rPr lang="en-US" sz="1100" dirty="0" smtClean="0"/>
              <a:t>Much difference </a:t>
            </a:r>
            <a:br>
              <a:rPr lang="en-US" sz="1100" dirty="0" smtClean="0"/>
            </a:br>
            <a:r>
              <a:rPr lang="en-US" sz="1100" dirty="0" smtClean="0"/>
              <a:t>by small change</a:t>
            </a:r>
            <a:endParaRPr lang="en-US" sz="1100" dirty="0"/>
          </a:p>
        </p:txBody>
      </p:sp>
      <p:sp>
        <p:nvSpPr>
          <p:cNvPr id="33" name="Rectangle 32"/>
          <p:cNvSpPr/>
          <p:nvPr/>
        </p:nvSpPr>
        <p:spPr>
          <a:xfrm>
            <a:off x="3562937" y="3975625"/>
            <a:ext cx="1824474" cy="553996"/>
          </a:xfrm>
          <a:prstGeom prst="rect">
            <a:avLst/>
          </a:prstGeom>
          <a:solidFill>
            <a:srgbClr val="0070C0"/>
          </a:solidFill>
          <a:ln w="12700" cap="flat">
            <a:solidFill>
              <a:srgbClr val="0070C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algn="ctr"/>
            <a:r>
              <a:rPr lang="en-US" sz="1500" dirty="0" smtClean="0">
                <a:solidFill>
                  <a:srgbClr val="FFFFFF"/>
                </a:solidFill>
              </a:rPr>
              <a:t>Hash </a:t>
            </a:r>
            <a:br>
              <a:rPr lang="en-US" sz="1500" dirty="0" smtClean="0">
                <a:solidFill>
                  <a:srgbClr val="FFFFFF"/>
                </a:solidFill>
              </a:rPr>
            </a:br>
            <a:r>
              <a:rPr lang="en-US" sz="1500" dirty="0" smtClean="0">
                <a:solidFill>
                  <a:srgbClr val="FFFFFF"/>
                </a:solidFill>
              </a:rPr>
              <a:t>Function</a:t>
            </a:r>
          </a:p>
        </p:txBody>
      </p:sp>
      <p:cxnSp>
        <p:nvCxnSpPr>
          <p:cNvPr id="34" name="Straight Connector 33"/>
          <p:cNvCxnSpPr/>
          <p:nvPr/>
        </p:nvCxnSpPr>
        <p:spPr>
          <a:xfrm>
            <a:off x="2630184" y="4244016"/>
            <a:ext cx="822960" cy="0"/>
          </a:xfrm>
          <a:prstGeom prst="line">
            <a:avLst/>
          </a:prstGeom>
          <a:noFill/>
          <a:ln w="9525" cap="flat">
            <a:solidFill>
              <a:schemeClr val="accent1"/>
            </a:solidFill>
            <a:prstDash val="dash"/>
            <a:round/>
            <a:headEnd type="none" w="med" len="med"/>
            <a:tailEnd type="triangle" w="med" len="med"/>
          </a:ln>
          <a:effectLst/>
          <a:sp3d/>
        </p:spPr>
        <p:style>
          <a:lnRef idx="0">
            <a:scrgbClr r="0" g="0" b="0"/>
          </a:lnRef>
          <a:fillRef idx="0">
            <a:scrgbClr r="0" g="0" b="0"/>
          </a:fillRef>
          <a:effectRef idx="0">
            <a:scrgbClr r="0" g="0" b="0"/>
          </a:effectRef>
          <a:fontRef idx="none"/>
        </p:style>
      </p:cxnSp>
      <p:cxnSp>
        <p:nvCxnSpPr>
          <p:cNvPr id="35" name="Straight Connector 34"/>
          <p:cNvCxnSpPr/>
          <p:nvPr/>
        </p:nvCxnSpPr>
        <p:spPr>
          <a:xfrm>
            <a:off x="5478782" y="2922639"/>
            <a:ext cx="1005840" cy="0"/>
          </a:xfrm>
          <a:prstGeom prst="line">
            <a:avLst/>
          </a:prstGeom>
          <a:noFill/>
          <a:ln w="9525" cap="flat">
            <a:solidFill>
              <a:schemeClr val="accent1"/>
            </a:solidFill>
            <a:prstDash val="dash"/>
            <a:round/>
            <a:headEnd type="none" w="med" len="med"/>
            <a:tailEnd type="triangle" w="med" len="med"/>
          </a:ln>
          <a:effectLst/>
          <a:sp3d/>
        </p:spPr>
        <p:style>
          <a:lnRef idx="0">
            <a:scrgbClr r="0" g="0" b="0"/>
          </a:lnRef>
          <a:fillRef idx="0">
            <a:scrgbClr r="0" g="0" b="0"/>
          </a:fillRef>
          <a:effectRef idx="0">
            <a:scrgbClr r="0" g="0" b="0"/>
          </a:effectRef>
          <a:fontRef idx="none"/>
        </p:style>
      </p:cxnSp>
      <p:cxnSp>
        <p:nvCxnSpPr>
          <p:cNvPr id="36" name="Straight Connector 35"/>
          <p:cNvCxnSpPr/>
          <p:nvPr/>
        </p:nvCxnSpPr>
        <p:spPr>
          <a:xfrm>
            <a:off x="5478782" y="4200941"/>
            <a:ext cx="1005840" cy="0"/>
          </a:xfrm>
          <a:prstGeom prst="line">
            <a:avLst/>
          </a:prstGeom>
          <a:noFill/>
          <a:ln w="9525" cap="flat">
            <a:solidFill>
              <a:schemeClr val="accent1"/>
            </a:solidFill>
            <a:prstDash val="dash"/>
            <a:round/>
            <a:headEnd type="none" w="med" len="med"/>
            <a:tailEnd type="triangle" w="med" len="med"/>
          </a:ln>
          <a:effectLst/>
          <a:sp3d/>
        </p:spPr>
        <p:style>
          <a:lnRef idx="0">
            <a:scrgbClr r="0" g="0" b="0"/>
          </a:lnRef>
          <a:fillRef idx="0">
            <a:scrgbClr r="0" g="0" b="0"/>
          </a:fillRef>
          <a:effectRef idx="0">
            <a:scrgbClr r="0" g="0" b="0"/>
          </a:effectRef>
          <a:fontRef idx="none"/>
        </p:style>
      </p:cxnSp>
      <p:sp>
        <p:nvSpPr>
          <p:cNvPr id="37" name="Rounded Rectangle 36"/>
          <p:cNvSpPr/>
          <p:nvPr/>
        </p:nvSpPr>
        <p:spPr>
          <a:xfrm>
            <a:off x="6602024" y="2752287"/>
            <a:ext cx="1682702" cy="357542"/>
          </a:xfrm>
          <a:prstGeom prst="roundRect">
            <a:avLst/>
          </a:prstGeom>
          <a:solidFill>
            <a:srgbClr val="FFFFFF"/>
          </a:solidFill>
          <a:ln w="25400" cap="flat">
            <a:solidFill>
              <a:schemeClr val="tx2">
                <a:lumMod val="50000"/>
              </a:schemeClr>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algn="ctr"/>
            <a:r>
              <a:rPr lang="en-US" sz="1500" dirty="0" smtClean="0"/>
              <a:t>e807f1fc</a:t>
            </a:r>
            <a:endParaRPr lang="en-US" sz="1500" dirty="0"/>
          </a:p>
        </p:txBody>
      </p:sp>
      <p:sp>
        <p:nvSpPr>
          <p:cNvPr id="38" name="Rounded Rectangle 37"/>
          <p:cNvSpPr/>
          <p:nvPr/>
        </p:nvSpPr>
        <p:spPr>
          <a:xfrm>
            <a:off x="6575311" y="3976993"/>
            <a:ext cx="1682702" cy="357542"/>
          </a:xfrm>
          <a:prstGeom prst="roundRect">
            <a:avLst/>
          </a:prstGeom>
          <a:solidFill>
            <a:srgbClr val="FFFFFF"/>
          </a:solidFill>
          <a:ln w="25400" cap="flat">
            <a:solidFill>
              <a:schemeClr val="tx2">
                <a:lumMod val="50000"/>
              </a:schemeClr>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algn="ctr"/>
            <a:r>
              <a:rPr lang="en-US" sz="1500" dirty="0" smtClean="0"/>
              <a:t>0f7e44a92</a:t>
            </a:r>
            <a:endParaRPr lang="en-US" sz="1500" dirty="0"/>
          </a:p>
        </p:txBody>
      </p:sp>
      <p:grpSp>
        <p:nvGrpSpPr>
          <p:cNvPr id="46" name="Group 45"/>
          <p:cNvGrpSpPr/>
          <p:nvPr/>
        </p:nvGrpSpPr>
        <p:grpSpPr>
          <a:xfrm>
            <a:off x="5231174" y="3192667"/>
            <a:ext cx="1818526" cy="329767"/>
            <a:chOff x="5231174" y="3573267"/>
            <a:chExt cx="1818526" cy="329767"/>
          </a:xfrm>
        </p:grpSpPr>
        <p:cxnSp>
          <p:nvCxnSpPr>
            <p:cNvPr id="43" name="Straight Connector 42"/>
            <p:cNvCxnSpPr/>
            <p:nvPr/>
          </p:nvCxnSpPr>
          <p:spPr>
            <a:xfrm>
              <a:off x="5231174" y="3903034"/>
              <a:ext cx="1818526" cy="0"/>
            </a:xfrm>
            <a:prstGeom prst="line">
              <a:avLst/>
            </a:prstGeom>
            <a:noFill/>
            <a:ln w="25400" cap="flat">
              <a:solidFill>
                <a:schemeClr val="accent6">
                  <a:lumMod val="75000"/>
                </a:schemeClr>
              </a:solidFill>
              <a:prstDash val="solid"/>
              <a:round/>
            </a:ln>
            <a:effectLst/>
            <a:sp3d/>
          </p:spPr>
          <p:style>
            <a:lnRef idx="0">
              <a:scrgbClr r="0" g="0" b="0"/>
            </a:lnRef>
            <a:fillRef idx="0">
              <a:scrgbClr r="0" g="0" b="0"/>
            </a:fillRef>
            <a:effectRef idx="0">
              <a:scrgbClr r="0" g="0" b="0"/>
            </a:effectRef>
            <a:fontRef idx="none"/>
          </p:style>
        </p:cxnSp>
        <p:cxnSp>
          <p:nvCxnSpPr>
            <p:cNvPr id="45" name="Straight Arrow Connector 44"/>
            <p:cNvCxnSpPr/>
            <p:nvPr/>
          </p:nvCxnSpPr>
          <p:spPr>
            <a:xfrm flipV="1">
              <a:off x="7049700" y="3573267"/>
              <a:ext cx="0" cy="329767"/>
            </a:xfrm>
            <a:prstGeom prst="straightConnector1">
              <a:avLst/>
            </a:prstGeom>
            <a:noFill/>
            <a:ln w="25400" cap="flat">
              <a:solidFill>
                <a:schemeClr val="accent6">
                  <a:lumMod val="75000"/>
                </a:schemeClr>
              </a:solidFill>
              <a:prstDash val="solid"/>
              <a:round/>
              <a:tailEnd type="triangle"/>
            </a:ln>
            <a:effectLst/>
            <a:sp3d/>
          </p:spPr>
          <p:style>
            <a:lnRef idx="0">
              <a:scrgbClr r="0" g="0" b="0"/>
            </a:lnRef>
            <a:fillRef idx="0">
              <a:scrgbClr r="0" g="0" b="0"/>
            </a:fillRef>
            <a:effectRef idx="0">
              <a:scrgbClr r="0" g="0" b="0"/>
            </a:effectRef>
            <a:fontRef idx="none"/>
          </p:style>
        </p:cxnSp>
      </p:grpSp>
      <p:grpSp>
        <p:nvGrpSpPr>
          <p:cNvPr id="47" name="Group 46"/>
          <p:cNvGrpSpPr/>
          <p:nvPr/>
        </p:nvGrpSpPr>
        <p:grpSpPr>
          <a:xfrm flipV="1">
            <a:off x="5237939" y="3613785"/>
            <a:ext cx="1818526" cy="329767"/>
            <a:chOff x="5231174" y="3573267"/>
            <a:chExt cx="1818526" cy="329767"/>
          </a:xfrm>
        </p:grpSpPr>
        <p:cxnSp>
          <p:nvCxnSpPr>
            <p:cNvPr id="48" name="Straight Connector 47"/>
            <p:cNvCxnSpPr/>
            <p:nvPr/>
          </p:nvCxnSpPr>
          <p:spPr>
            <a:xfrm>
              <a:off x="5231174" y="3903034"/>
              <a:ext cx="1818526" cy="0"/>
            </a:xfrm>
            <a:prstGeom prst="line">
              <a:avLst/>
            </a:prstGeom>
            <a:noFill/>
            <a:ln w="25400" cap="flat">
              <a:solidFill>
                <a:schemeClr val="accent6">
                  <a:lumMod val="75000"/>
                </a:schemeClr>
              </a:solidFill>
              <a:prstDash val="solid"/>
              <a:round/>
            </a:ln>
            <a:effectLst/>
            <a:sp3d/>
          </p:spPr>
          <p:style>
            <a:lnRef idx="0">
              <a:scrgbClr r="0" g="0" b="0"/>
            </a:lnRef>
            <a:fillRef idx="0">
              <a:scrgbClr r="0" g="0" b="0"/>
            </a:fillRef>
            <a:effectRef idx="0">
              <a:scrgbClr r="0" g="0" b="0"/>
            </a:effectRef>
            <a:fontRef idx="none"/>
          </p:style>
        </p:cxnSp>
        <p:cxnSp>
          <p:nvCxnSpPr>
            <p:cNvPr id="49" name="Straight Arrow Connector 48"/>
            <p:cNvCxnSpPr/>
            <p:nvPr/>
          </p:nvCxnSpPr>
          <p:spPr>
            <a:xfrm flipV="1">
              <a:off x="7049700" y="3573267"/>
              <a:ext cx="0" cy="329767"/>
            </a:xfrm>
            <a:prstGeom prst="straightConnector1">
              <a:avLst/>
            </a:prstGeom>
            <a:noFill/>
            <a:ln w="25400" cap="flat">
              <a:solidFill>
                <a:schemeClr val="accent6">
                  <a:lumMod val="75000"/>
                </a:schemeClr>
              </a:solidFill>
              <a:prstDash val="solid"/>
              <a:round/>
              <a:tailEnd type="triangle"/>
            </a:ln>
            <a:effectLst/>
            <a:sp3d/>
          </p:spPr>
          <p:style>
            <a:lnRef idx="0">
              <a:scrgbClr r="0" g="0" b="0"/>
            </a:lnRef>
            <a:fillRef idx="0">
              <a:scrgbClr r="0" g="0" b="0"/>
            </a:fillRef>
            <a:effectRef idx="0">
              <a:scrgbClr r="0" g="0" b="0"/>
            </a:effectRef>
            <a:fontRef idx="none"/>
          </p:style>
        </p:cxnSp>
      </p:grpSp>
    </p:spTree>
    <p:extLst>
      <p:ext uri="{BB962C8B-B14F-4D97-AF65-F5344CB8AC3E}">
        <p14:creationId xmlns:p14="http://schemas.microsoft.com/office/powerpoint/2010/main" val="1645875427"/>
      </p:ext>
    </p:extLst>
  </p:cSld>
  <p:clrMapOvr>
    <a:masterClrMapping/>
  </p:clrMapOvr>
  <p:transition spd="med"/>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a:latin typeface="Arial" panose="020B0604020202020204" pitchFamily="34" charset="0"/>
                <a:cs typeface="Arial" panose="020B0604020202020204" pitchFamily="34" charset="0"/>
              </a:rPr>
              <a:t>Building Blocks using Hash - Findings</a:t>
            </a:r>
          </a:p>
        </p:txBody>
      </p:sp>
      <p:sp>
        <p:nvSpPr>
          <p:cNvPr id="3" name="Slide Number Placeholder 2"/>
          <p:cNvSpPr>
            <a:spLocks noGrp="1"/>
          </p:cNvSpPr>
          <p:nvPr>
            <p:ph type="sldNum" sz="quarter" idx="2"/>
          </p:nvPr>
        </p:nvSpPr>
        <p:spPr/>
        <p:txBody>
          <a:bodyPr/>
          <a:lstStyle/>
          <a:p>
            <a:fld id="{86CB4B4D-7CA3-9044-876B-883B54F8677D}" type="slidenum">
              <a:rPr lang="en-US" smtClean="0">
                <a:solidFill>
                  <a:srgbClr val="000000">
                    <a:lumMod val="75000"/>
                    <a:lumOff val="25000"/>
                  </a:srgbClr>
                </a:solidFill>
              </a:rPr>
              <a:pPr/>
              <a:t>17</a:t>
            </a:fld>
            <a:endParaRPr lang="en-US" dirty="0">
              <a:solidFill>
                <a:srgbClr val="000000">
                  <a:lumMod val="75000"/>
                  <a:lumOff val="25000"/>
                </a:srgbClr>
              </a:solidFill>
            </a:endParaRPr>
          </a:p>
        </p:txBody>
      </p:sp>
      <p:sp>
        <p:nvSpPr>
          <p:cNvPr id="9" name="Rectangle 8"/>
          <p:cNvSpPr/>
          <p:nvPr/>
        </p:nvSpPr>
        <p:spPr>
          <a:xfrm>
            <a:off x="302276" y="798654"/>
            <a:ext cx="1824474" cy="954105"/>
          </a:xfrm>
          <a:prstGeom prst="rect">
            <a:avLst/>
          </a:prstGeom>
          <a:noFill/>
          <a:ln w="12700" cap="flat">
            <a:solidFill>
              <a:srgbClr val="0070C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algn="ctr"/>
            <a:r>
              <a:rPr lang="en-US" sz="1400" dirty="0" smtClean="0">
                <a:latin typeface="Century Gothic" panose="020B0502020202020204" pitchFamily="34" charset="0"/>
              </a:rPr>
              <a:t>Index</a:t>
            </a:r>
          </a:p>
          <a:p>
            <a:pPr algn="ctr"/>
            <a:r>
              <a:rPr lang="en-US" sz="1400" dirty="0" err="1" smtClean="0">
                <a:latin typeface="Century Gothic" panose="020B0502020202020204" pitchFamily="34" charset="0"/>
                <a:cs typeface="Arial" pitchFamily="34" charset="0"/>
              </a:rPr>
              <a:t>Prev</a:t>
            </a:r>
            <a:endParaRPr lang="en-US" sz="1400" dirty="0" smtClean="0">
              <a:latin typeface="Century Gothic" panose="020B0502020202020204" pitchFamily="34" charset="0"/>
              <a:cs typeface="Arial" pitchFamily="34" charset="0"/>
            </a:endParaRPr>
          </a:p>
          <a:p>
            <a:pPr algn="ctr"/>
            <a:r>
              <a:rPr lang="en-US" sz="1400" dirty="0" smtClean="0">
                <a:latin typeface="Century Gothic" panose="020B0502020202020204" pitchFamily="34" charset="0"/>
                <a:cs typeface="Arial" pitchFamily="34" charset="0"/>
              </a:rPr>
              <a:t>Payload</a:t>
            </a:r>
          </a:p>
          <a:p>
            <a:pPr algn="ctr"/>
            <a:r>
              <a:rPr lang="en-US" sz="1400" dirty="0" smtClean="0">
                <a:latin typeface="Century Gothic" panose="020B0502020202020204" pitchFamily="34" charset="0"/>
                <a:cs typeface="Arial" pitchFamily="34" charset="0"/>
              </a:rPr>
              <a:t>Hash</a:t>
            </a:r>
            <a:endParaRPr lang="en-US" sz="1400" dirty="0">
              <a:latin typeface="Century Gothic" panose="020B0502020202020204" pitchFamily="34" charset="0"/>
              <a:cs typeface="Arial" pitchFamily="34" charset="0"/>
            </a:endParaRPr>
          </a:p>
        </p:txBody>
      </p:sp>
      <p:sp>
        <p:nvSpPr>
          <p:cNvPr id="10" name="Rectangle 9"/>
          <p:cNvSpPr/>
          <p:nvPr/>
        </p:nvSpPr>
        <p:spPr>
          <a:xfrm>
            <a:off x="2499233" y="804486"/>
            <a:ext cx="1824474" cy="954105"/>
          </a:xfrm>
          <a:prstGeom prst="rect">
            <a:avLst/>
          </a:prstGeom>
          <a:noFill/>
          <a:ln w="12700" cap="flat">
            <a:solidFill>
              <a:srgbClr val="0070C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algn="ctr"/>
            <a:r>
              <a:rPr lang="en-US" sz="1400" dirty="0" smtClean="0">
                <a:latin typeface="Century Gothic" panose="020B0502020202020204" pitchFamily="34" charset="0"/>
              </a:rPr>
              <a:t>Index</a:t>
            </a:r>
          </a:p>
          <a:p>
            <a:pPr algn="ctr"/>
            <a:r>
              <a:rPr lang="en-US" sz="1400" dirty="0" err="1" smtClean="0">
                <a:latin typeface="Century Gothic" panose="020B0502020202020204" pitchFamily="34" charset="0"/>
                <a:cs typeface="Arial" pitchFamily="34" charset="0"/>
              </a:rPr>
              <a:t>Prev</a:t>
            </a:r>
            <a:endParaRPr lang="en-US" sz="1400" dirty="0" smtClean="0">
              <a:latin typeface="Century Gothic" panose="020B0502020202020204" pitchFamily="34" charset="0"/>
              <a:cs typeface="Arial" pitchFamily="34" charset="0"/>
            </a:endParaRPr>
          </a:p>
          <a:p>
            <a:pPr algn="ctr"/>
            <a:r>
              <a:rPr lang="en-US" sz="1400" dirty="0" smtClean="0">
                <a:latin typeface="Century Gothic" panose="020B0502020202020204" pitchFamily="34" charset="0"/>
                <a:cs typeface="Arial" pitchFamily="34" charset="0"/>
              </a:rPr>
              <a:t>Payload</a:t>
            </a:r>
          </a:p>
          <a:p>
            <a:pPr algn="ctr"/>
            <a:r>
              <a:rPr lang="en-US" sz="1400" dirty="0" smtClean="0">
                <a:latin typeface="Century Gothic" panose="020B0502020202020204" pitchFamily="34" charset="0"/>
                <a:cs typeface="Arial" pitchFamily="34" charset="0"/>
              </a:rPr>
              <a:t>Hash</a:t>
            </a:r>
            <a:endParaRPr lang="en-US" sz="1400" dirty="0">
              <a:latin typeface="Century Gothic" panose="020B0502020202020204" pitchFamily="34" charset="0"/>
              <a:cs typeface="Arial" pitchFamily="34" charset="0"/>
            </a:endParaRPr>
          </a:p>
        </p:txBody>
      </p:sp>
      <p:sp>
        <p:nvSpPr>
          <p:cNvPr id="14" name="Rectangle 13"/>
          <p:cNvSpPr/>
          <p:nvPr/>
        </p:nvSpPr>
        <p:spPr>
          <a:xfrm>
            <a:off x="4696190" y="798653"/>
            <a:ext cx="1824474" cy="954105"/>
          </a:xfrm>
          <a:prstGeom prst="rect">
            <a:avLst/>
          </a:prstGeom>
          <a:noFill/>
          <a:ln w="12700" cap="flat">
            <a:solidFill>
              <a:srgbClr val="0070C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algn="ctr"/>
            <a:r>
              <a:rPr lang="en-US" sz="1400" dirty="0" smtClean="0">
                <a:latin typeface="Century Gothic" panose="020B0502020202020204" pitchFamily="34" charset="0"/>
              </a:rPr>
              <a:t>Index</a:t>
            </a:r>
          </a:p>
          <a:p>
            <a:pPr algn="ctr"/>
            <a:r>
              <a:rPr lang="en-US" sz="1400" dirty="0" err="1" smtClean="0">
                <a:latin typeface="Century Gothic" panose="020B0502020202020204" pitchFamily="34" charset="0"/>
                <a:cs typeface="Arial" pitchFamily="34" charset="0"/>
              </a:rPr>
              <a:t>Prev</a:t>
            </a:r>
            <a:endParaRPr lang="en-US" sz="1400" dirty="0" smtClean="0">
              <a:latin typeface="Century Gothic" panose="020B0502020202020204" pitchFamily="34" charset="0"/>
              <a:cs typeface="Arial" pitchFamily="34" charset="0"/>
            </a:endParaRPr>
          </a:p>
          <a:p>
            <a:pPr algn="ctr"/>
            <a:r>
              <a:rPr lang="en-US" sz="1400" dirty="0" smtClean="0">
                <a:latin typeface="Century Gothic" panose="020B0502020202020204" pitchFamily="34" charset="0"/>
                <a:cs typeface="Arial" pitchFamily="34" charset="0"/>
              </a:rPr>
              <a:t>Payload</a:t>
            </a:r>
          </a:p>
          <a:p>
            <a:pPr algn="ctr"/>
            <a:r>
              <a:rPr lang="en-US" sz="1400" dirty="0" smtClean="0">
                <a:latin typeface="Century Gothic" panose="020B0502020202020204" pitchFamily="34" charset="0"/>
                <a:cs typeface="Arial" pitchFamily="34" charset="0"/>
              </a:rPr>
              <a:t>Hash</a:t>
            </a:r>
            <a:endParaRPr lang="en-US" sz="1400" dirty="0">
              <a:latin typeface="Century Gothic" panose="020B0502020202020204" pitchFamily="34" charset="0"/>
              <a:cs typeface="Arial" pitchFamily="34" charset="0"/>
            </a:endParaRPr>
          </a:p>
        </p:txBody>
      </p:sp>
      <p:sp>
        <p:nvSpPr>
          <p:cNvPr id="17" name="Rectangle 16"/>
          <p:cNvSpPr/>
          <p:nvPr/>
        </p:nvSpPr>
        <p:spPr>
          <a:xfrm>
            <a:off x="6893147" y="798652"/>
            <a:ext cx="1824474" cy="954105"/>
          </a:xfrm>
          <a:prstGeom prst="rect">
            <a:avLst/>
          </a:prstGeom>
          <a:noFill/>
          <a:ln w="12700" cap="flat">
            <a:solidFill>
              <a:srgbClr val="0070C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algn="ctr"/>
            <a:r>
              <a:rPr lang="en-US" sz="1400" dirty="0" smtClean="0">
                <a:latin typeface="Century Gothic" panose="020B0502020202020204" pitchFamily="34" charset="0"/>
              </a:rPr>
              <a:t>Index</a:t>
            </a:r>
          </a:p>
          <a:p>
            <a:pPr algn="ctr"/>
            <a:r>
              <a:rPr lang="en-US" sz="1400" dirty="0" err="1" smtClean="0">
                <a:latin typeface="Century Gothic" panose="020B0502020202020204" pitchFamily="34" charset="0"/>
                <a:cs typeface="Arial" pitchFamily="34" charset="0"/>
              </a:rPr>
              <a:t>Prev</a:t>
            </a:r>
            <a:endParaRPr lang="en-US" sz="1400" dirty="0" smtClean="0">
              <a:latin typeface="Century Gothic" panose="020B0502020202020204" pitchFamily="34" charset="0"/>
              <a:cs typeface="Arial" pitchFamily="34" charset="0"/>
            </a:endParaRPr>
          </a:p>
          <a:p>
            <a:pPr algn="ctr"/>
            <a:r>
              <a:rPr lang="en-US" sz="1400" dirty="0" smtClean="0">
                <a:latin typeface="Century Gothic" panose="020B0502020202020204" pitchFamily="34" charset="0"/>
                <a:cs typeface="Arial" pitchFamily="34" charset="0"/>
              </a:rPr>
              <a:t>Payload</a:t>
            </a:r>
          </a:p>
          <a:p>
            <a:pPr algn="ctr"/>
            <a:r>
              <a:rPr lang="en-US" sz="1400" dirty="0" smtClean="0">
                <a:latin typeface="Century Gothic" panose="020B0502020202020204" pitchFamily="34" charset="0"/>
                <a:cs typeface="Arial" pitchFamily="34" charset="0"/>
              </a:rPr>
              <a:t>Hash</a:t>
            </a:r>
            <a:endParaRPr lang="en-US" sz="1400" dirty="0">
              <a:latin typeface="Century Gothic" panose="020B0502020202020204" pitchFamily="34" charset="0"/>
              <a:cs typeface="Arial" pitchFamily="34" charset="0"/>
            </a:endParaRPr>
          </a:p>
        </p:txBody>
      </p:sp>
      <p:cxnSp>
        <p:nvCxnSpPr>
          <p:cNvPr id="5" name="Elbow Connector 4"/>
          <p:cNvCxnSpPr/>
          <p:nvPr/>
        </p:nvCxnSpPr>
        <p:spPr>
          <a:xfrm flipV="1">
            <a:off x="1490032" y="1171253"/>
            <a:ext cx="1645920" cy="457200"/>
          </a:xfrm>
          <a:prstGeom prst="bentConnector3">
            <a:avLst/>
          </a:prstGeom>
          <a:noFill/>
          <a:ln w="25400" cap="flat">
            <a:solidFill>
              <a:schemeClr val="accent6">
                <a:lumMod val="75000"/>
              </a:schemeClr>
            </a:solidFill>
            <a:prstDash val="sysDash"/>
            <a:round/>
            <a:tailEnd type="triangle"/>
          </a:ln>
          <a:effectLst/>
          <a:sp3d/>
        </p:spPr>
        <p:style>
          <a:lnRef idx="0">
            <a:scrgbClr r="0" g="0" b="0"/>
          </a:lnRef>
          <a:fillRef idx="0">
            <a:scrgbClr r="0" g="0" b="0"/>
          </a:fillRef>
          <a:effectRef idx="0">
            <a:scrgbClr r="0" g="0" b="0"/>
          </a:effectRef>
          <a:fontRef idx="none"/>
        </p:style>
      </p:cxnSp>
      <p:cxnSp>
        <p:nvCxnSpPr>
          <p:cNvPr id="21" name="Elbow Connector 20"/>
          <p:cNvCxnSpPr/>
          <p:nvPr/>
        </p:nvCxnSpPr>
        <p:spPr>
          <a:xfrm flipV="1">
            <a:off x="3686989" y="1171253"/>
            <a:ext cx="1645920" cy="457200"/>
          </a:xfrm>
          <a:prstGeom prst="bentConnector3">
            <a:avLst/>
          </a:prstGeom>
          <a:noFill/>
          <a:ln w="25400" cap="flat">
            <a:solidFill>
              <a:schemeClr val="accent6">
                <a:lumMod val="75000"/>
              </a:schemeClr>
            </a:solidFill>
            <a:prstDash val="sysDash"/>
            <a:round/>
            <a:tailEnd type="triangle"/>
          </a:ln>
          <a:effectLst/>
          <a:sp3d/>
        </p:spPr>
        <p:style>
          <a:lnRef idx="0">
            <a:scrgbClr r="0" g="0" b="0"/>
          </a:lnRef>
          <a:fillRef idx="0">
            <a:scrgbClr r="0" g="0" b="0"/>
          </a:fillRef>
          <a:effectRef idx="0">
            <a:scrgbClr r="0" g="0" b="0"/>
          </a:effectRef>
          <a:fontRef idx="none"/>
        </p:style>
      </p:cxnSp>
      <p:cxnSp>
        <p:nvCxnSpPr>
          <p:cNvPr id="22" name="Elbow Connector 21"/>
          <p:cNvCxnSpPr/>
          <p:nvPr/>
        </p:nvCxnSpPr>
        <p:spPr>
          <a:xfrm flipV="1">
            <a:off x="5883946" y="1159266"/>
            <a:ext cx="1645920" cy="457200"/>
          </a:xfrm>
          <a:prstGeom prst="bentConnector3">
            <a:avLst/>
          </a:prstGeom>
          <a:noFill/>
          <a:ln w="25400" cap="flat">
            <a:solidFill>
              <a:schemeClr val="accent6">
                <a:lumMod val="75000"/>
              </a:schemeClr>
            </a:solidFill>
            <a:prstDash val="sysDash"/>
            <a:round/>
            <a:tailEnd type="triangle"/>
          </a:ln>
          <a:effectLst/>
          <a:sp3d/>
        </p:spPr>
        <p:style>
          <a:lnRef idx="0">
            <a:scrgbClr r="0" g="0" b="0"/>
          </a:lnRef>
          <a:fillRef idx="0">
            <a:scrgbClr r="0" g="0" b="0"/>
          </a:fillRef>
          <a:effectRef idx="0">
            <a:scrgbClr r="0" g="0" b="0"/>
          </a:effectRef>
          <a:fontRef idx="none"/>
        </p:style>
      </p:cxnSp>
      <p:sp>
        <p:nvSpPr>
          <p:cNvPr id="6" name="TextBox 5"/>
          <p:cNvSpPr txBox="1"/>
          <p:nvPr/>
        </p:nvSpPr>
        <p:spPr>
          <a:xfrm>
            <a:off x="890877" y="1809664"/>
            <a:ext cx="647272" cy="276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a:r>
              <a:rPr lang="en-US" sz="1200" b="1" dirty="0" smtClean="0">
                <a:latin typeface="Century Gothic" panose="020B0502020202020204" pitchFamily="34" charset="0"/>
              </a:rPr>
              <a:t>N-2</a:t>
            </a:r>
            <a:endParaRPr lang="en-US" sz="1200" b="1" dirty="0">
              <a:latin typeface="Century Gothic" panose="020B0502020202020204" pitchFamily="34" charset="0"/>
            </a:endParaRPr>
          </a:p>
        </p:txBody>
      </p:sp>
      <p:sp>
        <p:nvSpPr>
          <p:cNvPr id="23" name="TextBox 22"/>
          <p:cNvSpPr txBox="1"/>
          <p:nvPr/>
        </p:nvSpPr>
        <p:spPr>
          <a:xfrm>
            <a:off x="3115683" y="1809663"/>
            <a:ext cx="647272" cy="276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a:r>
              <a:rPr lang="en-US" sz="1200" b="1" dirty="0" smtClean="0">
                <a:latin typeface="Century Gothic" panose="020B0502020202020204" pitchFamily="34" charset="0"/>
              </a:rPr>
              <a:t>N-1</a:t>
            </a:r>
            <a:endParaRPr lang="en-US" sz="1200" b="1" dirty="0">
              <a:latin typeface="Century Gothic" panose="020B0502020202020204" pitchFamily="34" charset="0"/>
            </a:endParaRPr>
          </a:p>
        </p:txBody>
      </p:sp>
      <p:sp>
        <p:nvSpPr>
          <p:cNvPr id="24" name="TextBox 23"/>
          <p:cNvSpPr txBox="1"/>
          <p:nvPr/>
        </p:nvSpPr>
        <p:spPr>
          <a:xfrm>
            <a:off x="5284791" y="1809662"/>
            <a:ext cx="647272" cy="276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a:r>
              <a:rPr lang="en-US" sz="1200" b="1" dirty="0" smtClean="0">
                <a:latin typeface="Century Gothic" panose="020B0502020202020204" pitchFamily="34" charset="0"/>
              </a:rPr>
              <a:t>N</a:t>
            </a:r>
            <a:endParaRPr lang="en-US" sz="1200" b="1" dirty="0">
              <a:latin typeface="Century Gothic" panose="020B0502020202020204" pitchFamily="34" charset="0"/>
            </a:endParaRPr>
          </a:p>
        </p:txBody>
      </p:sp>
      <p:sp>
        <p:nvSpPr>
          <p:cNvPr id="25" name="TextBox 24"/>
          <p:cNvSpPr txBox="1"/>
          <p:nvPr/>
        </p:nvSpPr>
        <p:spPr>
          <a:xfrm>
            <a:off x="7547268" y="1809360"/>
            <a:ext cx="647272" cy="276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a:r>
              <a:rPr lang="en-US" sz="1200" b="1" dirty="0" smtClean="0">
                <a:latin typeface="Century Gothic" panose="020B0502020202020204" pitchFamily="34" charset="0"/>
              </a:rPr>
              <a:t>N+1</a:t>
            </a:r>
            <a:endParaRPr lang="en-US" sz="1200" b="1" dirty="0">
              <a:latin typeface="Century Gothic" panose="020B0502020202020204" pitchFamily="34" charset="0"/>
            </a:endParaRPr>
          </a:p>
        </p:txBody>
      </p:sp>
      <p:sp>
        <p:nvSpPr>
          <p:cNvPr id="26" name="Content Placeholder 2"/>
          <p:cNvSpPr txBox="1">
            <a:spLocks/>
          </p:cNvSpPr>
          <p:nvPr/>
        </p:nvSpPr>
        <p:spPr>
          <a:xfrm>
            <a:off x="353871" y="2086357"/>
            <a:ext cx="8684638" cy="2313899"/>
          </a:xfrm>
          <a:prstGeom prst="rect">
            <a:avLst/>
          </a:prstGeom>
        </p:spPr>
        <p:txBody>
          <a:bodyPr>
            <a:noAutofit/>
          </a:bodyPr>
          <a:lstStyle>
            <a:lvl1pPr marL="342900" marR="0" indent="-342900"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1pPr>
            <a:lvl2pPr marL="783771" marR="0" indent="-326571"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2pPr>
            <a:lvl3pPr marL="1219200" marR="0" indent="-304800"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3pPr>
            <a:lvl4pPr marL="1737360" marR="0" indent="-365760"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4pPr>
            <a:lvl5pPr marL="2194560" marR="0" indent="-365760"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5pPr>
            <a:lvl6pPr marL="2651760" marR="0" indent="-365760"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6pPr>
            <a:lvl7pPr marL="3108960" marR="0" indent="-365760"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7pPr>
            <a:lvl8pPr marL="3566159" marR="0" indent="-365759"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8pPr>
            <a:lvl9pPr marL="4023359" marR="0" indent="-365759"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9pPr>
          </a:lstStyle>
          <a:p>
            <a:pPr hangingPunct="1">
              <a:buFont typeface="Wingdings" panose="05000000000000000000" pitchFamily="2" charset="2"/>
              <a:buChar char="§"/>
            </a:pPr>
            <a:r>
              <a:rPr lang="en-US" sz="1500" dirty="0" smtClean="0">
                <a:solidFill>
                  <a:srgbClr val="A7A7A7">
                    <a:lumMod val="50000"/>
                  </a:srgbClr>
                </a:solidFill>
              </a:rPr>
              <a:t>A </a:t>
            </a:r>
            <a:r>
              <a:rPr lang="en-US" sz="1500" i="1" dirty="0" smtClean="0">
                <a:solidFill>
                  <a:srgbClr val="A7A7A7">
                    <a:lumMod val="50000"/>
                  </a:srgbClr>
                </a:solidFill>
              </a:rPr>
              <a:t>hash chain </a:t>
            </a:r>
            <a:r>
              <a:rPr lang="en-US" sz="1500" dirty="0" smtClean="0">
                <a:solidFill>
                  <a:srgbClr val="A7A7A7">
                    <a:lumMod val="50000"/>
                  </a:srgbClr>
                </a:solidFill>
              </a:rPr>
              <a:t>is a sequence of records in which each record contains the hash of the previous record in the chain, and the hash of all the current record’s contents </a:t>
            </a:r>
          </a:p>
          <a:p>
            <a:pPr hangingPunct="1">
              <a:buFont typeface="Wingdings" panose="05000000000000000000" pitchFamily="2" charset="2"/>
              <a:buChar char="§"/>
            </a:pPr>
            <a:r>
              <a:rPr lang="en-US" sz="1500" dirty="0" smtClean="0">
                <a:solidFill>
                  <a:srgbClr val="A7A7A7">
                    <a:lumMod val="50000"/>
                  </a:srgbClr>
                </a:solidFill>
              </a:rPr>
              <a:t>Blockchain uses a cryptographic hash function like SHA256. </a:t>
            </a:r>
          </a:p>
          <a:p>
            <a:pPr hangingPunct="1">
              <a:buFont typeface="Wingdings" panose="05000000000000000000" pitchFamily="2" charset="2"/>
              <a:buChar char="§"/>
            </a:pPr>
            <a:r>
              <a:rPr lang="en-US" sz="1500" dirty="0" smtClean="0">
                <a:solidFill>
                  <a:srgbClr val="A7A7A7">
                    <a:lumMod val="50000"/>
                  </a:srgbClr>
                </a:solidFill>
              </a:rPr>
              <a:t>Nobody can find two inputs with the same hash value </a:t>
            </a:r>
          </a:p>
          <a:p>
            <a:pPr hangingPunct="1">
              <a:buFont typeface="Wingdings" panose="05000000000000000000" pitchFamily="2" charset="2"/>
              <a:buChar char="§"/>
            </a:pPr>
            <a:r>
              <a:rPr lang="en-US" sz="1500" b="1" dirty="0" smtClean="0">
                <a:solidFill>
                  <a:srgbClr val="A7A7A7">
                    <a:lumMod val="50000"/>
                  </a:srgbClr>
                </a:solidFill>
              </a:rPr>
              <a:t>Hash chains have the property that every record contains a commitment to all previous records. </a:t>
            </a:r>
            <a:endParaRPr lang="en-US" sz="1500" dirty="0" smtClean="0">
              <a:solidFill>
                <a:srgbClr val="A7A7A7">
                  <a:lumMod val="50000"/>
                </a:srgbClr>
              </a:solidFill>
            </a:endParaRPr>
          </a:p>
          <a:p>
            <a:pPr hangingPunct="1">
              <a:buFont typeface="Wingdings" panose="05000000000000000000" pitchFamily="2" charset="2"/>
              <a:buChar char="§"/>
            </a:pPr>
            <a:r>
              <a:rPr lang="en-US" sz="1500" dirty="0" smtClean="0">
                <a:solidFill>
                  <a:srgbClr val="A7A7A7">
                    <a:lumMod val="50000"/>
                  </a:srgbClr>
                </a:solidFill>
              </a:rPr>
              <a:t>Record N contains a </a:t>
            </a:r>
            <a:r>
              <a:rPr lang="en-US" sz="1500" b="1" dirty="0" smtClean="0">
                <a:solidFill>
                  <a:srgbClr val="A7A7A7">
                    <a:lumMod val="50000"/>
                  </a:srgbClr>
                </a:solidFill>
              </a:rPr>
              <a:t>commitment </a:t>
            </a:r>
            <a:r>
              <a:rPr lang="en-US" sz="1500" dirty="0" smtClean="0">
                <a:solidFill>
                  <a:srgbClr val="A7A7A7">
                    <a:lumMod val="50000"/>
                  </a:srgbClr>
                </a:solidFill>
              </a:rPr>
              <a:t>to record N which contains a commitment to record N-1, which contains a commitment to record N-3, and so on </a:t>
            </a:r>
          </a:p>
          <a:p>
            <a:pPr hangingPunct="1">
              <a:buFont typeface="Wingdings" panose="05000000000000000000" pitchFamily="2" charset="2"/>
              <a:buChar char="§"/>
            </a:pPr>
            <a:r>
              <a:rPr lang="en-US" sz="1500" dirty="0" smtClean="0">
                <a:solidFill>
                  <a:srgbClr val="A7A7A7">
                    <a:lumMod val="50000"/>
                  </a:srgbClr>
                </a:solidFill>
              </a:rPr>
              <a:t>If</a:t>
            </a:r>
            <a:r>
              <a:rPr lang="en-US" sz="1500" dirty="0" smtClean="0"/>
              <a:t> </a:t>
            </a:r>
            <a:r>
              <a:rPr lang="en-US" sz="1500" b="1" dirty="0" smtClean="0">
                <a:solidFill>
                  <a:srgbClr val="0070C0"/>
                </a:solidFill>
              </a:rPr>
              <a:t>you change record N, this changes the final hashes of records N+1, N+2, </a:t>
            </a:r>
            <a:r>
              <a:rPr lang="en-US" sz="1500" dirty="0" smtClean="0">
                <a:solidFill>
                  <a:srgbClr val="0070C0"/>
                </a:solidFill>
              </a:rPr>
              <a:t>... </a:t>
            </a:r>
          </a:p>
          <a:p>
            <a:pPr hangingPunct="1">
              <a:buFont typeface="Wingdings" panose="05000000000000000000" pitchFamily="2" charset="2"/>
              <a:buChar char="§"/>
            </a:pPr>
            <a:r>
              <a:rPr lang="en-US" sz="1500" dirty="0" smtClean="0">
                <a:solidFill>
                  <a:srgbClr val="A7A7A7">
                    <a:lumMod val="50000"/>
                  </a:srgbClr>
                </a:solidFill>
              </a:rPr>
              <a:t>Result: Once we all accept record N, we have locked in the contents of record 1, 2, 3, ..., N-1 as well</a:t>
            </a:r>
            <a:endParaRPr lang="en-US" sz="1500" dirty="0">
              <a:solidFill>
                <a:srgbClr val="A7A7A7">
                  <a:lumMod val="50000"/>
                </a:srgbClr>
              </a:solidFill>
            </a:endParaRPr>
          </a:p>
        </p:txBody>
      </p:sp>
    </p:spTree>
    <p:extLst>
      <p:ext uri="{BB962C8B-B14F-4D97-AF65-F5344CB8AC3E}">
        <p14:creationId xmlns:p14="http://schemas.microsoft.com/office/powerpoint/2010/main" val="691796675"/>
      </p:ext>
    </p:extLst>
  </p:cSld>
  <p:clrMapOvr>
    <a:masterClrMapping/>
  </p:clrMapOvr>
  <p:transition spd="med"/>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6000" y="76341"/>
            <a:ext cx="8723050" cy="452986"/>
          </a:xfrm>
        </p:spPr>
        <p:txBody>
          <a:bodyPr anchor="t">
            <a:noAutofit/>
          </a:bodyPr>
          <a:lstStyle/>
          <a:p>
            <a:r>
              <a:rPr lang="en-US" sz="2400" dirty="0">
                <a:latin typeface="Arial" panose="020B0604020202020204" pitchFamily="34" charset="0"/>
                <a:cs typeface="Arial" panose="020B0604020202020204" pitchFamily="34" charset="0"/>
              </a:rPr>
              <a:t>Merkle Tree</a:t>
            </a:r>
          </a:p>
        </p:txBody>
      </p:sp>
      <p:sp>
        <p:nvSpPr>
          <p:cNvPr id="3" name="Slide Number Placeholder 2"/>
          <p:cNvSpPr>
            <a:spLocks noGrp="1"/>
          </p:cNvSpPr>
          <p:nvPr>
            <p:ph type="sldNum" sz="quarter" idx="2"/>
          </p:nvPr>
        </p:nvSpPr>
        <p:spPr/>
        <p:txBody>
          <a:bodyPr/>
          <a:lstStyle/>
          <a:p>
            <a:fld id="{86CB4B4D-7CA3-9044-876B-883B54F8677D}" type="slidenum">
              <a:rPr lang="en-US" smtClean="0">
                <a:solidFill>
                  <a:srgbClr val="000000">
                    <a:lumMod val="75000"/>
                    <a:lumOff val="25000"/>
                  </a:srgbClr>
                </a:solidFill>
              </a:rPr>
              <a:pPr/>
              <a:t>18</a:t>
            </a:fld>
            <a:endParaRPr lang="en-US" dirty="0">
              <a:solidFill>
                <a:srgbClr val="000000">
                  <a:lumMod val="75000"/>
                  <a:lumOff val="25000"/>
                </a:srgbClr>
              </a:solidFill>
            </a:endParaRPr>
          </a:p>
        </p:txBody>
      </p:sp>
      <p:pic>
        <p:nvPicPr>
          <p:cNvPr id="4" name="Picture 3"/>
          <p:cNvPicPr>
            <a:picLocks noChangeAspect="1"/>
          </p:cNvPicPr>
          <p:nvPr/>
        </p:nvPicPr>
        <p:blipFill>
          <a:blip r:embed="rId2"/>
          <a:stretch>
            <a:fillRect/>
          </a:stretch>
        </p:blipFill>
        <p:spPr>
          <a:xfrm>
            <a:off x="279168" y="1323254"/>
            <a:ext cx="5169999" cy="2252153"/>
          </a:xfrm>
          <a:prstGeom prst="rect">
            <a:avLst/>
          </a:prstGeom>
          <a:ln>
            <a:solidFill>
              <a:srgbClr val="0070C0"/>
            </a:solidFill>
          </a:ln>
        </p:spPr>
      </p:pic>
      <p:sp>
        <p:nvSpPr>
          <p:cNvPr id="5" name="Rectangle 4"/>
          <p:cNvSpPr/>
          <p:nvPr/>
        </p:nvSpPr>
        <p:spPr>
          <a:xfrm>
            <a:off x="201118" y="774649"/>
            <a:ext cx="3865496" cy="253916"/>
          </a:xfrm>
          <a:prstGeom prst="rect">
            <a:avLst/>
          </a:prstGeom>
        </p:spPr>
        <p:txBody>
          <a:bodyPr wrap="square">
            <a:spAutoFit/>
          </a:bodyPr>
          <a:lstStyle/>
          <a:p>
            <a:r>
              <a:rPr lang="en-US" sz="1050" b="1" dirty="0" smtClean="0">
                <a:latin typeface="Century Gothic" panose="020B0502020202020204" pitchFamily="34" charset="0"/>
              </a:rPr>
              <a:t>Merkle tree is the hash of the hashes</a:t>
            </a:r>
            <a:endParaRPr lang="en-US" sz="1050" b="1" dirty="0">
              <a:solidFill>
                <a:srgbClr val="0070C0"/>
              </a:solidFill>
              <a:latin typeface="Century Gothic" panose="020B0502020202020204" pitchFamily="34" charset="0"/>
            </a:endParaRPr>
          </a:p>
        </p:txBody>
      </p:sp>
      <p:sp>
        <p:nvSpPr>
          <p:cNvPr id="6" name="Content Placeholder 5"/>
          <p:cNvSpPr txBox="1">
            <a:spLocks/>
          </p:cNvSpPr>
          <p:nvPr/>
        </p:nvSpPr>
        <p:spPr>
          <a:xfrm>
            <a:off x="5879120" y="734161"/>
            <a:ext cx="3045048" cy="3830016"/>
          </a:xfrm>
          <a:prstGeom prst="rect">
            <a:avLst/>
          </a:prstGeom>
        </p:spPr>
        <p:txBody>
          <a:bodyPr>
            <a:noAutofit/>
          </a:bodyPr>
          <a:lstStyle>
            <a:lvl1pPr marL="342900" marR="0" indent="-342900"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1pPr>
            <a:lvl2pPr marL="783771" marR="0" indent="-326571"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2pPr>
            <a:lvl3pPr marL="1219200" marR="0" indent="-304800"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3pPr>
            <a:lvl4pPr marL="1737360" marR="0" indent="-365760"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4pPr>
            <a:lvl5pPr marL="2194560" marR="0" indent="-365760"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5pPr>
            <a:lvl6pPr marL="2651760" marR="0" indent="-365760"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6pPr>
            <a:lvl7pPr marL="3108960" marR="0" indent="-365760"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7pPr>
            <a:lvl8pPr marL="3566159" marR="0" indent="-365759"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8pPr>
            <a:lvl9pPr marL="4023359" marR="0" indent="-365759"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9pPr>
          </a:lstStyle>
          <a:p>
            <a:pPr hangingPunct="1">
              <a:buFont typeface="Wingdings" panose="05000000000000000000" pitchFamily="2" charset="2"/>
              <a:buChar char="§"/>
            </a:pPr>
            <a:r>
              <a:rPr lang="en-US" sz="1500" dirty="0" smtClean="0">
                <a:solidFill>
                  <a:srgbClr val="A7A7A7">
                    <a:lumMod val="50000"/>
                  </a:srgbClr>
                </a:solidFill>
              </a:rPr>
              <a:t>A tree constructed by hashing paired data (the leaves), then pairing and hashing the results until a single hash remains, the </a:t>
            </a:r>
            <a:r>
              <a:rPr lang="en-US" sz="1500" dirty="0">
                <a:solidFill>
                  <a:srgbClr val="A7A7A7">
                    <a:lumMod val="50000"/>
                  </a:srgbClr>
                </a:solidFill>
              </a:rPr>
              <a:t>M</a:t>
            </a:r>
            <a:r>
              <a:rPr lang="en-US" sz="1500" dirty="0" smtClean="0">
                <a:solidFill>
                  <a:srgbClr val="A7A7A7">
                    <a:lumMod val="50000"/>
                  </a:srgbClr>
                </a:solidFill>
              </a:rPr>
              <a:t>erkle root. </a:t>
            </a:r>
          </a:p>
          <a:p>
            <a:pPr hangingPunct="1">
              <a:buFont typeface="Wingdings" panose="05000000000000000000" pitchFamily="2" charset="2"/>
              <a:buChar char="§"/>
            </a:pPr>
            <a:r>
              <a:rPr lang="en-US" sz="1500" dirty="0" smtClean="0">
                <a:solidFill>
                  <a:srgbClr val="A7A7A7">
                    <a:lumMod val="50000"/>
                  </a:srgbClr>
                </a:solidFill>
              </a:rPr>
              <a:t>A block of one or more new transactions is collected into the transaction data part of a  block.</a:t>
            </a:r>
          </a:p>
          <a:p>
            <a:pPr hangingPunct="1">
              <a:buFont typeface="Wingdings" panose="05000000000000000000" pitchFamily="2" charset="2"/>
              <a:buChar char="§"/>
            </a:pPr>
            <a:r>
              <a:rPr lang="en-US" sz="1500" dirty="0" smtClean="0">
                <a:solidFill>
                  <a:srgbClr val="A7A7A7">
                    <a:lumMod val="50000"/>
                  </a:srgbClr>
                </a:solidFill>
              </a:rPr>
              <a:t>Copies of each transaction are hashed, and the hashes are then paired, hashed,  paired again, and hashed again until a single hash remains called Merkle Root</a:t>
            </a:r>
          </a:p>
        </p:txBody>
      </p:sp>
      <p:cxnSp>
        <p:nvCxnSpPr>
          <p:cNvPr id="7" name="Straight Connector 6"/>
          <p:cNvCxnSpPr/>
          <p:nvPr/>
        </p:nvCxnSpPr>
        <p:spPr>
          <a:xfrm flipV="1">
            <a:off x="5752273" y="774649"/>
            <a:ext cx="0" cy="3749040"/>
          </a:xfrm>
          <a:prstGeom prst="line">
            <a:avLst/>
          </a:prstGeom>
          <a:noFill/>
          <a:ln w="12700" cap="flat">
            <a:solidFill>
              <a:schemeClr val="accent1"/>
            </a:solidFill>
            <a:prstDash val="sysDot"/>
            <a:round/>
            <a:headEnd type="diamond" w="sm" len="sm"/>
            <a:tailEnd type="diamond" w="sm" len="sm"/>
          </a:ln>
          <a:effectLst/>
          <a:sp3d/>
        </p:spPr>
        <p:style>
          <a:lnRef idx="0">
            <a:scrgbClr r="0" g="0" b="0"/>
          </a:lnRef>
          <a:fillRef idx="0">
            <a:scrgbClr r="0" g="0" b="0"/>
          </a:fillRef>
          <a:effectRef idx="0">
            <a:scrgbClr r="0" g="0" b="0"/>
          </a:effectRef>
          <a:fontRef idx="none"/>
        </p:style>
      </p:cxnSp>
      <p:cxnSp>
        <p:nvCxnSpPr>
          <p:cNvPr id="8" name="Straight Connector 7"/>
          <p:cNvCxnSpPr/>
          <p:nvPr/>
        </p:nvCxnSpPr>
        <p:spPr>
          <a:xfrm flipH="1">
            <a:off x="3841692" y="1497322"/>
            <a:ext cx="365760" cy="0"/>
          </a:xfrm>
          <a:prstGeom prst="line">
            <a:avLst/>
          </a:prstGeom>
          <a:noFill/>
          <a:ln w="9525" cap="flat">
            <a:solidFill>
              <a:schemeClr val="accent6">
                <a:lumMod val="75000"/>
              </a:schemeClr>
            </a:solidFill>
            <a:prstDash val="dash"/>
            <a:round/>
            <a:headEnd type="none" w="med" len="med"/>
            <a:tailEnd type="triangle" w="med" len="med"/>
          </a:ln>
          <a:effectLst/>
          <a:sp3d/>
        </p:spPr>
        <p:style>
          <a:lnRef idx="0">
            <a:scrgbClr r="0" g="0" b="0"/>
          </a:lnRef>
          <a:fillRef idx="0">
            <a:scrgbClr r="0" g="0" b="0"/>
          </a:fillRef>
          <a:effectRef idx="0">
            <a:scrgbClr r="0" g="0" b="0"/>
          </a:effectRef>
          <a:fontRef idx="none"/>
        </p:style>
      </p:cxnSp>
      <p:sp>
        <p:nvSpPr>
          <p:cNvPr id="9" name="TextBox 8"/>
          <p:cNvSpPr txBox="1"/>
          <p:nvPr/>
        </p:nvSpPr>
        <p:spPr>
          <a:xfrm>
            <a:off x="4292121" y="1358823"/>
            <a:ext cx="1072376" cy="276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en-US" sz="1200" dirty="0" smtClean="0">
                <a:solidFill>
                  <a:srgbClr val="A7A7A7">
                    <a:lumMod val="50000"/>
                  </a:srgbClr>
                </a:solidFill>
                <a:latin typeface="Century Gothic" panose="020B0502020202020204" pitchFamily="34" charset="0"/>
              </a:rPr>
              <a:t>Merkle Root</a:t>
            </a:r>
            <a:endParaRPr lang="en-US" sz="1200" dirty="0">
              <a:solidFill>
                <a:srgbClr val="A7A7A7">
                  <a:lumMod val="50000"/>
                </a:srgbClr>
              </a:solidFill>
              <a:latin typeface="Century Gothic" panose="020B0502020202020204" pitchFamily="34" charset="0"/>
            </a:endParaRPr>
          </a:p>
        </p:txBody>
      </p:sp>
    </p:spTree>
    <p:extLst>
      <p:ext uri="{BB962C8B-B14F-4D97-AF65-F5344CB8AC3E}">
        <p14:creationId xmlns:p14="http://schemas.microsoft.com/office/powerpoint/2010/main" val="551705884"/>
      </p:ext>
    </p:extLst>
  </p:cSld>
  <p:clrMapOvr>
    <a:masterClrMapping/>
  </p:clrMapOvr>
  <p:transition spd="med"/>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6000" y="158980"/>
            <a:ext cx="8723050" cy="452986"/>
          </a:xfrm>
        </p:spPr>
        <p:txBody>
          <a:bodyPr>
            <a:noAutofit/>
          </a:bodyPr>
          <a:lstStyle/>
          <a:p>
            <a:r>
              <a:rPr lang="en-US" sz="2400" dirty="0">
                <a:latin typeface="Arial" panose="020B0604020202020204" pitchFamily="34" charset="0"/>
                <a:cs typeface="Arial" panose="020B0604020202020204" pitchFamily="34" charset="0"/>
              </a:rPr>
              <a:t>Public / Private Key Cryptography</a:t>
            </a:r>
          </a:p>
        </p:txBody>
      </p:sp>
      <p:sp>
        <p:nvSpPr>
          <p:cNvPr id="6" name="Content Placeholder 5"/>
          <p:cNvSpPr>
            <a:spLocks noGrp="1"/>
          </p:cNvSpPr>
          <p:nvPr>
            <p:ph type="body" sz="quarter" idx="10"/>
          </p:nvPr>
        </p:nvSpPr>
        <p:spPr>
          <a:xfrm>
            <a:off x="216000" y="855662"/>
            <a:ext cx="8693179" cy="2608899"/>
          </a:xfrm>
          <a:prstGeom prst="rect">
            <a:avLst/>
          </a:prstGeom>
        </p:spPr>
        <p:txBody>
          <a:bodyPr>
            <a:normAutofit/>
          </a:bodyPr>
          <a:lstStyle/>
          <a:p>
            <a:r>
              <a:rPr lang="en-US" sz="1500" dirty="0">
                <a:latin typeface="+mn-lt"/>
              </a:rPr>
              <a:t>Two large prime numbers that have a mathematical relation with each </a:t>
            </a:r>
            <a:r>
              <a:rPr lang="en-US" sz="1500" dirty="0" smtClean="0">
                <a:latin typeface="+mn-lt"/>
              </a:rPr>
              <a:t>other</a:t>
            </a:r>
          </a:p>
          <a:p>
            <a:r>
              <a:rPr lang="en-US" sz="1500" dirty="0" smtClean="0">
                <a:latin typeface="+mn-lt"/>
              </a:rPr>
              <a:t> </a:t>
            </a:r>
            <a:r>
              <a:rPr lang="en-US" sz="1500" dirty="0">
                <a:latin typeface="+mn-lt"/>
              </a:rPr>
              <a:t>A string encrypted with one key can only be decrypted with the </a:t>
            </a:r>
            <a:r>
              <a:rPr lang="en-US" sz="1500" dirty="0" smtClean="0">
                <a:latin typeface="+mn-lt"/>
              </a:rPr>
              <a:t>other</a:t>
            </a:r>
          </a:p>
          <a:p>
            <a:r>
              <a:rPr lang="en-US" sz="1500" dirty="0" smtClean="0">
                <a:latin typeface="+mn-lt"/>
              </a:rPr>
              <a:t>One </a:t>
            </a:r>
            <a:r>
              <a:rPr lang="en-US" sz="1500" dirty="0">
                <a:latin typeface="+mn-lt"/>
              </a:rPr>
              <a:t>key needs to be kept private, the other one can be made publicly </a:t>
            </a:r>
            <a:r>
              <a:rPr lang="en-US" sz="1500" dirty="0" smtClean="0">
                <a:latin typeface="+mn-lt"/>
              </a:rPr>
              <a:t>known</a:t>
            </a:r>
          </a:p>
          <a:p>
            <a:pPr lvl="1"/>
            <a:r>
              <a:rPr lang="en-US" sz="1500" dirty="0" smtClean="0">
                <a:latin typeface="+mn-lt"/>
              </a:rPr>
              <a:t>This </a:t>
            </a:r>
            <a:r>
              <a:rPr lang="en-US" sz="1500" dirty="0">
                <a:latin typeface="+mn-lt"/>
              </a:rPr>
              <a:t>can be used by other parties to exchange data with you in a secure manner. </a:t>
            </a:r>
            <a:endParaRPr lang="en-US" sz="1500" dirty="0" smtClean="0">
              <a:latin typeface="+mn-lt"/>
            </a:endParaRPr>
          </a:p>
          <a:p>
            <a:r>
              <a:rPr lang="en-US" sz="1500" dirty="0" smtClean="0">
                <a:latin typeface="+mn-lt"/>
              </a:rPr>
              <a:t>Private </a:t>
            </a:r>
            <a:r>
              <a:rPr lang="en-US" sz="1500" dirty="0">
                <a:latin typeface="+mn-lt"/>
              </a:rPr>
              <a:t>keys need to be stored that it is accessible only for owner. </a:t>
            </a:r>
            <a:endParaRPr lang="en-US" sz="1500" dirty="0" smtClean="0">
              <a:latin typeface="+mn-lt"/>
            </a:endParaRPr>
          </a:p>
          <a:p>
            <a:pPr lvl="1"/>
            <a:r>
              <a:rPr lang="en-US" sz="1500" dirty="0" smtClean="0">
                <a:latin typeface="+mn-lt"/>
              </a:rPr>
              <a:t>This </a:t>
            </a:r>
            <a:r>
              <a:rPr lang="en-US" sz="1500" dirty="0">
                <a:latin typeface="+mn-lt"/>
              </a:rPr>
              <a:t>can be done on personal devices (PC, smart card, USB stick, phone, ...) or remotely with a service provider (cold and hot wallets). </a:t>
            </a:r>
          </a:p>
          <a:p>
            <a:endParaRPr lang="en-US" sz="1500" dirty="0">
              <a:latin typeface="+mn-lt"/>
            </a:endParaRPr>
          </a:p>
        </p:txBody>
      </p:sp>
      <p:pic>
        <p:nvPicPr>
          <p:cNvPr id="7" name="Picture 6"/>
          <p:cNvPicPr>
            <a:picLocks noChangeAspect="1"/>
          </p:cNvPicPr>
          <p:nvPr/>
        </p:nvPicPr>
        <p:blipFill>
          <a:blip r:embed="rId2"/>
          <a:stretch>
            <a:fillRect/>
          </a:stretch>
        </p:blipFill>
        <p:spPr>
          <a:xfrm>
            <a:off x="91440" y="3687237"/>
            <a:ext cx="8961120" cy="969642"/>
          </a:xfrm>
          <a:prstGeom prst="rect">
            <a:avLst/>
          </a:prstGeom>
        </p:spPr>
      </p:pic>
    </p:spTree>
    <p:extLst>
      <p:ext uri="{BB962C8B-B14F-4D97-AF65-F5344CB8AC3E}">
        <p14:creationId xmlns:p14="http://schemas.microsoft.com/office/powerpoint/2010/main" val="1886919581"/>
      </p:ext>
    </p:extLst>
  </p:cSld>
  <p:clrMapOvr>
    <a:masterClrMapping/>
  </p:clrMapOvr>
  <p:transition spd="med"/>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p:cNvPicPr>
            <a:picLocks noChangeAspect="1"/>
          </p:cNvPicPr>
          <p:nvPr/>
        </p:nvPicPr>
        <p:blipFill>
          <a:blip r:embed="rId2"/>
          <a:stretch>
            <a:fillRect/>
          </a:stretch>
        </p:blipFill>
        <p:spPr>
          <a:xfrm>
            <a:off x="2944914" y="942255"/>
            <a:ext cx="2600325" cy="1695450"/>
          </a:xfrm>
          <a:prstGeom prst="rect">
            <a:avLst/>
          </a:prstGeom>
        </p:spPr>
      </p:pic>
      <p:sp>
        <p:nvSpPr>
          <p:cNvPr id="2" name="Title 1"/>
          <p:cNvSpPr>
            <a:spLocks noGrp="1"/>
          </p:cNvSpPr>
          <p:nvPr>
            <p:ph type="title"/>
          </p:nvPr>
        </p:nvSpPr>
        <p:spPr>
          <a:xfrm>
            <a:off x="113215" y="201818"/>
            <a:ext cx="8847767" cy="597321"/>
          </a:xfrm>
        </p:spPr>
        <p:txBody>
          <a:bodyPr anchor="t">
            <a:noAutofit/>
          </a:bodyPr>
          <a:lstStyle/>
          <a:p>
            <a:r>
              <a:rPr lang="en-US" sz="2700" dirty="0">
                <a:latin typeface="Arial" panose="020B0604020202020204" pitchFamily="34" charset="0"/>
                <a:cs typeface="Arial" panose="020B0604020202020204" pitchFamily="34" charset="0"/>
              </a:rPr>
              <a:t>Forewarning: This may contain mistakes, Blockchain is still an evolving technology</a:t>
            </a:r>
          </a:p>
        </p:txBody>
      </p:sp>
      <p:sp>
        <p:nvSpPr>
          <p:cNvPr id="3" name="Footer Placeholder 2"/>
          <p:cNvSpPr>
            <a:spLocks noGrp="1"/>
          </p:cNvSpPr>
          <p:nvPr>
            <p:ph type="ftr" sz="quarter" idx="4294967295"/>
          </p:nvPr>
        </p:nvSpPr>
        <p:spPr>
          <a:xfrm>
            <a:off x="5562601" y="58702"/>
            <a:ext cx="2667065" cy="143116"/>
          </a:xfrm>
          <a:prstGeom prst="rect">
            <a:avLst/>
          </a:prstGeom>
        </p:spPr>
        <p:txBody>
          <a:bodyPr/>
          <a:lstStyle/>
          <a:p>
            <a:endParaRPr lang="en-US" dirty="0"/>
          </a:p>
        </p:txBody>
      </p:sp>
      <p:sp>
        <p:nvSpPr>
          <p:cNvPr id="4" name="Slide Number Placeholder 3"/>
          <p:cNvSpPr>
            <a:spLocks noGrp="1"/>
          </p:cNvSpPr>
          <p:nvPr>
            <p:ph type="sldNum" sz="quarter" idx="4294967295"/>
          </p:nvPr>
        </p:nvSpPr>
        <p:spPr>
          <a:xfrm>
            <a:off x="8578728" y="58702"/>
            <a:ext cx="194027" cy="143116"/>
          </a:xfrm>
          <a:prstGeom prst="rect">
            <a:avLst/>
          </a:prstGeom>
        </p:spPr>
        <p:txBody>
          <a:bodyPr/>
          <a:lstStyle/>
          <a:p>
            <a:fld id="{14D65173-87C9-47C0-A890-7AD8E2754265}" type="slidenum">
              <a:rPr lang="en-US" smtClean="0"/>
              <a:t>2</a:t>
            </a:fld>
            <a:endParaRPr lang="en-US" dirty="0"/>
          </a:p>
        </p:txBody>
      </p:sp>
      <p:sp>
        <p:nvSpPr>
          <p:cNvPr id="6" name="TextBox 5"/>
          <p:cNvSpPr txBox="1"/>
          <p:nvPr/>
        </p:nvSpPr>
        <p:spPr>
          <a:xfrm>
            <a:off x="6172200" y="1828800"/>
            <a:ext cx="857250" cy="300082"/>
          </a:xfrm>
          <a:prstGeom prst="rect">
            <a:avLst/>
          </a:prstGeom>
          <a:noFill/>
        </p:spPr>
        <p:txBody>
          <a:bodyPr wrap="square" rtlCol="0">
            <a:spAutoFit/>
          </a:bodyPr>
          <a:lstStyle/>
          <a:p>
            <a:endParaRPr lang="en-US" sz="1350" dirty="0">
              <a:latin typeface="Arial" pitchFamily="34" charset="0"/>
              <a:cs typeface="Arial" pitchFamily="34" charset="0"/>
            </a:endParaRPr>
          </a:p>
        </p:txBody>
      </p:sp>
      <p:sp>
        <p:nvSpPr>
          <p:cNvPr id="9" name="TextBox 8"/>
          <p:cNvSpPr txBox="1"/>
          <p:nvPr/>
        </p:nvSpPr>
        <p:spPr>
          <a:xfrm>
            <a:off x="3179359" y="2107506"/>
            <a:ext cx="2457450" cy="553998"/>
          </a:xfrm>
          <a:prstGeom prst="rect">
            <a:avLst/>
          </a:prstGeom>
          <a:noFill/>
        </p:spPr>
        <p:txBody>
          <a:bodyPr wrap="square" rtlCol="0">
            <a:spAutoFit/>
          </a:bodyPr>
          <a:lstStyle/>
          <a:p>
            <a:pPr algn="ctr"/>
            <a:r>
              <a:rPr lang="en-US" sz="1500" b="1" dirty="0">
                <a:solidFill>
                  <a:schemeClr val="bg1"/>
                </a:solidFill>
                <a:latin typeface="Arial" pitchFamily="34" charset="0"/>
                <a:cs typeface="Arial" pitchFamily="34" charset="0"/>
              </a:rPr>
              <a:t>When did you become expert in Blockchain?</a:t>
            </a:r>
          </a:p>
        </p:txBody>
      </p:sp>
      <p:pic>
        <p:nvPicPr>
          <p:cNvPr id="21" name="Picture 20"/>
          <p:cNvPicPr>
            <a:picLocks noChangeAspect="1"/>
          </p:cNvPicPr>
          <p:nvPr/>
        </p:nvPicPr>
        <p:blipFill>
          <a:blip r:embed="rId3"/>
          <a:stretch>
            <a:fillRect/>
          </a:stretch>
        </p:blipFill>
        <p:spPr>
          <a:xfrm>
            <a:off x="3086894" y="2825747"/>
            <a:ext cx="2792375" cy="1967063"/>
          </a:xfrm>
          <a:prstGeom prst="rect">
            <a:avLst/>
          </a:prstGeom>
        </p:spPr>
      </p:pic>
      <p:sp>
        <p:nvSpPr>
          <p:cNvPr id="22" name="TextBox 21"/>
          <p:cNvSpPr txBox="1"/>
          <p:nvPr/>
        </p:nvSpPr>
        <p:spPr>
          <a:xfrm>
            <a:off x="3217222" y="3156456"/>
            <a:ext cx="1027854" cy="300082"/>
          </a:xfrm>
          <a:prstGeom prst="rect">
            <a:avLst/>
          </a:prstGeom>
          <a:noFill/>
        </p:spPr>
        <p:txBody>
          <a:bodyPr wrap="square" rtlCol="0">
            <a:spAutoFit/>
          </a:bodyPr>
          <a:lstStyle/>
          <a:p>
            <a:r>
              <a:rPr lang="en-US" sz="1350" b="1" dirty="0">
                <a:latin typeface="Arial" pitchFamily="34" charset="0"/>
                <a:cs typeface="Arial" pitchFamily="34" charset="0"/>
              </a:rPr>
              <a:t>Last Night</a:t>
            </a:r>
          </a:p>
        </p:txBody>
      </p:sp>
    </p:spTree>
    <p:extLst>
      <p:ext uri="{BB962C8B-B14F-4D97-AF65-F5344CB8AC3E}">
        <p14:creationId xmlns:p14="http://schemas.microsoft.com/office/powerpoint/2010/main" val="4079727720"/>
      </p:ext>
    </p:extLst>
  </p:cSld>
  <p:clrMapOvr>
    <a:masterClrMapping/>
  </p:clrMapOvr>
  <p:transition spd="med"/>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6129" y="31530"/>
            <a:ext cx="8723050" cy="452986"/>
          </a:xfrm>
        </p:spPr>
        <p:txBody>
          <a:bodyPr anchor="t">
            <a:noAutofit/>
          </a:bodyPr>
          <a:lstStyle/>
          <a:p>
            <a:r>
              <a:rPr lang="en-US" sz="2400" dirty="0">
                <a:latin typeface="Arial" panose="020B0604020202020204" pitchFamily="34" charset="0"/>
                <a:cs typeface="Arial" panose="020B0604020202020204" pitchFamily="34" charset="0"/>
              </a:rPr>
              <a:t>Digital Signature Creation</a:t>
            </a:r>
          </a:p>
        </p:txBody>
      </p:sp>
      <p:sp>
        <p:nvSpPr>
          <p:cNvPr id="4" name="Slide Number Placeholder 3"/>
          <p:cNvSpPr>
            <a:spLocks noGrp="1"/>
          </p:cNvSpPr>
          <p:nvPr>
            <p:ph type="sldNum" sz="quarter" idx="2"/>
          </p:nvPr>
        </p:nvSpPr>
        <p:spPr/>
        <p:txBody>
          <a:bodyPr/>
          <a:lstStyle/>
          <a:p>
            <a:fld id="{14D65173-87C9-47C0-A890-7AD8E2754265}" type="slidenum">
              <a:rPr lang="en-US" smtClean="0">
                <a:solidFill>
                  <a:srgbClr val="000000">
                    <a:lumMod val="75000"/>
                    <a:lumOff val="25000"/>
                  </a:srgbClr>
                </a:solidFill>
              </a:rPr>
              <a:pPr/>
              <a:t>20</a:t>
            </a:fld>
            <a:endParaRPr lang="en-US">
              <a:solidFill>
                <a:srgbClr val="000000">
                  <a:lumMod val="75000"/>
                  <a:lumOff val="25000"/>
                </a:srgbClr>
              </a:solidFill>
            </a:endParaRPr>
          </a:p>
        </p:txBody>
      </p:sp>
      <p:pic>
        <p:nvPicPr>
          <p:cNvPr id="5" name="Picture 4"/>
          <p:cNvPicPr/>
          <p:nvPr/>
        </p:nvPicPr>
        <p:blipFill>
          <a:blip r:embed="rId2">
            <a:extLst>
              <a:ext uri="{28A0092B-C50C-407E-A947-70E740481C1C}">
                <a14:useLocalDpi xmlns:a14="http://schemas.microsoft.com/office/drawing/2010/main" val="0"/>
              </a:ext>
            </a:extLst>
          </a:blip>
          <a:srcRect/>
          <a:stretch>
            <a:fillRect/>
          </a:stretch>
        </p:blipFill>
        <p:spPr bwMode="auto">
          <a:xfrm>
            <a:off x="347617" y="664270"/>
            <a:ext cx="7019291" cy="3688080"/>
          </a:xfrm>
          <a:prstGeom prst="rect">
            <a:avLst/>
          </a:prstGeom>
          <a:noFill/>
          <a:ln>
            <a:noFill/>
          </a:ln>
        </p:spPr>
      </p:pic>
      <p:sp>
        <p:nvSpPr>
          <p:cNvPr id="6" name="TextBox 5"/>
          <p:cNvSpPr txBox="1"/>
          <p:nvPr/>
        </p:nvSpPr>
        <p:spPr>
          <a:xfrm>
            <a:off x="849639" y="4340672"/>
            <a:ext cx="6802292" cy="276999"/>
          </a:xfrm>
          <a:prstGeom prst="rect">
            <a:avLst/>
          </a:prstGeom>
          <a:noFill/>
        </p:spPr>
        <p:txBody>
          <a:bodyPr wrap="square" rtlCol="0">
            <a:spAutoFit/>
          </a:bodyPr>
          <a:lstStyle/>
          <a:p>
            <a:r>
              <a:rPr lang="en-US" sz="1200" dirty="0">
                <a:latin typeface="Century Gothic" panose="020B0502020202020204" pitchFamily="34" charset="0"/>
                <a:cs typeface="Arial" pitchFamily="34" charset="0"/>
              </a:rPr>
              <a:t>Digital signatures ensures </a:t>
            </a:r>
            <a:r>
              <a:rPr lang="en-US" sz="1200" dirty="0">
                <a:solidFill>
                  <a:srgbClr val="00B0F0"/>
                </a:solidFill>
                <a:latin typeface="Century Gothic" panose="020B0502020202020204" pitchFamily="34" charset="0"/>
                <a:cs typeface="Arial" pitchFamily="34" charset="0"/>
              </a:rPr>
              <a:t>authentication, non- repudiation and integrity</a:t>
            </a:r>
            <a:r>
              <a:rPr lang="en-US" sz="1200" dirty="0">
                <a:latin typeface="Century Gothic" panose="020B0502020202020204" pitchFamily="34" charset="0"/>
                <a:cs typeface="Arial" pitchFamily="34" charset="0"/>
              </a:rPr>
              <a:t> of the message</a:t>
            </a:r>
          </a:p>
        </p:txBody>
      </p:sp>
    </p:spTree>
    <p:extLst>
      <p:ext uri="{BB962C8B-B14F-4D97-AF65-F5344CB8AC3E}">
        <p14:creationId xmlns:p14="http://schemas.microsoft.com/office/powerpoint/2010/main" val="452461456"/>
      </p:ext>
    </p:extLst>
  </p:cSld>
  <p:clrMapOvr>
    <a:masterClrMapping/>
  </p:clrMapOvr>
  <p:transition spd="med"/>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6000" y="85410"/>
            <a:ext cx="8723050" cy="452986"/>
          </a:xfrm>
        </p:spPr>
        <p:txBody>
          <a:bodyPr/>
          <a:lstStyle/>
          <a:p>
            <a:r>
              <a:rPr lang="en-US" sz="2400" dirty="0">
                <a:latin typeface="Arial" panose="020B0604020202020204" pitchFamily="34" charset="0"/>
                <a:cs typeface="Arial" panose="020B0604020202020204" pitchFamily="34" charset="0"/>
              </a:rPr>
              <a:t>Building </a:t>
            </a:r>
            <a:r>
              <a:rPr lang="en-US" sz="2400" dirty="0" smtClean="0">
                <a:latin typeface="Arial" panose="020B0604020202020204" pitchFamily="34" charset="0"/>
                <a:cs typeface="Arial" panose="020B0604020202020204" pitchFamily="34" charset="0"/>
              </a:rPr>
              <a:t>A Block </a:t>
            </a:r>
            <a:r>
              <a:rPr lang="en-US" sz="2400" dirty="0">
                <a:latin typeface="Arial" panose="020B0604020202020204" pitchFamily="34" charset="0"/>
                <a:cs typeface="Arial" panose="020B0604020202020204" pitchFamily="34" charset="0"/>
              </a:rPr>
              <a:t>using Hash</a:t>
            </a:r>
          </a:p>
        </p:txBody>
      </p:sp>
      <p:sp>
        <p:nvSpPr>
          <p:cNvPr id="3" name="Slide Number Placeholder 2"/>
          <p:cNvSpPr>
            <a:spLocks noGrp="1"/>
          </p:cNvSpPr>
          <p:nvPr>
            <p:ph type="sldNum" sz="quarter" idx="2"/>
          </p:nvPr>
        </p:nvSpPr>
        <p:spPr/>
        <p:txBody>
          <a:bodyPr/>
          <a:lstStyle/>
          <a:p>
            <a:fld id="{86CB4B4D-7CA3-9044-876B-883B54F8677D}" type="slidenum">
              <a:rPr lang="en-US" smtClean="0">
                <a:solidFill>
                  <a:srgbClr val="000000">
                    <a:lumMod val="75000"/>
                    <a:lumOff val="25000"/>
                  </a:srgbClr>
                </a:solidFill>
              </a:rPr>
              <a:pPr/>
              <a:t>21</a:t>
            </a:fld>
            <a:endParaRPr lang="en-US" dirty="0">
              <a:solidFill>
                <a:srgbClr val="000000">
                  <a:lumMod val="75000"/>
                  <a:lumOff val="25000"/>
                </a:srgbClr>
              </a:solidFill>
            </a:endParaRPr>
          </a:p>
        </p:txBody>
      </p:sp>
      <p:pic>
        <p:nvPicPr>
          <p:cNvPr id="7" name="Picture 6"/>
          <p:cNvPicPr>
            <a:picLocks noChangeAspect="1"/>
          </p:cNvPicPr>
          <p:nvPr/>
        </p:nvPicPr>
        <p:blipFill>
          <a:blip r:embed="rId2"/>
          <a:stretch>
            <a:fillRect/>
          </a:stretch>
        </p:blipFill>
        <p:spPr>
          <a:xfrm>
            <a:off x="1785992" y="698437"/>
            <a:ext cx="2590800" cy="1867113"/>
          </a:xfrm>
          <a:prstGeom prst="rect">
            <a:avLst/>
          </a:prstGeom>
          <a:ln>
            <a:solidFill>
              <a:schemeClr val="accent6">
                <a:lumMod val="75000"/>
              </a:schemeClr>
            </a:solidFill>
          </a:ln>
        </p:spPr>
      </p:pic>
      <p:pic>
        <p:nvPicPr>
          <p:cNvPr id="8" name="Picture 7"/>
          <p:cNvPicPr>
            <a:picLocks noChangeAspect="1"/>
          </p:cNvPicPr>
          <p:nvPr/>
        </p:nvPicPr>
        <p:blipFill>
          <a:blip r:embed="rId3"/>
          <a:stretch>
            <a:fillRect/>
          </a:stretch>
        </p:blipFill>
        <p:spPr>
          <a:xfrm>
            <a:off x="4459902" y="698437"/>
            <a:ext cx="2496146" cy="1867113"/>
          </a:xfrm>
          <a:prstGeom prst="rect">
            <a:avLst/>
          </a:prstGeom>
          <a:ln>
            <a:solidFill>
              <a:srgbClr val="0070C0"/>
            </a:solidFill>
          </a:ln>
        </p:spPr>
      </p:pic>
      <p:pic>
        <p:nvPicPr>
          <p:cNvPr id="9" name="Picture 8"/>
          <p:cNvPicPr>
            <a:picLocks noChangeAspect="1"/>
          </p:cNvPicPr>
          <p:nvPr/>
        </p:nvPicPr>
        <p:blipFill>
          <a:blip r:embed="rId4"/>
          <a:stretch>
            <a:fillRect/>
          </a:stretch>
        </p:blipFill>
        <p:spPr>
          <a:xfrm>
            <a:off x="1785992" y="2660737"/>
            <a:ext cx="2590800" cy="2331720"/>
          </a:xfrm>
          <a:prstGeom prst="rect">
            <a:avLst/>
          </a:prstGeom>
          <a:ln>
            <a:solidFill>
              <a:srgbClr val="0070C0"/>
            </a:solidFill>
          </a:ln>
        </p:spPr>
      </p:pic>
      <p:pic>
        <p:nvPicPr>
          <p:cNvPr id="10" name="Picture 9"/>
          <p:cNvPicPr>
            <a:picLocks noChangeAspect="1"/>
          </p:cNvPicPr>
          <p:nvPr/>
        </p:nvPicPr>
        <p:blipFill>
          <a:blip r:embed="rId5"/>
          <a:stretch>
            <a:fillRect/>
          </a:stretch>
        </p:blipFill>
        <p:spPr>
          <a:xfrm>
            <a:off x="4459902" y="2660738"/>
            <a:ext cx="2496146" cy="2331720"/>
          </a:xfrm>
          <a:prstGeom prst="rect">
            <a:avLst/>
          </a:prstGeom>
          <a:ln>
            <a:solidFill>
              <a:schemeClr val="accent6">
                <a:lumMod val="75000"/>
              </a:schemeClr>
            </a:solidFill>
          </a:ln>
        </p:spPr>
      </p:pic>
      <p:sp>
        <p:nvSpPr>
          <p:cNvPr id="4" name="TextBox 3"/>
          <p:cNvSpPr txBox="1"/>
          <p:nvPr/>
        </p:nvSpPr>
        <p:spPr>
          <a:xfrm>
            <a:off x="7273302" y="1695410"/>
            <a:ext cx="1635877" cy="216982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en-US" sz="1500" dirty="0" smtClean="0"/>
              <a:t>Building a block using transactions and hash should have a very important criteria in mind. It should be difficult to create but easy to verify</a:t>
            </a:r>
            <a:endParaRPr lang="en-US" sz="1500" dirty="0"/>
          </a:p>
        </p:txBody>
      </p:sp>
    </p:spTree>
    <p:extLst>
      <p:ext uri="{BB962C8B-B14F-4D97-AF65-F5344CB8AC3E}">
        <p14:creationId xmlns:p14="http://schemas.microsoft.com/office/powerpoint/2010/main" val="376258300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ppt_x"/>
                                          </p:val>
                                        </p:tav>
                                        <p:tav tm="100000">
                                          <p:val>
                                            <p:strVal val="#ppt_x"/>
                                          </p:val>
                                        </p:tav>
                                      </p:tavLst>
                                    </p:anim>
                                    <p:anim calcmode="lin" valueType="num">
                                      <p:cBhvr additive="base">
                                        <p:cTn id="2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noAutofit/>
          </a:bodyPr>
          <a:lstStyle/>
          <a:p>
            <a:r>
              <a:rPr lang="en-US" sz="2400" dirty="0">
                <a:latin typeface="Arial" panose="020B0604020202020204" pitchFamily="34" charset="0"/>
                <a:cs typeface="Arial" panose="020B0604020202020204" pitchFamily="34" charset="0"/>
              </a:rPr>
              <a:t>Building Blockchain Contd..</a:t>
            </a:r>
          </a:p>
        </p:txBody>
      </p:sp>
      <p:sp>
        <p:nvSpPr>
          <p:cNvPr id="3" name="Slide Number Placeholder 2"/>
          <p:cNvSpPr>
            <a:spLocks noGrp="1"/>
          </p:cNvSpPr>
          <p:nvPr>
            <p:ph type="sldNum" sz="quarter" idx="2"/>
          </p:nvPr>
        </p:nvSpPr>
        <p:spPr/>
        <p:txBody>
          <a:bodyPr/>
          <a:lstStyle/>
          <a:p>
            <a:fld id="{86CB4B4D-7CA3-9044-876B-883B54F8677D}" type="slidenum">
              <a:rPr lang="en-US" smtClean="0">
                <a:solidFill>
                  <a:srgbClr val="000000">
                    <a:lumMod val="75000"/>
                    <a:lumOff val="25000"/>
                  </a:srgbClr>
                </a:solidFill>
              </a:rPr>
              <a:pPr/>
              <a:t>22</a:t>
            </a:fld>
            <a:endParaRPr lang="en-US" dirty="0">
              <a:solidFill>
                <a:srgbClr val="000000">
                  <a:lumMod val="75000"/>
                  <a:lumOff val="25000"/>
                </a:srgbClr>
              </a:solidFill>
            </a:endParaRPr>
          </a:p>
        </p:txBody>
      </p:sp>
      <p:pic>
        <p:nvPicPr>
          <p:cNvPr id="11" name="Picture 10"/>
          <p:cNvPicPr>
            <a:picLocks noChangeAspect="1"/>
          </p:cNvPicPr>
          <p:nvPr/>
        </p:nvPicPr>
        <p:blipFill>
          <a:blip r:embed="rId3"/>
          <a:stretch>
            <a:fillRect/>
          </a:stretch>
        </p:blipFill>
        <p:spPr>
          <a:xfrm>
            <a:off x="2790557" y="1264644"/>
            <a:ext cx="2582828" cy="3490488"/>
          </a:xfrm>
          <a:prstGeom prst="rect">
            <a:avLst/>
          </a:prstGeom>
        </p:spPr>
      </p:pic>
      <p:pic>
        <p:nvPicPr>
          <p:cNvPr id="12" name="Picture 11"/>
          <p:cNvPicPr>
            <a:picLocks noChangeAspect="1"/>
          </p:cNvPicPr>
          <p:nvPr/>
        </p:nvPicPr>
        <p:blipFill>
          <a:blip r:embed="rId4"/>
          <a:stretch>
            <a:fillRect/>
          </a:stretch>
        </p:blipFill>
        <p:spPr>
          <a:xfrm>
            <a:off x="252397" y="1156944"/>
            <a:ext cx="2007918" cy="2677224"/>
          </a:xfrm>
          <a:prstGeom prst="rect">
            <a:avLst/>
          </a:prstGeom>
        </p:spPr>
      </p:pic>
      <p:pic>
        <p:nvPicPr>
          <p:cNvPr id="13" name="Picture 12"/>
          <p:cNvPicPr>
            <a:picLocks noChangeAspect="1"/>
          </p:cNvPicPr>
          <p:nvPr/>
        </p:nvPicPr>
        <p:blipFill>
          <a:blip r:embed="rId5"/>
          <a:stretch>
            <a:fillRect/>
          </a:stretch>
        </p:blipFill>
        <p:spPr>
          <a:xfrm>
            <a:off x="5903627" y="1264644"/>
            <a:ext cx="2663262" cy="3490488"/>
          </a:xfrm>
          <a:prstGeom prst="rect">
            <a:avLst/>
          </a:prstGeom>
          <a:solidFill>
            <a:srgbClr val="00B050"/>
          </a:solidFill>
        </p:spPr>
      </p:pic>
      <p:cxnSp>
        <p:nvCxnSpPr>
          <p:cNvPr id="15" name="Elbow Connector 14"/>
          <p:cNvCxnSpPr/>
          <p:nvPr/>
        </p:nvCxnSpPr>
        <p:spPr>
          <a:xfrm>
            <a:off x="965771" y="2340165"/>
            <a:ext cx="1828800" cy="2011680"/>
          </a:xfrm>
          <a:prstGeom prst="bentConnector3">
            <a:avLst/>
          </a:prstGeom>
          <a:noFill/>
          <a:ln w="25400" cap="flat">
            <a:solidFill>
              <a:schemeClr val="accent6">
                <a:lumMod val="75000"/>
              </a:schemeClr>
            </a:solidFill>
            <a:prstDash val="sysDash"/>
            <a:round/>
            <a:tailEnd type="triangle"/>
          </a:ln>
          <a:effectLst/>
          <a:sp3d/>
        </p:spPr>
        <p:style>
          <a:lnRef idx="0">
            <a:scrgbClr r="0" g="0" b="0"/>
          </a:lnRef>
          <a:fillRef idx="0">
            <a:scrgbClr r="0" g="0" b="0"/>
          </a:fillRef>
          <a:effectRef idx="0">
            <a:scrgbClr r="0" g="0" b="0"/>
          </a:effectRef>
          <a:fontRef idx="none"/>
        </p:style>
      </p:cxnSp>
      <p:cxnSp>
        <p:nvCxnSpPr>
          <p:cNvPr id="16" name="Elbow Connector 15"/>
          <p:cNvCxnSpPr/>
          <p:nvPr/>
        </p:nvCxnSpPr>
        <p:spPr>
          <a:xfrm>
            <a:off x="4619357" y="2828328"/>
            <a:ext cx="1463040" cy="1554480"/>
          </a:xfrm>
          <a:prstGeom prst="bentConnector3">
            <a:avLst/>
          </a:prstGeom>
          <a:noFill/>
          <a:ln w="25400" cap="flat">
            <a:solidFill>
              <a:schemeClr val="accent6">
                <a:lumMod val="75000"/>
              </a:schemeClr>
            </a:solidFill>
            <a:prstDash val="sysDash"/>
            <a:round/>
            <a:tailEnd type="triangle"/>
          </a:ln>
          <a:effectLst/>
          <a:sp3d/>
        </p:spPr>
        <p:style>
          <a:lnRef idx="0">
            <a:scrgbClr r="0" g="0" b="0"/>
          </a:lnRef>
          <a:fillRef idx="0">
            <a:scrgbClr r="0" g="0" b="0"/>
          </a:fillRef>
          <a:effectRef idx="0">
            <a:scrgbClr r="0" g="0" b="0"/>
          </a:effectRef>
          <a:fontRef idx="none"/>
        </p:style>
      </p:cxnSp>
      <p:sp>
        <p:nvSpPr>
          <p:cNvPr id="4" name="Rectangle 3"/>
          <p:cNvSpPr/>
          <p:nvPr/>
        </p:nvSpPr>
        <p:spPr>
          <a:xfrm>
            <a:off x="316208" y="2412136"/>
            <a:ext cx="553357" cy="261610"/>
          </a:xfrm>
          <a:prstGeom prst="rect">
            <a:avLst/>
          </a:prstGeom>
          <a:solidFill>
            <a:srgbClr val="00B050"/>
          </a:solidFill>
        </p:spPr>
        <p:txBody>
          <a:bodyPr wrap="none">
            <a:spAutoFit/>
          </a:bodyPr>
          <a:lstStyle/>
          <a:p>
            <a:r>
              <a:rPr lang="en-US" sz="1100" dirty="0"/>
              <a:t>Nonce</a:t>
            </a:r>
          </a:p>
        </p:txBody>
      </p:sp>
      <p:sp>
        <p:nvSpPr>
          <p:cNvPr id="14" name="Rectangle 13"/>
          <p:cNvSpPr/>
          <p:nvPr/>
        </p:nvSpPr>
        <p:spPr>
          <a:xfrm>
            <a:off x="6017626" y="2940316"/>
            <a:ext cx="588623" cy="276999"/>
          </a:xfrm>
          <a:prstGeom prst="rect">
            <a:avLst/>
          </a:prstGeom>
          <a:solidFill>
            <a:srgbClr val="00B050"/>
          </a:solidFill>
        </p:spPr>
        <p:txBody>
          <a:bodyPr wrap="none">
            <a:spAutoFit/>
          </a:bodyPr>
          <a:lstStyle/>
          <a:p>
            <a:r>
              <a:rPr lang="en-US" sz="1200" dirty="0"/>
              <a:t>Nonce</a:t>
            </a:r>
          </a:p>
        </p:txBody>
      </p:sp>
    </p:spTree>
    <p:extLst>
      <p:ext uri="{BB962C8B-B14F-4D97-AF65-F5344CB8AC3E}">
        <p14:creationId xmlns:p14="http://schemas.microsoft.com/office/powerpoint/2010/main" val="2454325990"/>
      </p:ext>
    </p:extLst>
  </p:cSld>
  <p:clrMapOvr>
    <a:masterClrMapping/>
  </p:clrMapOvr>
  <p:transition spd="med"/>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6000" y="17383"/>
            <a:ext cx="8723050" cy="452986"/>
          </a:xfrm>
        </p:spPr>
        <p:txBody>
          <a:bodyPr anchor="t">
            <a:noAutofit/>
          </a:bodyPr>
          <a:lstStyle/>
          <a:p>
            <a:r>
              <a:rPr lang="en-US" sz="2400" dirty="0">
                <a:latin typeface="Arial" panose="020B0604020202020204" pitchFamily="34" charset="0"/>
                <a:cs typeface="Arial" panose="020B0604020202020204" pitchFamily="34" charset="0"/>
              </a:rPr>
              <a:t>Simplified Block Structure</a:t>
            </a:r>
          </a:p>
        </p:txBody>
      </p:sp>
      <p:sp>
        <p:nvSpPr>
          <p:cNvPr id="3" name="Slide Number Placeholder 2"/>
          <p:cNvSpPr>
            <a:spLocks noGrp="1"/>
          </p:cNvSpPr>
          <p:nvPr>
            <p:ph type="sldNum" sz="quarter" idx="2"/>
          </p:nvPr>
        </p:nvSpPr>
        <p:spPr/>
        <p:txBody>
          <a:bodyPr/>
          <a:lstStyle/>
          <a:p>
            <a:fld id="{86CB4B4D-7CA3-9044-876B-883B54F8677D}" type="slidenum">
              <a:rPr lang="en-US" smtClean="0">
                <a:solidFill>
                  <a:srgbClr val="000000">
                    <a:lumMod val="75000"/>
                    <a:lumOff val="25000"/>
                  </a:srgbClr>
                </a:solidFill>
                <a:latin typeface="+mn-lt"/>
              </a:rPr>
              <a:pPr/>
              <a:t>23</a:t>
            </a:fld>
            <a:endParaRPr lang="en-US" dirty="0">
              <a:solidFill>
                <a:srgbClr val="000000">
                  <a:lumMod val="75000"/>
                  <a:lumOff val="25000"/>
                </a:srgbClr>
              </a:solidFill>
              <a:latin typeface="+mn-lt"/>
            </a:endParaRPr>
          </a:p>
        </p:txBody>
      </p:sp>
      <p:cxnSp>
        <p:nvCxnSpPr>
          <p:cNvPr id="4" name="Straight Connector 3"/>
          <p:cNvCxnSpPr>
            <a:stCxn id="5" idx="0"/>
          </p:cNvCxnSpPr>
          <p:nvPr/>
        </p:nvCxnSpPr>
        <p:spPr>
          <a:xfrm flipH="1" flipV="1">
            <a:off x="1108663" y="1512124"/>
            <a:ext cx="4763" cy="1980419"/>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sp>
        <p:nvSpPr>
          <p:cNvPr id="5" name="Rounded Rectangle 4"/>
          <p:cNvSpPr/>
          <p:nvPr/>
        </p:nvSpPr>
        <p:spPr>
          <a:xfrm>
            <a:off x="429501" y="3492543"/>
            <a:ext cx="1367850" cy="457200"/>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rgbClr val="FFFFFF"/>
                </a:solidFill>
              </a:rPr>
              <a:t>Block 101</a:t>
            </a:r>
            <a:endParaRPr lang="en-US" dirty="0">
              <a:solidFill>
                <a:srgbClr val="FFFFFF"/>
              </a:solidFill>
            </a:endParaRPr>
          </a:p>
        </p:txBody>
      </p:sp>
      <p:sp>
        <p:nvSpPr>
          <p:cNvPr id="6" name="Rounded Rectangle 5"/>
          <p:cNvSpPr/>
          <p:nvPr/>
        </p:nvSpPr>
        <p:spPr>
          <a:xfrm>
            <a:off x="429501" y="2882943"/>
            <a:ext cx="1367850" cy="457200"/>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rgbClr val="FFFFFF"/>
                </a:solidFill>
              </a:rPr>
              <a:t>Block 100</a:t>
            </a:r>
            <a:endParaRPr lang="en-US" dirty="0">
              <a:solidFill>
                <a:srgbClr val="FFFFFF"/>
              </a:solidFill>
            </a:endParaRPr>
          </a:p>
        </p:txBody>
      </p:sp>
      <p:sp>
        <p:nvSpPr>
          <p:cNvPr id="7" name="Rounded Rectangle 6"/>
          <p:cNvSpPr/>
          <p:nvPr/>
        </p:nvSpPr>
        <p:spPr>
          <a:xfrm>
            <a:off x="429501" y="2273343"/>
            <a:ext cx="1367850" cy="457200"/>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rgbClr val="FFFFFF"/>
                </a:solidFill>
              </a:rPr>
              <a:t>Block 99</a:t>
            </a:r>
            <a:endParaRPr lang="en-US" dirty="0">
              <a:solidFill>
                <a:srgbClr val="FFFFFF"/>
              </a:solidFill>
            </a:endParaRPr>
          </a:p>
        </p:txBody>
      </p:sp>
      <p:sp>
        <p:nvSpPr>
          <p:cNvPr id="8" name="Rounded Rectangle 7"/>
          <p:cNvSpPr/>
          <p:nvPr/>
        </p:nvSpPr>
        <p:spPr>
          <a:xfrm>
            <a:off x="424738" y="1661465"/>
            <a:ext cx="1367850" cy="457200"/>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rgbClr val="FFFFFF"/>
                </a:solidFill>
              </a:rPr>
              <a:t>Block 98</a:t>
            </a:r>
            <a:endParaRPr lang="en-US" dirty="0">
              <a:solidFill>
                <a:srgbClr val="FFFFFF"/>
              </a:solidFill>
            </a:endParaRPr>
          </a:p>
        </p:txBody>
      </p:sp>
      <p:sp>
        <p:nvSpPr>
          <p:cNvPr id="9" name="TextBox 8"/>
          <p:cNvSpPr txBox="1"/>
          <p:nvPr/>
        </p:nvSpPr>
        <p:spPr>
          <a:xfrm>
            <a:off x="763939" y="1205536"/>
            <a:ext cx="689447" cy="3385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a:r>
              <a:rPr lang="en-US" sz="1600" b="1" dirty="0" smtClean="0">
                <a:solidFill>
                  <a:srgbClr val="A7A7A7">
                    <a:lumMod val="50000"/>
                  </a:srgbClr>
                </a:solidFill>
              </a:rPr>
              <a:t>***</a:t>
            </a:r>
            <a:endParaRPr lang="en-US" sz="1600" b="1" dirty="0">
              <a:solidFill>
                <a:srgbClr val="A7A7A7">
                  <a:lumMod val="50000"/>
                </a:srgbClr>
              </a:solidFill>
            </a:endParaRPr>
          </a:p>
        </p:txBody>
      </p:sp>
      <p:cxnSp>
        <p:nvCxnSpPr>
          <p:cNvPr id="10" name="Straight Connector 9"/>
          <p:cNvCxnSpPr/>
          <p:nvPr/>
        </p:nvCxnSpPr>
        <p:spPr>
          <a:xfrm flipV="1">
            <a:off x="1756425" y="529157"/>
            <a:ext cx="4009145" cy="3226172"/>
          </a:xfrm>
          <a:prstGeom prst="line">
            <a:avLst/>
          </a:prstGeom>
          <a:ln w="6350">
            <a:prstDash val="dash"/>
          </a:ln>
        </p:spPr>
        <p:style>
          <a:lnRef idx="1">
            <a:schemeClr val="accent1"/>
          </a:lnRef>
          <a:fillRef idx="0">
            <a:schemeClr val="accent1"/>
          </a:fillRef>
          <a:effectRef idx="0">
            <a:schemeClr val="accent1"/>
          </a:effectRef>
          <a:fontRef idx="minor">
            <a:schemeClr val="tx1"/>
          </a:fontRef>
        </p:style>
      </p:cxnSp>
      <p:sp>
        <p:nvSpPr>
          <p:cNvPr id="12" name="Rounded Rectangle 11"/>
          <p:cNvSpPr/>
          <p:nvPr/>
        </p:nvSpPr>
        <p:spPr>
          <a:xfrm>
            <a:off x="5775096" y="376757"/>
            <a:ext cx="2362200" cy="304800"/>
          </a:xfrm>
          <a:prstGeom prst="roundRect">
            <a:avLst/>
          </a:prstGeom>
          <a:noFill/>
          <a:ln w="3175">
            <a:solidFill>
              <a:srgbClr val="0070C0"/>
            </a:solid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dirty="0" smtClean="0">
                <a:solidFill>
                  <a:srgbClr val="000000"/>
                </a:solidFill>
              </a:rPr>
              <a:t>Nonce</a:t>
            </a:r>
            <a:endParaRPr lang="en-US" sz="1400" dirty="0">
              <a:solidFill>
                <a:srgbClr val="000000"/>
              </a:solidFill>
            </a:endParaRPr>
          </a:p>
        </p:txBody>
      </p:sp>
      <p:sp>
        <p:nvSpPr>
          <p:cNvPr id="13" name="Rounded Rectangle 12"/>
          <p:cNvSpPr/>
          <p:nvPr/>
        </p:nvSpPr>
        <p:spPr>
          <a:xfrm>
            <a:off x="5775096" y="738514"/>
            <a:ext cx="2362200" cy="304800"/>
          </a:xfrm>
          <a:prstGeom prst="roundRect">
            <a:avLst/>
          </a:prstGeom>
          <a:noFill/>
          <a:ln w="3175">
            <a:solidFill>
              <a:srgbClr val="0070C0"/>
            </a:solid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dirty="0" smtClean="0">
                <a:solidFill>
                  <a:srgbClr val="000000"/>
                </a:solidFill>
              </a:rPr>
              <a:t>Previous Block</a:t>
            </a:r>
            <a:endParaRPr lang="en-US" sz="1400" dirty="0">
              <a:solidFill>
                <a:srgbClr val="000000"/>
              </a:solidFill>
            </a:endParaRPr>
          </a:p>
        </p:txBody>
      </p:sp>
      <p:sp>
        <p:nvSpPr>
          <p:cNvPr id="14" name="Rounded Rectangle 13"/>
          <p:cNvSpPr/>
          <p:nvPr/>
        </p:nvSpPr>
        <p:spPr>
          <a:xfrm>
            <a:off x="5775096" y="1108883"/>
            <a:ext cx="2362200" cy="304800"/>
          </a:xfrm>
          <a:prstGeom prst="roundRect">
            <a:avLst/>
          </a:prstGeom>
          <a:noFill/>
          <a:ln w="3175">
            <a:solidFill>
              <a:srgbClr val="0070C0"/>
            </a:solid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dirty="0" smtClean="0">
                <a:solidFill>
                  <a:srgbClr val="000000"/>
                </a:solidFill>
              </a:rPr>
              <a:t>Timestamp</a:t>
            </a:r>
            <a:endParaRPr lang="en-US" sz="1400" dirty="0">
              <a:solidFill>
                <a:srgbClr val="000000"/>
              </a:solidFill>
            </a:endParaRPr>
          </a:p>
        </p:txBody>
      </p:sp>
      <p:sp>
        <p:nvSpPr>
          <p:cNvPr id="15" name="Rounded Rectangle 14"/>
          <p:cNvSpPr/>
          <p:nvPr/>
        </p:nvSpPr>
        <p:spPr>
          <a:xfrm>
            <a:off x="5775096" y="1479253"/>
            <a:ext cx="2362200" cy="410812"/>
          </a:xfrm>
          <a:prstGeom prst="roundRect">
            <a:avLst/>
          </a:prstGeom>
          <a:noFill/>
          <a:ln w="3175">
            <a:solidFill>
              <a:srgbClr val="0070C0"/>
            </a:solid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dirty="0" smtClean="0">
                <a:solidFill>
                  <a:srgbClr val="000000"/>
                </a:solidFill>
              </a:rPr>
              <a:t>Merkle</a:t>
            </a:r>
            <a:endParaRPr lang="en-US" sz="1400" dirty="0">
              <a:solidFill>
                <a:srgbClr val="000000"/>
              </a:solidFill>
            </a:endParaRPr>
          </a:p>
        </p:txBody>
      </p:sp>
      <p:sp>
        <p:nvSpPr>
          <p:cNvPr id="16" name="Rounded Rectangle 15"/>
          <p:cNvSpPr/>
          <p:nvPr/>
        </p:nvSpPr>
        <p:spPr>
          <a:xfrm>
            <a:off x="5775096" y="1943903"/>
            <a:ext cx="2362200" cy="304800"/>
          </a:xfrm>
          <a:prstGeom prst="roundRect">
            <a:avLst/>
          </a:prstGeom>
          <a:noFill/>
          <a:ln>
            <a:solidFill>
              <a:srgbClr val="0070C0"/>
            </a:solidFill>
          </a:ln>
          <a:effectLst/>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400" dirty="0" smtClean="0">
                <a:solidFill>
                  <a:srgbClr val="000000"/>
                </a:solidFill>
              </a:rPr>
              <a:t>Transaction’s ID list</a:t>
            </a:r>
            <a:endParaRPr lang="en-US" sz="1400" dirty="0">
              <a:solidFill>
                <a:srgbClr val="000000"/>
              </a:solidFill>
            </a:endParaRPr>
          </a:p>
        </p:txBody>
      </p:sp>
      <p:sp>
        <p:nvSpPr>
          <p:cNvPr id="17" name="Rounded Rectangle 16"/>
          <p:cNvSpPr/>
          <p:nvPr/>
        </p:nvSpPr>
        <p:spPr>
          <a:xfrm>
            <a:off x="5784622" y="2300859"/>
            <a:ext cx="2362200" cy="232064"/>
          </a:xfrm>
          <a:prstGeom prst="roundRect">
            <a:avLst/>
          </a:prstGeom>
          <a:noFill/>
          <a:ln>
            <a:solidFill>
              <a:schemeClr val="accent6">
                <a:lumMod val="75000"/>
              </a:schemeClr>
            </a:solidFill>
          </a:ln>
          <a:effectLst/>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dirty="0">
              <a:solidFill>
                <a:srgbClr val="000000"/>
              </a:solidFill>
            </a:endParaRPr>
          </a:p>
        </p:txBody>
      </p:sp>
      <p:sp>
        <p:nvSpPr>
          <p:cNvPr id="18" name="Rounded Rectangle 17"/>
          <p:cNvSpPr/>
          <p:nvPr/>
        </p:nvSpPr>
        <p:spPr>
          <a:xfrm>
            <a:off x="5784622" y="2569291"/>
            <a:ext cx="2362200" cy="232064"/>
          </a:xfrm>
          <a:prstGeom prst="roundRect">
            <a:avLst/>
          </a:prstGeom>
          <a:noFill/>
          <a:ln>
            <a:solidFill>
              <a:schemeClr val="accent6">
                <a:lumMod val="75000"/>
              </a:schemeClr>
            </a:solidFill>
          </a:ln>
          <a:effectLst/>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dirty="0">
              <a:solidFill>
                <a:srgbClr val="000000"/>
              </a:solidFill>
            </a:endParaRPr>
          </a:p>
        </p:txBody>
      </p:sp>
      <p:sp>
        <p:nvSpPr>
          <p:cNvPr id="19" name="Rounded Rectangle 18"/>
          <p:cNvSpPr/>
          <p:nvPr/>
        </p:nvSpPr>
        <p:spPr>
          <a:xfrm>
            <a:off x="5784622" y="2837723"/>
            <a:ext cx="2362200" cy="232064"/>
          </a:xfrm>
          <a:prstGeom prst="roundRect">
            <a:avLst/>
          </a:prstGeom>
          <a:noFill/>
          <a:ln>
            <a:solidFill>
              <a:schemeClr val="accent6">
                <a:lumMod val="75000"/>
              </a:schemeClr>
            </a:solidFill>
          </a:ln>
          <a:effectLst/>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dirty="0">
              <a:solidFill>
                <a:srgbClr val="000000"/>
              </a:solidFill>
            </a:endParaRPr>
          </a:p>
        </p:txBody>
      </p:sp>
      <p:sp>
        <p:nvSpPr>
          <p:cNvPr id="20" name="Rounded Rectangle 19"/>
          <p:cNvSpPr/>
          <p:nvPr/>
        </p:nvSpPr>
        <p:spPr>
          <a:xfrm>
            <a:off x="5784622" y="3094125"/>
            <a:ext cx="2362200" cy="232064"/>
          </a:xfrm>
          <a:prstGeom prst="roundRect">
            <a:avLst/>
          </a:prstGeom>
          <a:noFill/>
          <a:ln>
            <a:solidFill>
              <a:schemeClr val="accent6">
                <a:lumMod val="75000"/>
              </a:schemeClr>
            </a:solidFill>
          </a:ln>
          <a:effectLst/>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dirty="0">
              <a:solidFill>
                <a:srgbClr val="000000"/>
              </a:solidFill>
            </a:endParaRPr>
          </a:p>
        </p:txBody>
      </p:sp>
      <p:sp>
        <p:nvSpPr>
          <p:cNvPr id="21" name="Rounded Rectangle 20"/>
          <p:cNvSpPr/>
          <p:nvPr/>
        </p:nvSpPr>
        <p:spPr>
          <a:xfrm>
            <a:off x="5784622" y="3362557"/>
            <a:ext cx="2362200" cy="232064"/>
          </a:xfrm>
          <a:prstGeom prst="roundRect">
            <a:avLst/>
          </a:prstGeom>
          <a:noFill/>
          <a:ln>
            <a:solidFill>
              <a:schemeClr val="accent6">
                <a:lumMod val="75000"/>
              </a:schemeClr>
            </a:solidFill>
          </a:ln>
          <a:effectLst/>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dirty="0">
              <a:solidFill>
                <a:srgbClr val="000000"/>
              </a:solidFill>
            </a:endParaRPr>
          </a:p>
        </p:txBody>
      </p:sp>
      <p:sp>
        <p:nvSpPr>
          <p:cNvPr id="22" name="Rounded Rectangle 21"/>
          <p:cNvSpPr/>
          <p:nvPr/>
        </p:nvSpPr>
        <p:spPr>
          <a:xfrm>
            <a:off x="5784622" y="3630989"/>
            <a:ext cx="2362200" cy="232064"/>
          </a:xfrm>
          <a:prstGeom prst="roundRect">
            <a:avLst/>
          </a:prstGeom>
          <a:noFill/>
          <a:ln>
            <a:solidFill>
              <a:schemeClr val="accent6">
                <a:lumMod val="75000"/>
              </a:schemeClr>
            </a:solidFill>
          </a:ln>
          <a:effectLst/>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dirty="0">
              <a:solidFill>
                <a:srgbClr val="000000"/>
              </a:solidFill>
            </a:endParaRPr>
          </a:p>
        </p:txBody>
      </p:sp>
      <p:sp>
        <p:nvSpPr>
          <p:cNvPr id="23" name="Rounded Rectangle 22"/>
          <p:cNvSpPr/>
          <p:nvPr/>
        </p:nvSpPr>
        <p:spPr>
          <a:xfrm>
            <a:off x="5784622" y="3888318"/>
            <a:ext cx="2362200" cy="475858"/>
          </a:xfrm>
          <a:prstGeom prst="roundRect">
            <a:avLst/>
          </a:prstGeom>
          <a:noFill/>
          <a:ln>
            <a:solidFill>
              <a:schemeClr val="accent6">
                <a:lumMod val="75000"/>
              </a:schemeClr>
            </a:solidFill>
          </a:ln>
          <a:effectLst/>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b="1" dirty="0">
              <a:solidFill>
                <a:srgbClr val="002060"/>
              </a:solidFill>
            </a:endParaRPr>
          </a:p>
        </p:txBody>
      </p:sp>
      <p:sp>
        <p:nvSpPr>
          <p:cNvPr id="25" name="TextBox 24"/>
          <p:cNvSpPr txBox="1"/>
          <p:nvPr/>
        </p:nvSpPr>
        <p:spPr>
          <a:xfrm>
            <a:off x="8440892" y="938117"/>
            <a:ext cx="687323" cy="461665"/>
          </a:xfrm>
          <a:prstGeom prst="rect">
            <a:avLst/>
          </a:prstGeom>
          <a:noFill/>
        </p:spPr>
        <p:txBody>
          <a:bodyPr wrap="square" rtlCol="0">
            <a:spAutoFit/>
          </a:bodyPr>
          <a:lstStyle/>
          <a:p>
            <a:r>
              <a:rPr lang="en-US" sz="1200" dirty="0" smtClean="0">
                <a:cs typeface="Arial" pitchFamily="34" charset="0"/>
              </a:rPr>
              <a:t>Proof of Work</a:t>
            </a:r>
          </a:p>
        </p:txBody>
      </p:sp>
      <p:sp>
        <p:nvSpPr>
          <p:cNvPr id="28" name="TextBox 27"/>
          <p:cNvSpPr txBox="1"/>
          <p:nvPr/>
        </p:nvSpPr>
        <p:spPr>
          <a:xfrm rot="16200000">
            <a:off x="6703191" y="3965915"/>
            <a:ext cx="689447" cy="3385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a:r>
              <a:rPr lang="en-US" sz="1600" b="1" dirty="0" smtClean="0">
                <a:solidFill>
                  <a:srgbClr val="A7A7A7">
                    <a:lumMod val="50000"/>
                  </a:srgbClr>
                </a:solidFill>
              </a:rPr>
              <a:t>***</a:t>
            </a:r>
            <a:endParaRPr lang="en-US" sz="1600" b="1" dirty="0">
              <a:solidFill>
                <a:srgbClr val="A7A7A7">
                  <a:lumMod val="50000"/>
                </a:srgbClr>
              </a:solidFill>
            </a:endParaRPr>
          </a:p>
        </p:txBody>
      </p:sp>
      <p:cxnSp>
        <p:nvCxnSpPr>
          <p:cNvPr id="29" name="Straight Connector 28"/>
          <p:cNvCxnSpPr/>
          <p:nvPr/>
        </p:nvCxnSpPr>
        <p:spPr>
          <a:xfrm>
            <a:off x="1780240" y="3819487"/>
            <a:ext cx="3994856" cy="689818"/>
          </a:xfrm>
          <a:prstGeom prst="line">
            <a:avLst/>
          </a:prstGeom>
          <a:ln w="9525">
            <a:prstDash val="dash"/>
          </a:ln>
        </p:spPr>
        <p:style>
          <a:lnRef idx="1">
            <a:schemeClr val="accent1"/>
          </a:lnRef>
          <a:fillRef idx="0">
            <a:schemeClr val="accent1"/>
          </a:fillRef>
          <a:effectRef idx="0">
            <a:schemeClr val="accent1"/>
          </a:effectRef>
          <a:fontRef idx="minor">
            <a:schemeClr val="tx1"/>
          </a:fontRef>
        </p:style>
      </p:cxnSp>
      <p:grpSp>
        <p:nvGrpSpPr>
          <p:cNvPr id="35" name="Group 34"/>
          <p:cNvGrpSpPr/>
          <p:nvPr/>
        </p:nvGrpSpPr>
        <p:grpSpPr>
          <a:xfrm>
            <a:off x="5184252" y="1694318"/>
            <a:ext cx="542926" cy="1786925"/>
            <a:chOff x="5019674" y="2667000"/>
            <a:chExt cx="542926" cy="1786925"/>
          </a:xfrm>
        </p:grpSpPr>
        <p:cxnSp>
          <p:nvCxnSpPr>
            <p:cNvPr id="32" name="Straight Arrow Connector 31"/>
            <p:cNvCxnSpPr/>
            <p:nvPr/>
          </p:nvCxnSpPr>
          <p:spPr>
            <a:xfrm>
              <a:off x="5019674" y="2667000"/>
              <a:ext cx="533400" cy="0"/>
            </a:xfrm>
            <a:prstGeom prst="straightConnector1">
              <a:avLst/>
            </a:prstGeom>
            <a:ln>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H="1">
              <a:off x="5019674" y="2667000"/>
              <a:ext cx="9526" cy="1786347"/>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flipH="1" flipV="1">
              <a:off x="5019674" y="4453347"/>
              <a:ext cx="542926" cy="578"/>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grpSp>
      <p:sp>
        <p:nvSpPr>
          <p:cNvPr id="36" name="TextBox 35"/>
          <p:cNvSpPr txBox="1"/>
          <p:nvPr/>
        </p:nvSpPr>
        <p:spPr>
          <a:xfrm>
            <a:off x="4487403" y="2246125"/>
            <a:ext cx="687323" cy="646331"/>
          </a:xfrm>
          <a:prstGeom prst="rect">
            <a:avLst/>
          </a:prstGeom>
          <a:noFill/>
        </p:spPr>
        <p:txBody>
          <a:bodyPr wrap="square" rtlCol="0">
            <a:spAutoFit/>
          </a:bodyPr>
          <a:lstStyle/>
          <a:p>
            <a:r>
              <a:rPr lang="en-US" sz="1200" dirty="0" smtClean="0">
                <a:cs typeface="Arial" pitchFamily="34" charset="0"/>
              </a:rPr>
              <a:t>Merkle Tree Hash</a:t>
            </a:r>
          </a:p>
        </p:txBody>
      </p:sp>
      <p:sp>
        <p:nvSpPr>
          <p:cNvPr id="37" name="Right Bracket 36"/>
          <p:cNvSpPr/>
          <p:nvPr/>
        </p:nvSpPr>
        <p:spPr>
          <a:xfrm>
            <a:off x="8098621" y="267128"/>
            <a:ext cx="288074" cy="2026292"/>
          </a:xfrm>
          <a:prstGeom prst="rightBracket">
            <a:avLst>
              <a:gd name="adj" fmla="val 43628"/>
            </a:avLst>
          </a:prstGeom>
          <a:noFill/>
          <a:ln w="6350" cap="flat">
            <a:solidFill>
              <a:srgbClr val="0070C0"/>
            </a:solidFill>
            <a:prstDash val="sysDash"/>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defTabSz="914400" latinLnBrk="1"/>
            <a:endParaRPr lang="en-US"/>
          </a:p>
        </p:txBody>
      </p:sp>
      <p:sp>
        <p:nvSpPr>
          <p:cNvPr id="38" name="Rectangle 37"/>
          <p:cNvSpPr/>
          <p:nvPr/>
        </p:nvSpPr>
        <p:spPr>
          <a:xfrm>
            <a:off x="201118" y="774649"/>
            <a:ext cx="3629202" cy="430887"/>
          </a:xfrm>
          <a:prstGeom prst="rect">
            <a:avLst/>
          </a:prstGeom>
        </p:spPr>
        <p:txBody>
          <a:bodyPr wrap="square">
            <a:spAutoFit/>
          </a:bodyPr>
          <a:lstStyle/>
          <a:p>
            <a:r>
              <a:rPr lang="en-US" sz="1050" dirty="0"/>
              <a:t>Each new block </a:t>
            </a:r>
            <a:r>
              <a:rPr lang="en-US" sz="1050" dirty="0" smtClean="0"/>
              <a:t>is </a:t>
            </a:r>
            <a:r>
              <a:rPr lang="en-US" sz="1050" dirty="0"/>
              <a:t>“chained” to the previous </a:t>
            </a:r>
            <a:r>
              <a:rPr lang="en-US" sz="1050" dirty="0" smtClean="0"/>
              <a:t>block</a:t>
            </a:r>
            <a:r>
              <a:rPr lang="en-US" sz="1050" dirty="0"/>
              <a:t>, in </a:t>
            </a:r>
            <a:endParaRPr lang="en-US" sz="1050" dirty="0" smtClean="0"/>
          </a:p>
          <a:p>
            <a:r>
              <a:rPr lang="en-US" sz="1050" b="1" dirty="0" smtClean="0">
                <a:solidFill>
                  <a:srgbClr val="0070C0"/>
                </a:solidFill>
              </a:rPr>
              <a:t>linear</a:t>
            </a:r>
            <a:r>
              <a:rPr lang="en-US" sz="1050" b="1" dirty="0">
                <a:solidFill>
                  <a:srgbClr val="0070C0"/>
                </a:solidFill>
              </a:rPr>
              <a:t>, chronological </a:t>
            </a:r>
            <a:r>
              <a:rPr lang="en-US" sz="1050" b="1" dirty="0" smtClean="0">
                <a:solidFill>
                  <a:srgbClr val="0070C0"/>
                </a:solidFill>
              </a:rPr>
              <a:t>order</a:t>
            </a:r>
            <a:endParaRPr lang="en-US" sz="1050" b="1" dirty="0">
              <a:solidFill>
                <a:srgbClr val="0070C0"/>
              </a:solidFill>
            </a:endParaRPr>
          </a:p>
        </p:txBody>
      </p:sp>
      <p:sp>
        <p:nvSpPr>
          <p:cNvPr id="39" name="TextBox 38"/>
          <p:cNvSpPr txBox="1"/>
          <p:nvPr/>
        </p:nvSpPr>
        <p:spPr>
          <a:xfrm>
            <a:off x="222604" y="4050147"/>
            <a:ext cx="3985624" cy="461665"/>
          </a:xfrm>
          <a:prstGeom prst="rect">
            <a:avLst/>
          </a:prstGeom>
          <a:noFill/>
        </p:spPr>
        <p:txBody>
          <a:bodyPr wrap="square" rtlCol="0">
            <a:spAutoFit/>
          </a:bodyPr>
          <a:lstStyle/>
          <a:p>
            <a:r>
              <a:rPr lang="en-US" sz="1200" dirty="0" smtClean="0">
                <a:cs typeface="Arial" pitchFamily="34" charset="0"/>
              </a:rPr>
              <a:t>1 MB Block size limit was introduced by Satoshi foreseeing DOS attacks using dummy transactions</a:t>
            </a:r>
          </a:p>
        </p:txBody>
      </p:sp>
      <p:sp>
        <p:nvSpPr>
          <p:cNvPr id="40" name="TextBox 39"/>
          <p:cNvSpPr txBox="1"/>
          <p:nvPr/>
        </p:nvSpPr>
        <p:spPr>
          <a:xfrm>
            <a:off x="216000" y="4441819"/>
            <a:ext cx="6780894" cy="276999"/>
          </a:xfrm>
          <a:prstGeom prst="rect">
            <a:avLst/>
          </a:prstGeom>
          <a:noFill/>
        </p:spPr>
        <p:txBody>
          <a:bodyPr wrap="square" rtlCol="0">
            <a:spAutoFit/>
          </a:bodyPr>
          <a:lstStyle/>
          <a:p>
            <a:r>
              <a:rPr lang="en-US" sz="1200" dirty="0" smtClean="0">
                <a:cs typeface="Arial" pitchFamily="34" charset="0"/>
              </a:rPr>
              <a:t>1 MB block size can have only 4.4 transactions per second, 65% of it is signature data</a:t>
            </a:r>
          </a:p>
        </p:txBody>
      </p:sp>
    </p:spTree>
    <p:extLst>
      <p:ext uri="{BB962C8B-B14F-4D97-AF65-F5344CB8AC3E}">
        <p14:creationId xmlns:p14="http://schemas.microsoft.com/office/powerpoint/2010/main" val="2725476966"/>
      </p:ext>
    </p:extLst>
  </p:cSld>
  <p:clrMapOvr>
    <a:masterClrMapping/>
  </p:clrMapOvr>
  <p:transition spd="med"/>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6000" y="136452"/>
            <a:ext cx="8723050" cy="452986"/>
          </a:xfrm>
        </p:spPr>
        <p:txBody>
          <a:bodyPr anchor="t">
            <a:noAutofit/>
          </a:bodyPr>
          <a:lstStyle/>
          <a:p>
            <a:r>
              <a:rPr lang="en-US" sz="2400" dirty="0">
                <a:latin typeface="Arial" panose="020B0604020202020204" pitchFamily="34" charset="0"/>
                <a:cs typeface="Arial" panose="020B0604020202020204" pitchFamily="34" charset="0"/>
              </a:rPr>
              <a:t>Block Height and Transaction Immutability</a:t>
            </a:r>
          </a:p>
        </p:txBody>
      </p:sp>
      <p:sp>
        <p:nvSpPr>
          <p:cNvPr id="3" name="Slide Number Placeholder 2"/>
          <p:cNvSpPr>
            <a:spLocks noGrp="1"/>
          </p:cNvSpPr>
          <p:nvPr>
            <p:ph type="sldNum" sz="quarter" idx="2"/>
          </p:nvPr>
        </p:nvSpPr>
        <p:spPr/>
        <p:txBody>
          <a:bodyPr/>
          <a:lstStyle/>
          <a:p>
            <a:fld id="{86CB4B4D-7CA3-9044-876B-883B54F8677D}" type="slidenum">
              <a:rPr lang="en-US" smtClean="0">
                <a:solidFill>
                  <a:srgbClr val="000000">
                    <a:lumMod val="75000"/>
                    <a:lumOff val="25000"/>
                  </a:srgbClr>
                </a:solidFill>
              </a:rPr>
              <a:pPr/>
              <a:t>24</a:t>
            </a:fld>
            <a:endParaRPr lang="en-US" dirty="0">
              <a:solidFill>
                <a:srgbClr val="000000">
                  <a:lumMod val="75000"/>
                  <a:lumOff val="25000"/>
                </a:srgbClr>
              </a:solidFill>
            </a:endParaRPr>
          </a:p>
        </p:txBody>
      </p:sp>
      <p:sp>
        <p:nvSpPr>
          <p:cNvPr id="4" name="Rectangle 3"/>
          <p:cNvSpPr/>
          <p:nvPr/>
        </p:nvSpPr>
        <p:spPr>
          <a:xfrm>
            <a:off x="1650360" y="1014098"/>
            <a:ext cx="1824474" cy="523218"/>
          </a:xfrm>
          <a:prstGeom prst="rect">
            <a:avLst/>
          </a:prstGeom>
          <a:noFill/>
          <a:ln w="12700" cap="flat">
            <a:solidFill>
              <a:srgbClr val="0070C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r>
              <a:rPr lang="en-US" sz="1400" dirty="0" smtClean="0">
                <a:latin typeface="Century Gothic" panose="020B0502020202020204" pitchFamily="34" charset="0"/>
              </a:rPr>
              <a:t>Block 277318</a:t>
            </a:r>
          </a:p>
          <a:p>
            <a:r>
              <a:rPr lang="en-US" sz="1400" dirty="0" smtClean="0">
                <a:latin typeface="Century Gothic" panose="020B0502020202020204" pitchFamily="34" charset="0"/>
                <a:cs typeface="Arial" pitchFamily="34" charset="0"/>
              </a:rPr>
              <a:t>Transactions</a:t>
            </a:r>
            <a:endParaRPr lang="en-US" sz="1400" dirty="0">
              <a:latin typeface="Century Gothic" panose="020B0502020202020204" pitchFamily="34" charset="0"/>
              <a:cs typeface="Arial" pitchFamily="34" charset="0"/>
            </a:endParaRPr>
          </a:p>
        </p:txBody>
      </p:sp>
      <p:sp>
        <p:nvSpPr>
          <p:cNvPr id="5" name="Rectangle 4"/>
          <p:cNvSpPr/>
          <p:nvPr/>
        </p:nvSpPr>
        <p:spPr>
          <a:xfrm>
            <a:off x="1650360" y="1684960"/>
            <a:ext cx="1824474" cy="523218"/>
          </a:xfrm>
          <a:prstGeom prst="rect">
            <a:avLst/>
          </a:prstGeom>
          <a:noFill/>
          <a:ln w="12700" cap="flat">
            <a:solidFill>
              <a:srgbClr val="0070C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r>
              <a:rPr lang="en-US" sz="1400" dirty="0" smtClean="0">
                <a:latin typeface="Century Gothic" panose="020B0502020202020204" pitchFamily="34" charset="0"/>
              </a:rPr>
              <a:t>Block 277317</a:t>
            </a:r>
          </a:p>
          <a:p>
            <a:r>
              <a:rPr lang="en-US" sz="1400" dirty="0" smtClean="0">
                <a:latin typeface="Century Gothic" panose="020B0502020202020204" pitchFamily="34" charset="0"/>
                <a:cs typeface="Arial" pitchFamily="34" charset="0"/>
              </a:rPr>
              <a:t>Transactions</a:t>
            </a:r>
            <a:endParaRPr lang="en-US" sz="1400" dirty="0">
              <a:latin typeface="Century Gothic" panose="020B0502020202020204" pitchFamily="34" charset="0"/>
              <a:cs typeface="Arial" pitchFamily="34" charset="0"/>
            </a:endParaRPr>
          </a:p>
        </p:txBody>
      </p:sp>
      <p:sp>
        <p:nvSpPr>
          <p:cNvPr id="6" name="Rectangle 5"/>
          <p:cNvSpPr/>
          <p:nvPr/>
        </p:nvSpPr>
        <p:spPr>
          <a:xfrm>
            <a:off x="1650360" y="2360578"/>
            <a:ext cx="1824474" cy="523218"/>
          </a:xfrm>
          <a:prstGeom prst="rect">
            <a:avLst/>
          </a:prstGeom>
          <a:noFill/>
          <a:ln w="12700" cap="flat">
            <a:solidFill>
              <a:schemeClr val="accent6">
                <a:lumMod val="75000"/>
              </a:schemeClr>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r>
              <a:rPr lang="en-US" sz="1400" dirty="0" smtClean="0">
                <a:latin typeface="Century Gothic" panose="020B0502020202020204" pitchFamily="34" charset="0"/>
              </a:rPr>
              <a:t>Block 277316</a:t>
            </a:r>
          </a:p>
          <a:p>
            <a:r>
              <a:rPr lang="en-US" sz="1400" dirty="0" smtClean="0">
                <a:latin typeface="Century Gothic" panose="020B0502020202020204" pitchFamily="34" charset="0"/>
                <a:cs typeface="Arial" pitchFamily="34" charset="0"/>
              </a:rPr>
              <a:t>Alice’s Transactions</a:t>
            </a:r>
            <a:endParaRPr lang="en-US" sz="1400" dirty="0">
              <a:latin typeface="Century Gothic" panose="020B0502020202020204" pitchFamily="34" charset="0"/>
              <a:cs typeface="Arial" pitchFamily="34" charset="0"/>
            </a:endParaRPr>
          </a:p>
        </p:txBody>
      </p:sp>
      <p:sp>
        <p:nvSpPr>
          <p:cNvPr id="7" name="Rectangle 6"/>
          <p:cNvSpPr/>
          <p:nvPr/>
        </p:nvSpPr>
        <p:spPr>
          <a:xfrm>
            <a:off x="1650360" y="3032005"/>
            <a:ext cx="1824474" cy="523218"/>
          </a:xfrm>
          <a:prstGeom prst="rect">
            <a:avLst/>
          </a:prstGeom>
          <a:noFill/>
          <a:ln w="12700" cap="flat">
            <a:solidFill>
              <a:srgbClr val="0070C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r>
              <a:rPr lang="en-US" sz="1400" dirty="0" smtClean="0">
                <a:latin typeface="Century Gothic" panose="020B0502020202020204" pitchFamily="34" charset="0"/>
              </a:rPr>
              <a:t>Block 277315</a:t>
            </a:r>
          </a:p>
          <a:p>
            <a:r>
              <a:rPr lang="en-US" sz="1400" dirty="0" smtClean="0">
                <a:latin typeface="Century Gothic" panose="020B0502020202020204" pitchFamily="34" charset="0"/>
                <a:cs typeface="Arial" pitchFamily="34" charset="0"/>
              </a:rPr>
              <a:t>Transactions</a:t>
            </a:r>
            <a:endParaRPr lang="en-US" sz="1400" dirty="0">
              <a:latin typeface="Century Gothic" panose="020B0502020202020204" pitchFamily="34" charset="0"/>
              <a:cs typeface="Arial" pitchFamily="34" charset="0"/>
            </a:endParaRPr>
          </a:p>
        </p:txBody>
      </p:sp>
      <p:sp>
        <p:nvSpPr>
          <p:cNvPr id="8" name="Rectangle 7"/>
          <p:cNvSpPr/>
          <p:nvPr/>
        </p:nvSpPr>
        <p:spPr>
          <a:xfrm>
            <a:off x="1650360" y="3699241"/>
            <a:ext cx="1824474" cy="523218"/>
          </a:xfrm>
          <a:prstGeom prst="rect">
            <a:avLst/>
          </a:prstGeom>
          <a:noFill/>
          <a:ln w="12700" cap="flat">
            <a:solidFill>
              <a:srgbClr val="0070C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r>
              <a:rPr lang="en-US" sz="1400" dirty="0" smtClean="0">
                <a:latin typeface="Century Gothic" panose="020B0502020202020204" pitchFamily="34" charset="0"/>
              </a:rPr>
              <a:t>Block 277314</a:t>
            </a:r>
          </a:p>
          <a:p>
            <a:r>
              <a:rPr lang="en-US" sz="1400" dirty="0" smtClean="0">
                <a:latin typeface="Century Gothic" panose="020B0502020202020204" pitchFamily="34" charset="0"/>
                <a:cs typeface="Arial" pitchFamily="34" charset="0"/>
              </a:rPr>
              <a:t>Transactions</a:t>
            </a:r>
            <a:endParaRPr lang="en-US" sz="1400" dirty="0">
              <a:latin typeface="Century Gothic" panose="020B0502020202020204" pitchFamily="34" charset="0"/>
              <a:cs typeface="Arial" pitchFamily="34" charset="0"/>
            </a:endParaRPr>
          </a:p>
        </p:txBody>
      </p:sp>
      <p:sp>
        <p:nvSpPr>
          <p:cNvPr id="10" name="Left Brace 9"/>
          <p:cNvSpPr/>
          <p:nvPr/>
        </p:nvSpPr>
        <p:spPr>
          <a:xfrm>
            <a:off x="1368633" y="911539"/>
            <a:ext cx="363921" cy="1371600"/>
          </a:xfrm>
          <a:prstGeom prst="leftBrace">
            <a:avLst/>
          </a:prstGeom>
          <a:noFill/>
          <a:ln w="3175" cap="flat">
            <a:solidFill>
              <a:schemeClr val="accent6">
                <a:lumMod val="75000"/>
              </a:schemeClr>
            </a:solidFill>
            <a:prstDash val="sysDash"/>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defTabSz="914400" latinLnBrk="1"/>
            <a:endParaRPr lang="en-US"/>
          </a:p>
        </p:txBody>
      </p:sp>
      <p:sp>
        <p:nvSpPr>
          <p:cNvPr id="11" name="Left Brace 10"/>
          <p:cNvSpPr/>
          <p:nvPr/>
        </p:nvSpPr>
        <p:spPr>
          <a:xfrm>
            <a:off x="1368632" y="2327641"/>
            <a:ext cx="363921" cy="2018328"/>
          </a:xfrm>
          <a:prstGeom prst="leftBrace">
            <a:avLst/>
          </a:prstGeom>
          <a:noFill/>
          <a:ln w="3175" cap="flat">
            <a:solidFill>
              <a:srgbClr val="0070C0"/>
            </a:solidFill>
            <a:prstDash val="sysDash"/>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defTabSz="914400" latinLnBrk="1"/>
            <a:endParaRPr lang="en-US"/>
          </a:p>
        </p:txBody>
      </p:sp>
      <p:sp>
        <p:nvSpPr>
          <p:cNvPr id="12" name="TextBox 11"/>
          <p:cNvSpPr txBox="1"/>
          <p:nvPr/>
        </p:nvSpPr>
        <p:spPr>
          <a:xfrm>
            <a:off x="490964" y="1149299"/>
            <a:ext cx="1371600" cy="261610"/>
          </a:xfrm>
          <a:prstGeom prst="rect">
            <a:avLst/>
          </a:prstGeom>
          <a:noFill/>
        </p:spPr>
        <p:txBody>
          <a:bodyPr wrap="square" rtlCol="0">
            <a:spAutoFit/>
          </a:bodyPr>
          <a:lstStyle/>
          <a:p>
            <a:r>
              <a:rPr lang="en-US" sz="1100" dirty="0" smtClean="0">
                <a:solidFill>
                  <a:srgbClr val="0070C0"/>
                </a:solidFill>
                <a:latin typeface="Century Gothic" panose="020B0502020202020204" pitchFamily="34" charset="0"/>
                <a:cs typeface="Arial" pitchFamily="34" charset="0"/>
              </a:rPr>
              <a:t>Latest block</a:t>
            </a:r>
          </a:p>
        </p:txBody>
      </p:sp>
      <p:cxnSp>
        <p:nvCxnSpPr>
          <p:cNvPr id="13" name="Straight Arrow Connector 12"/>
          <p:cNvCxnSpPr/>
          <p:nvPr/>
        </p:nvCxnSpPr>
        <p:spPr>
          <a:xfrm>
            <a:off x="1353221" y="1364746"/>
            <a:ext cx="0" cy="1188720"/>
          </a:xfrm>
          <a:prstGeom prst="straightConnector1">
            <a:avLst/>
          </a:prstGeom>
          <a:ln>
            <a:solidFill>
              <a:srgbClr val="0070C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1010634" y="1777287"/>
            <a:ext cx="369332" cy="603269"/>
          </a:xfrm>
          <a:prstGeom prst="rect">
            <a:avLst/>
          </a:prstGeom>
          <a:noFill/>
        </p:spPr>
        <p:txBody>
          <a:bodyPr vert="vert270" wrap="square" rtlCol="0">
            <a:spAutoFit/>
          </a:bodyPr>
          <a:lstStyle/>
          <a:p>
            <a:r>
              <a:rPr lang="en-US" sz="1200" dirty="0" smtClean="0">
                <a:solidFill>
                  <a:srgbClr val="0070C0"/>
                </a:solidFill>
                <a:latin typeface="Century Gothic" panose="020B0502020202020204" pitchFamily="34" charset="0"/>
                <a:cs typeface="Arial" pitchFamily="34" charset="0"/>
              </a:rPr>
              <a:t>Depth</a:t>
            </a:r>
          </a:p>
        </p:txBody>
      </p:sp>
      <p:sp>
        <p:nvSpPr>
          <p:cNvPr id="15" name="TextBox 14"/>
          <p:cNvSpPr txBox="1"/>
          <p:nvPr/>
        </p:nvSpPr>
        <p:spPr>
          <a:xfrm>
            <a:off x="347704" y="1451013"/>
            <a:ext cx="1573887" cy="261610"/>
          </a:xfrm>
          <a:prstGeom prst="rect">
            <a:avLst/>
          </a:prstGeom>
          <a:noFill/>
        </p:spPr>
        <p:txBody>
          <a:bodyPr wrap="square" rtlCol="0">
            <a:spAutoFit/>
          </a:bodyPr>
          <a:lstStyle/>
          <a:p>
            <a:r>
              <a:rPr lang="en-US" sz="1100" b="1" dirty="0" smtClean="0">
                <a:solidFill>
                  <a:srgbClr val="A7A7A7">
                    <a:lumMod val="50000"/>
                  </a:srgbClr>
                </a:solidFill>
                <a:latin typeface="Century Gothic" panose="020B0502020202020204" pitchFamily="34" charset="0"/>
                <a:cs typeface="Arial" pitchFamily="34" charset="0"/>
              </a:rPr>
              <a:t>Block Depth</a:t>
            </a:r>
          </a:p>
        </p:txBody>
      </p:sp>
      <p:sp>
        <p:nvSpPr>
          <p:cNvPr id="16" name="TextBox 15"/>
          <p:cNvSpPr txBox="1"/>
          <p:nvPr/>
        </p:nvSpPr>
        <p:spPr>
          <a:xfrm>
            <a:off x="347704" y="2575560"/>
            <a:ext cx="1371600" cy="261610"/>
          </a:xfrm>
          <a:prstGeom prst="rect">
            <a:avLst/>
          </a:prstGeom>
          <a:noFill/>
        </p:spPr>
        <p:txBody>
          <a:bodyPr wrap="square" rtlCol="0">
            <a:spAutoFit/>
          </a:bodyPr>
          <a:lstStyle/>
          <a:p>
            <a:r>
              <a:rPr lang="en-US" sz="1100" dirty="0" smtClean="0">
                <a:solidFill>
                  <a:srgbClr val="0070C0"/>
                </a:solidFill>
                <a:latin typeface="Century Gothic" panose="020B0502020202020204" pitchFamily="34" charset="0"/>
                <a:cs typeface="Arial" pitchFamily="34" charset="0"/>
              </a:rPr>
              <a:t>Block of interest</a:t>
            </a:r>
          </a:p>
        </p:txBody>
      </p:sp>
      <p:sp>
        <p:nvSpPr>
          <p:cNvPr id="17" name="TextBox 16"/>
          <p:cNvSpPr txBox="1"/>
          <p:nvPr/>
        </p:nvSpPr>
        <p:spPr>
          <a:xfrm>
            <a:off x="347704" y="3216737"/>
            <a:ext cx="1573887" cy="261610"/>
          </a:xfrm>
          <a:prstGeom prst="rect">
            <a:avLst/>
          </a:prstGeom>
          <a:noFill/>
        </p:spPr>
        <p:txBody>
          <a:bodyPr wrap="square" rtlCol="0">
            <a:spAutoFit/>
          </a:bodyPr>
          <a:lstStyle/>
          <a:p>
            <a:r>
              <a:rPr lang="en-US" sz="1100" b="1" dirty="0" smtClean="0">
                <a:solidFill>
                  <a:srgbClr val="A7A7A7">
                    <a:lumMod val="50000"/>
                  </a:srgbClr>
                </a:solidFill>
                <a:latin typeface="Century Gothic" panose="020B0502020202020204" pitchFamily="34" charset="0"/>
                <a:cs typeface="Arial" pitchFamily="34" charset="0"/>
              </a:rPr>
              <a:t>Block Height</a:t>
            </a:r>
          </a:p>
        </p:txBody>
      </p:sp>
      <p:cxnSp>
        <p:nvCxnSpPr>
          <p:cNvPr id="18" name="Straight Arrow Connector 17"/>
          <p:cNvCxnSpPr/>
          <p:nvPr/>
        </p:nvCxnSpPr>
        <p:spPr>
          <a:xfrm>
            <a:off x="3642646" y="987458"/>
            <a:ext cx="0" cy="3291840"/>
          </a:xfrm>
          <a:prstGeom prst="straightConnector1">
            <a:avLst/>
          </a:prstGeom>
          <a:ln w="38100">
            <a:solidFill>
              <a:srgbClr val="0070C0"/>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579626" y="1923592"/>
            <a:ext cx="400110" cy="1259747"/>
          </a:xfrm>
          <a:prstGeom prst="rect">
            <a:avLst/>
          </a:prstGeom>
          <a:noFill/>
        </p:spPr>
        <p:txBody>
          <a:bodyPr vert="vert270" wrap="square" rtlCol="0">
            <a:spAutoFit/>
          </a:bodyPr>
          <a:lstStyle/>
          <a:p>
            <a:pPr algn="ctr"/>
            <a:r>
              <a:rPr lang="en-US" sz="1400" b="1" dirty="0">
                <a:solidFill>
                  <a:srgbClr val="A7A7A7">
                    <a:lumMod val="50000"/>
                  </a:srgbClr>
                </a:solidFill>
                <a:latin typeface="Century Gothic" panose="020B0502020202020204" pitchFamily="34" charset="0"/>
                <a:cs typeface="Arial" pitchFamily="34" charset="0"/>
              </a:rPr>
              <a:t>D</a:t>
            </a:r>
            <a:r>
              <a:rPr lang="en-US" sz="1400" b="1" dirty="0" smtClean="0">
                <a:solidFill>
                  <a:srgbClr val="A7A7A7">
                    <a:lumMod val="50000"/>
                  </a:srgbClr>
                </a:solidFill>
                <a:latin typeface="Century Gothic" panose="020B0502020202020204" pitchFamily="34" charset="0"/>
                <a:cs typeface="Arial" pitchFamily="34" charset="0"/>
              </a:rPr>
              <a:t>ifficulty</a:t>
            </a:r>
          </a:p>
        </p:txBody>
      </p:sp>
      <p:sp>
        <p:nvSpPr>
          <p:cNvPr id="20" name="Content Placeholder 2"/>
          <p:cNvSpPr txBox="1">
            <a:spLocks/>
          </p:cNvSpPr>
          <p:nvPr/>
        </p:nvSpPr>
        <p:spPr>
          <a:xfrm>
            <a:off x="4363328" y="790303"/>
            <a:ext cx="4344988" cy="3962652"/>
          </a:xfrm>
          <a:prstGeom prst="rect">
            <a:avLst/>
          </a:prstGeom>
        </p:spPr>
        <p:txBody>
          <a:bodyPr>
            <a:noAutofit/>
          </a:bodyPr>
          <a:lstStyle>
            <a:lvl1pPr marL="342900" marR="0" indent="-342900"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1pPr>
            <a:lvl2pPr marL="783771" marR="0" indent="-326571"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2pPr>
            <a:lvl3pPr marL="1219200" marR="0" indent="-304800"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3pPr>
            <a:lvl4pPr marL="1737360" marR="0" indent="-365760"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4pPr>
            <a:lvl5pPr marL="2194560" marR="0" indent="-365760"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5pPr>
            <a:lvl6pPr marL="2651760" marR="0" indent="-365760"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6pPr>
            <a:lvl7pPr marL="3108960" marR="0" indent="-365760"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7pPr>
            <a:lvl8pPr marL="3566159" marR="0" indent="-365759"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8pPr>
            <a:lvl9pPr marL="4023359" marR="0" indent="-365759"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9pPr>
          </a:lstStyle>
          <a:p>
            <a:pPr hangingPunct="1">
              <a:buFont typeface="+mj-lt"/>
              <a:buAutoNum type="arabicPeriod"/>
            </a:pPr>
            <a:r>
              <a:rPr lang="en-US" sz="1500" dirty="0" smtClean="0"/>
              <a:t>Blocks are normally referenced from</a:t>
            </a:r>
            <a:br>
              <a:rPr lang="en-US" sz="1500" dirty="0" smtClean="0"/>
            </a:br>
            <a:r>
              <a:rPr lang="en-US" sz="1500" dirty="0" smtClean="0"/>
              <a:t>their Block height number, </a:t>
            </a:r>
            <a:r>
              <a:rPr lang="en-US" sz="1500" dirty="0" err="1" smtClean="0"/>
              <a:t>i.e</a:t>
            </a:r>
            <a:r>
              <a:rPr lang="en-US" sz="1500" dirty="0" smtClean="0"/>
              <a:t> how many blocks from the first block created in 2009</a:t>
            </a:r>
          </a:p>
          <a:p>
            <a:pPr hangingPunct="1">
              <a:buFont typeface="+mj-lt"/>
              <a:buAutoNum type="arabicPeriod"/>
            </a:pPr>
            <a:r>
              <a:rPr lang="en-US" sz="1500" dirty="0" smtClean="0"/>
              <a:t>Block depth is the depth of the Block of</a:t>
            </a:r>
            <a:br>
              <a:rPr lang="en-US" sz="1500" dirty="0" smtClean="0"/>
            </a:br>
            <a:r>
              <a:rPr lang="en-US" sz="1500" dirty="0" smtClean="0"/>
              <a:t>Interest (which contains Alice’s</a:t>
            </a:r>
            <a:br>
              <a:rPr lang="en-US" sz="1500" dirty="0" smtClean="0"/>
            </a:br>
            <a:r>
              <a:rPr lang="en-US" sz="1500" dirty="0" smtClean="0"/>
              <a:t>Transaction) from the latest Block.</a:t>
            </a:r>
          </a:p>
          <a:p>
            <a:pPr hangingPunct="1">
              <a:buFont typeface="+mj-lt"/>
              <a:buAutoNum type="arabicPeriod"/>
            </a:pPr>
            <a:r>
              <a:rPr lang="en-US" sz="1500" dirty="0" smtClean="0"/>
              <a:t>The deeper a particular block is from the latest block, the more difficult it is to</a:t>
            </a:r>
            <a:br>
              <a:rPr lang="en-US" sz="1500" dirty="0" smtClean="0"/>
            </a:br>
            <a:r>
              <a:rPr lang="en-US" sz="1500" dirty="0" smtClean="0"/>
              <a:t>alter the transactions in that Block.</a:t>
            </a:r>
          </a:p>
          <a:p>
            <a:pPr hangingPunct="1">
              <a:buFont typeface="+mj-lt"/>
              <a:buAutoNum type="arabicPeriod"/>
            </a:pPr>
            <a:r>
              <a:rPr lang="en-US" sz="1500" b="1" dirty="0" smtClean="0"/>
              <a:t>This does not mean that the later Blocks are easier altered</a:t>
            </a:r>
            <a:r>
              <a:rPr lang="en-US" sz="1500" dirty="0" smtClean="0"/>
              <a:t>. This illustration just explains that it is relatively more difficult to alter (double spend </a:t>
            </a:r>
            <a:r>
              <a:rPr lang="en-US" sz="1500" dirty="0" err="1" smtClean="0"/>
              <a:t>etc</a:t>
            </a:r>
            <a:r>
              <a:rPr lang="en-US" sz="1500" dirty="0" smtClean="0"/>
              <a:t>) the transactions as we go deeper in the earlier chain of Blocks</a:t>
            </a:r>
          </a:p>
          <a:p>
            <a:pPr hangingPunct="1">
              <a:buFont typeface="+mj-lt"/>
              <a:buAutoNum type="arabicPeriod"/>
            </a:pPr>
            <a:r>
              <a:rPr lang="en-US" sz="1500" dirty="0" smtClean="0"/>
              <a:t>This makes the records ‘</a:t>
            </a:r>
            <a:r>
              <a:rPr lang="en-US" sz="1500" b="1" dirty="0" smtClean="0">
                <a:solidFill>
                  <a:srgbClr val="FF0000"/>
                </a:solidFill>
              </a:rPr>
              <a:t>immutable’ </a:t>
            </a:r>
            <a:r>
              <a:rPr lang="en-US" sz="1500" dirty="0" smtClean="0"/>
              <a:t>or cannot be altered after creation</a:t>
            </a:r>
            <a:br>
              <a:rPr lang="en-US" sz="1500" dirty="0" smtClean="0"/>
            </a:br>
            <a:endParaRPr lang="en-US" sz="1500" dirty="0"/>
          </a:p>
        </p:txBody>
      </p:sp>
    </p:spTree>
    <p:extLst>
      <p:ext uri="{BB962C8B-B14F-4D97-AF65-F5344CB8AC3E}">
        <p14:creationId xmlns:p14="http://schemas.microsoft.com/office/powerpoint/2010/main" val="2758954714"/>
      </p:ext>
    </p:extLst>
  </p:cSld>
  <p:clrMapOvr>
    <a:masterClrMapping/>
  </p:clrMapOvr>
  <p:transition spd="med"/>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a:latin typeface="Arial" panose="020B0604020202020204" pitchFamily="34" charset="0"/>
                <a:cs typeface="Arial" panose="020B0604020202020204" pitchFamily="34" charset="0"/>
              </a:rPr>
              <a:t>Security Increases as more blocks added</a:t>
            </a:r>
          </a:p>
        </p:txBody>
      </p:sp>
      <p:sp>
        <p:nvSpPr>
          <p:cNvPr id="3" name="Slide Number Placeholder 2"/>
          <p:cNvSpPr>
            <a:spLocks noGrp="1"/>
          </p:cNvSpPr>
          <p:nvPr>
            <p:ph type="sldNum" sz="quarter" idx="2"/>
          </p:nvPr>
        </p:nvSpPr>
        <p:spPr/>
        <p:txBody>
          <a:bodyPr/>
          <a:lstStyle/>
          <a:p>
            <a:fld id="{86CB4B4D-7CA3-9044-876B-883B54F8677D}" type="slidenum">
              <a:rPr lang="en-US" smtClean="0">
                <a:solidFill>
                  <a:srgbClr val="000000">
                    <a:lumMod val="75000"/>
                    <a:lumOff val="25000"/>
                  </a:srgbClr>
                </a:solidFill>
              </a:rPr>
              <a:pPr/>
              <a:t>25</a:t>
            </a:fld>
            <a:endParaRPr lang="en-US" dirty="0">
              <a:solidFill>
                <a:srgbClr val="000000">
                  <a:lumMod val="75000"/>
                  <a:lumOff val="25000"/>
                </a:srgbClr>
              </a:solidFill>
            </a:endParaRPr>
          </a:p>
        </p:txBody>
      </p:sp>
      <p:sp>
        <p:nvSpPr>
          <p:cNvPr id="4" name="Rectangle 3"/>
          <p:cNvSpPr/>
          <p:nvPr/>
        </p:nvSpPr>
        <p:spPr>
          <a:xfrm>
            <a:off x="1843400" y="1014098"/>
            <a:ext cx="1824474" cy="523218"/>
          </a:xfrm>
          <a:prstGeom prst="rect">
            <a:avLst/>
          </a:prstGeom>
          <a:noFill/>
          <a:ln w="12700" cap="flat">
            <a:solidFill>
              <a:srgbClr val="0070C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r>
              <a:rPr lang="en-US" sz="1400" dirty="0" smtClean="0">
                <a:latin typeface="Century Gothic" panose="020B0502020202020204" pitchFamily="34" charset="0"/>
              </a:rPr>
              <a:t>Block 277318</a:t>
            </a:r>
          </a:p>
          <a:p>
            <a:r>
              <a:rPr lang="en-US" sz="1400" dirty="0" smtClean="0">
                <a:latin typeface="Century Gothic" panose="020B0502020202020204" pitchFamily="34" charset="0"/>
                <a:cs typeface="Arial" pitchFamily="34" charset="0"/>
              </a:rPr>
              <a:t>Transactions</a:t>
            </a:r>
            <a:endParaRPr lang="en-US" sz="1400" dirty="0">
              <a:latin typeface="Century Gothic" panose="020B0502020202020204" pitchFamily="34" charset="0"/>
              <a:cs typeface="Arial" pitchFamily="34" charset="0"/>
            </a:endParaRPr>
          </a:p>
        </p:txBody>
      </p:sp>
      <p:sp>
        <p:nvSpPr>
          <p:cNvPr id="5" name="Rectangle 4"/>
          <p:cNvSpPr/>
          <p:nvPr/>
        </p:nvSpPr>
        <p:spPr>
          <a:xfrm>
            <a:off x="1843400" y="1684960"/>
            <a:ext cx="1824474" cy="523218"/>
          </a:xfrm>
          <a:prstGeom prst="rect">
            <a:avLst/>
          </a:prstGeom>
          <a:noFill/>
          <a:ln w="12700" cap="flat">
            <a:solidFill>
              <a:srgbClr val="0070C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r>
              <a:rPr lang="en-US" sz="1400" dirty="0" smtClean="0">
                <a:latin typeface="Century Gothic" panose="020B0502020202020204" pitchFamily="34" charset="0"/>
              </a:rPr>
              <a:t>Block 277317</a:t>
            </a:r>
          </a:p>
          <a:p>
            <a:r>
              <a:rPr lang="en-US" sz="1400" dirty="0" smtClean="0">
                <a:latin typeface="Century Gothic" panose="020B0502020202020204" pitchFamily="34" charset="0"/>
                <a:cs typeface="Arial" pitchFamily="34" charset="0"/>
              </a:rPr>
              <a:t>Transactions</a:t>
            </a:r>
            <a:endParaRPr lang="en-US" sz="1400" dirty="0">
              <a:latin typeface="Century Gothic" panose="020B0502020202020204" pitchFamily="34" charset="0"/>
              <a:cs typeface="Arial" pitchFamily="34" charset="0"/>
            </a:endParaRPr>
          </a:p>
        </p:txBody>
      </p:sp>
      <p:sp>
        <p:nvSpPr>
          <p:cNvPr id="6" name="Rectangle 5"/>
          <p:cNvSpPr/>
          <p:nvPr/>
        </p:nvSpPr>
        <p:spPr>
          <a:xfrm>
            <a:off x="1843400" y="2360578"/>
            <a:ext cx="1824474" cy="523218"/>
          </a:xfrm>
          <a:prstGeom prst="rect">
            <a:avLst/>
          </a:prstGeom>
          <a:noFill/>
          <a:ln w="12700" cap="flat">
            <a:solidFill>
              <a:schemeClr val="accent6">
                <a:lumMod val="75000"/>
              </a:schemeClr>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r>
              <a:rPr lang="en-US" sz="1400" dirty="0" smtClean="0">
                <a:latin typeface="Century Gothic" panose="020B0502020202020204" pitchFamily="34" charset="0"/>
              </a:rPr>
              <a:t>Block 277316</a:t>
            </a:r>
          </a:p>
          <a:p>
            <a:r>
              <a:rPr lang="en-US" sz="1400" dirty="0" smtClean="0">
                <a:latin typeface="Century Gothic" panose="020B0502020202020204" pitchFamily="34" charset="0"/>
                <a:cs typeface="Arial" pitchFamily="34" charset="0"/>
              </a:rPr>
              <a:t>Alice’s Transactions</a:t>
            </a:r>
            <a:endParaRPr lang="en-US" sz="1400" dirty="0">
              <a:latin typeface="Century Gothic" panose="020B0502020202020204" pitchFamily="34" charset="0"/>
              <a:cs typeface="Arial" pitchFamily="34" charset="0"/>
            </a:endParaRPr>
          </a:p>
        </p:txBody>
      </p:sp>
      <p:sp>
        <p:nvSpPr>
          <p:cNvPr id="7" name="Rectangle 6"/>
          <p:cNvSpPr/>
          <p:nvPr/>
        </p:nvSpPr>
        <p:spPr>
          <a:xfrm>
            <a:off x="1843400" y="3032005"/>
            <a:ext cx="1824474" cy="523218"/>
          </a:xfrm>
          <a:prstGeom prst="rect">
            <a:avLst/>
          </a:prstGeom>
          <a:noFill/>
          <a:ln w="12700" cap="flat">
            <a:solidFill>
              <a:srgbClr val="0070C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r>
              <a:rPr lang="en-US" sz="1400" dirty="0" smtClean="0">
                <a:latin typeface="Century Gothic" panose="020B0502020202020204" pitchFamily="34" charset="0"/>
              </a:rPr>
              <a:t>Block 277315</a:t>
            </a:r>
          </a:p>
          <a:p>
            <a:r>
              <a:rPr lang="en-US" sz="1400" dirty="0" smtClean="0">
                <a:latin typeface="Century Gothic" panose="020B0502020202020204" pitchFamily="34" charset="0"/>
                <a:cs typeface="Arial" pitchFamily="34" charset="0"/>
              </a:rPr>
              <a:t>Transactions</a:t>
            </a:r>
            <a:endParaRPr lang="en-US" sz="1400" dirty="0">
              <a:latin typeface="Century Gothic" panose="020B0502020202020204" pitchFamily="34" charset="0"/>
              <a:cs typeface="Arial" pitchFamily="34" charset="0"/>
            </a:endParaRPr>
          </a:p>
        </p:txBody>
      </p:sp>
      <p:sp>
        <p:nvSpPr>
          <p:cNvPr id="8" name="Rectangle 7"/>
          <p:cNvSpPr/>
          <p:nvPr/>
        </p:nvSpPr>
        <p:spPr>
          <a:xfrm>
            <a:off x="1843400" y="3699241"/>
            <a:ext cx="1824474" cy="523218"/>
          </a:xfrm>
          <a:prstGeom prst="rect">
            <a:avLst/>
          </a:prstGeom>
          <a:noFill/>
          <a:ln w="12700" cap="flat">
            <a:solidFill>
              <a:srgbClr val="0070C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r>
              <a:rPr lang="en-US" sz="1400" dirty="0" smtClean="0">
                <a:latin typeface="Century Gothic" panose="020B0502020202020204" pitchFamily="34" charset="0"/>
              </a:rPr>
              <a:t>Block 277314</a:t>
            </a:r>
          </a:p>
          <a:p>
            <a:r>
              <a:rPr lang="en-US" sz="1400" dirty="0" smtClean="0">
                <a:latin typeface="Century Gothic" panose="020B0502020202020204" pitchFamily="34" charset="0"/>
                <a:cs typeface="Arial" pitchFamily="34" charset="0"/>
              </a:rPr>
              <a:t>Transactions</a:t>
            </a:r>
            <a:endParaRPr lang="en-US" sz="1400" dirty="0">
              <a:latin typeface="Century Gothic" panose="020B0502020202020204" pitchFamily="34" charset="0"/>
              <a:cs typeface="Arial" pitchFamily="34" charset="0"/>
            </a:endParaRPr>
          </a:p>
        </p:txBody>
      </p:sp>
      <p:sp>
        <p:nvSpPr>
          <p:cNvPr id="9" name="Left Brace 8"/>
          <p:cNvSpPr/>
          <p:nvPr/>
        </p:nvSpPr>
        <p:spPr>
          <a:xfrm>
            <a:off x="1561673" y="911539"/>
            <a:ext cx="363921" cy="1371600"/>
          </a:xfrm>
          <a:prstGeom prst="leftBrace">
            <a:avLst/>
          </a:prstGeom>
          <a:noFill/>
          <a:ln w="3175" cap="flat">
            <a:solidFill>
              <a:schemeClr val="accent6">
                <a:lumMod val="75000"/>
              </a:schemeClr>
            </a:solidFill>
            <a:prstDash val="sysDash"/>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defTabSz="914400" latinLnBrk="1"/>
            <a:endParaRPr lang="en-US"/>
          </a:p>
        </p:txBody>
      </p:sp>
      <p:sp>
        <p:nvSpPr>
          <p:cNvPr id="10" name="Left Brace 9"/>
          <p:cNvSpPr/>
          <p:nvPr/>
        </p:nvSpPr>
        <p:spPr>
          <a:xfrm>
            <a:off x="1561672" y="2327641"/>
            <a:ext cx="363921" cy="2018328"/>
          </a:xfrm>
          <a:prstGeom prst="leftBrace">
            <a:avLst/>
          </a:prstGeom>
          <a:noFill/>
          <a:ln w="3175" cap="flat">
            <a:solidFill>
              <a:srgbClr val="0070C0"/>
            </a:solidFill>
            <a:prstDash val="sysDash"/>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defTabSz="914400" latinLnBrk="1"/>
            <a:endParaRPr lang="en-US"/>
          </a:p>
        </p:txBody>
      </p:sp>
      <p:sp>
        <p:nvSpPr>
          <p:cNvPr id="11" name="TextBox 10"/>
          <p:cNvSpPr txBox="1"/>
          <p:nvPr/>
        </p:nvSpPr>
        <p:spPr>
          <a:xfrm>
            <a:off x="684004" y="1149299"/>
            <a:ext cx="1371600" cy="261610"/>
          </a:xfrm>
          <a:prstGeom prst="rect">
            <a:avLst/>
          </a:prstGeom>
          <a:noFill/>
        </p:spPr>
        <p:txBody>
          <a:bodyPr wrap="square" rtlCol="0">
            <a:spAutoFit/>
          </a:bodyPr>
          <a:lstStyle/>
          <a:p>
            <a:r>
              <a:rPr lang="en-US" sz="1100" dirty="0" smtClean="0">
                <a:solidFill>
                  <a:srgbClr val="0070C0"/>
                </a:solidFill>
                <a:latin typeface="Century Gothic" panose="020B0502020202020204" pitchFamily="34" charset="0"/>
                <a:cs typeface="Arial" pitchFamily="34" charset="0"/>
              </a:rPr>
              <a:t>Latest block</a:t>
            </a:r>
          </a:p>
        </p:txBody>
      </p:sp>
      <p:cxnSp>
        <p:nvCxnSpPr>
          <p:cNvPr id="12" name="Straight Arrow Connector 11"/>
          <p:cNvCxnSpPr/>
          <p:nvPr/>
        </p:nvCxnSpPr>
        <p:spPr>
          <a:xfrm>
            <a:off x="1546261" y="1364746"/>
            <a:ext cx="0" cy="1188720"/>
          </a:xfrm>
          <a:prstGeom prst="straightConnector1">
            <a:avLst/>
          </a:prstGeom>
          <a:ln>
            <a:solidFill>
              <a:srgbClr val="0070C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203674" y="1777287"/>
            <a:ext cx="369332" cy="603269"/>
          </a:xfrm>
          <a:prstGeom prst="rect">
            <a:avLst/>
          </a:prstGeom>
          <a:noFill/>
        </p:spPr>
        <p:txBody>
          <a:bodyPr vert="vert270" wrap="square" rtlCol="0">
            <a:spAutoFit/>
          </a:bodyPr>
          <a:lstStyle/>
          <a:p>
            <a:r>
              <a:rPr lang="en-US" sz="1200" dirty="0" smtClean="0">
                <a:solidFill>
                  <a:srgbClr val="0070C0"/>
                </a:solidFill>
                <a:latin typeface="Century Gothic" panose="020B0502020202020204" pitchFamily="34" charset="0"/>
                <a:cs typeface="Arial" pitchFamily="34" charset="0"/>
              </a:rPr>
              <a:t>Depth</a:t>
            </a:r>
          </a:p>
        </p:txBody>
      </p:sp>
      <p:sp>
        <p:nvSpPr>
          <p:cNvPr id="14" name="TextBox 13"/>
          <p:cNvSpPr txBox="1"/>
          <p:nvPr/>
        </p:nvSpPr>
        <p:spPr>
          <a:xfrm>
            <a:off x="540744" y="1451013"/>
            <a:ext cx="1573887" cy="261610"/>
          </a:xfrm>
          <a:prstGeom prst="rect">
            <a:avLst/>
          </a:prstGeom>
          <a:noFill/>
        </p:spPr>
        <p:txBody>
          <a:bodyPr wrap="square" rtlCol="0">
            <a:spAutoFit/>
          </a:bodyPr>
          <a:lstStyle/>
          <a:p>
            <a:r>
              <a:rPr lang="en-US" sz="1100" b="1" dirty="0" smtClean="0">
                <a:solidFill>
                  <a:srgbClr val="A7A7A7">
                    <a:lumMod val="50000"/>
                  </a:srgbClr>
                </a:solidFill>
                <a:latin typeface="Century Gothic" panose="020B0502020202020204" pitchFamily="34" charset="0"/>
                <a:cs typeface="Arial" pitchFamily="34" charset="0"/>
              </a:rPr>
              <a:t>Block Depth</a:t>
            </a:r>
          </a:p>
        </p:txBody>
      </p:sp>
      <p:sp>
        <p:nvSpPr>
          <p:cNvPr id="15" name="TextBox 14"/>
          <p:cNvSpPr txBox="1"/>
          <p:nvPr/>
        </p:nvSpPr>
        <p:spPr>
          <a:xfrm>
            <a:off x="540744" y="2575560"/>
            <a:ext cx="1371600" cy="261610"/>
          </a:xfrm>
          <a:prstGeom prst="rect">
            <a:avLst/>
          </a:prstGeom>
          <a:noFill/>
        </p:spPr>
        <p:txBody>
          <a:bodyPr wrap="square" rtlCol="0">
            <a:spAutoFit/>
          </a:bodyPr>
          <a:lstStyle/>
          <a:p>
            <a:r>
              <a:rPr lang="en-US" sz="1100" dirty="0" smtClean="0">
                <a:solidFill>
                  <a:srgbClr val="0070C0"/>
                </a:solidFill>
                <a:latin typeface="Century Gothic" panose="020B0502020202020204" pitchFamily="34" charset="0"/>
                <a:cs typeface="Arial" pitchFamily="34" charset="0"/>
              </a:rPr>
              <a:t>Block of interest</a:t>
            </a:r>
          </a:p>
        </p:txBody>
      </p:sp>
      <p:sp>
        <p:nvSpPr>
          <p:cNvPr id="16" name="TextBox 15"/>
          <p:cNvSpPr txBox="1"/>
          <p:nvPr/>
        </p:nvSpPr>
        <p:spPr>
          <a:xfrm>
            <a:off x="540744" y="3216737"/>
            <a:ext cx="1573887" cy="261610"/>
          </a:xfrm>
          <a:prstGeom prst="rect">
            <a:avLst/>
          </a:prstGeom>
          <a:noFill/>
        </p:spPr>
        <p:txBody>
          <a:bodyPr wrap="square" rtlCol="0">
            <a:spAutoFit/>
          </a:bodyPr>
          <a:lstStyle/>
          <a:p>
            <a:r>
              <a:rPr lang="en-US" sz="1100" b="1" dirty="0" smtClean="0">
                <a:solidFill>
                  <a:srgbClr val="A7A7A7">
                    <a:lumMod val="50000"/>
                  </a:srgbClr>
                </a:solidFill>
                <a:latin typeface="Century Gothic" panose="020B0502020202020204" pitchFamily="34" charset="0"/>
                <a:cs typeface="Arial" pitchFamily="34" charset="0"/>
              </a:rPr>
              <a:t>Block Height</a:t>
            </a:r>
          </a:p>
        </p:txBody>
      </p:sp>
      <p:cxnSp>
        <p:nvCxnSpPr>
          <p:cNvPr id="17" name="Straight Arrow Connector 16"/>
          <p:cNvCxnSpPr/>
          <p:nvPr/>
        </p:nvCxnSpPr>
        <p:spPr>
          <a:xfrm>
            <a:off x="3835686" y="987458"/>
            <a:ext cx="0" cy="3291840"/>
          </a:xfrm>
          <a:prstGeom prst="straightConnector1">
            <a:avLst/>
          </a:prstGeom>
          <a:ln w="38100">
            <a:solidFill>
              <a:srgbClr val="0070C0"/>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3772666" y="1923592"/>
            <a:ext cx="400110" cy="1259747"/>
          </a:xfrm>
          <a:prstGeom prst="rect">
            <a:avLst/>
          </a:prstGeom>
          <a:noFill/>
        </p:spPr>
        <p:txBody>
          <a:bodyPr vert="vert270" wrap="square" rtlCol="0">
            <a:spAutoFit/>
          </a:bodyPr>
          <a:lstStyle/>
          <a:p>
            <a:pPr algn="ctr"/>
            <a:r>
              <a:rPr lang="en-US" sz="1400" b="1" dirty="0">
                <a:solidFill>
                  <a:srgbClr val="A7A7A7">
                    <a:lumMod val="50000"/>
                  </a:srgbClr>
                </a:solidFill>
                <a:latin typeface="Century Gothic" panose="020B0502020202020204" pitchFamily="34" charset="0"/>
                <a:cs typeface="Arial" pitchFamily="34" charset="0"/>
              </a:rPr>
              <a:t>D</a:t>
            </a:r>
            <a:r>
              <a:rPr lang="en-US" sz="1400" b="1" dirty="0" smtClean="0">
                <a:solidFill>
                  <a:srgbClr val="A7A7A7">
                    <a:lumMod val="50000"/>
                  </a:srgbClr>
                </a:solidFill>
                <a:latin typeface="Century Gothic" panose="020B0502020202020204" pitchFamily="34" charset="0"/>
                <a:cs typeface="Arial" pitchFamily="34" charset="0"/>
              </a:rPr>
              <a:t>ifficulty</a:t>
            </a:r>
          </a:p>
        </p:txBody>
      </p:sp>
      <p:sp>
        <p:nvSpPr>
          <p:cNvPr id="19" name="TextBox 18"/>
          <p:cNvSpPr txBox="1"/>
          <p:nvPr/>
        </p:nvSpPr>
        <p:spPr>
          <a:xfrm>
            <a:off x="3938268" y="1451013"/>
            <a:ext cx="1573887" cy="261610"/>
          </a:xfrm>
          <a:prstGeom prst="rect">
            <a:avLst/>
          </a:prstGeom>
          <a:noFill/>
        </p:spPr>
        <p:txBody>
          <a:bodyPr wrap="square" rtlCol="0">
            <a:spAutoFit/>
          </a:bodyPr>
          <a:lstStyle/>
          <a:p>
            <a:r>
              <a:rPr lang="en-US" sz="1100" b="1" dirty="0" smtClean="0">
                <a:solidFill>
                  <a:srgbClr val="A7A7A7">
                    <a:lumMod val="50000"/>
                  </a:srgbClr>
                </a:solidFill>
                <a:latin typeface="Century Gothic" panose="020B0502020202020204" pitchFamily="34" charset="0"/>
                <a:cs typeface="Arial" pitchFamily="34" charset="0"/>
              </a:rPr>
              <a:t>Less Secure</a:t>
            </a:r>
          </a:p>
        </p:txBody>
      </p:sp>
      <p:sp>
        <p:nvSpPr>
          <p:cNvPr id="20" name="TextBox 19"/>
          <p:cNvSpPr txBox="1"/>
          <p:nvPr/>
        </p:nvSpPr>
        <p:spPr>
          <a:xfrm>
            <a:off x="3938267" y="3347542"/>
            <a:ext cx="1573887" cy="261610"/>
          </a:xfrm>
          <a:prstGeom prst="rect">
            <a:avLst/>
          </a:prstGeom>
          <a:noFill/>
        </p:spPr>
        <p:txBody>
          <a:bodyPr wrap="square" rtlCol="0">
            <a:spAutoFit/>
          </a:bodyPr>
          <a:lstStyle/>
          <a:p>
            <a:r>
              <a:rPr lang="en-US" sz="1100" b="1" dirty="0" smtClean="0">
                <a:solidFill>
                  <a:srgbClr val="A7A7A7">
                    <a:lumMod val="50000"/>
                  </a:srgbClr>
                </a:solidFill>
                <a:latin typeface="Century Gothic" panose="020B0502020202020204" pitchFamily="34" charset="0"/>
                <a:cs typeface="Arial" pitchFamily="34" charset="0"/>
              </a:rPr>
              <a:t>More Secure</a:t>
            </a:r>
          </a:p>
        </p:txBody>
      </p:sp>
      <p:grpSp>
        <p:nvGrpSpPr>
          <p:cNvPr id="27" name="Group 26"/>
          <p:cNvGrpSpPr/>
          <p:nvPr/>
        </p:nvGrpSpPr>
        <p:grpSpPr>
          <a:xfrm>
            <a:off x="5552465" y="1050190"/>
            <a:ext cx="2928739" cy="2695888"/>
            <a:chOff x="5388863" y="1275707"/>
            <a:chExt cx="2928739" cy="2695888"/>
          </a:xfrm>
        </p:grpSpPr>
        <p:sp>
          <p:nvSpPr>
            <p:cNvPr id="22" name="Rectangle 21"/>
            <p:cNvSpPr/>
            <p:nvPr/>
          </p:nvSpPr>
          <p:spPr>
            <a:xfrm>
              <a:off x="5388865" y="1275707"/>
              <a:ext cx="2928737" cy="2685143"/>
            </a:xfrm>
            <a:prstGeom prst="rect">
              <a:avLst/>
            </a:prstGeom>
            <a:noFill/>
            <a:ln w="9525"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endParaRPr lang="en-US"/>
            </a:p>
          </p:txBody>
        </p:sp>
        <p:sp>
          <p:nvSpPr>
            <p:cNvPr id="23" name="Rectangle 22"/>
            <p:cNvSpPr/>
            <p:nvPr/>
          </p:nvSpPr>
          <p:spPr>
            <a:xfrm>
              <a:off x="5388864" y="1594155"/>
              <a:ext cx="2501689" cy="2377440"/>
            </a:xfrm>
            <a:prstGeom prst="rect">
              <a:avLst/>
            </a:prstGeom>
            <a:noFill/>
            <a:ln w="9525"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endParaRPr lang="en-US"/>
            </a:p>
          </p:txBody>
        </p:sp>
        <p:sp>
          <p:nvSpPr>
            <p:cNvPr id="24" name="Rectangle 23"/>
            <p:cNvSpPr/>
            <p:nvPr/>
          </p:nvSpPr>
          <p:spPr>
            <a:xfrm>
              <a:off x="5388866" y="1959915"/>
              <a:ext cx="2011680" cy="2011680"/>
            </a:xfrm>
            <a:prstGeom prst="rect">
              <a:avLst/>
            </a:prstGeom>
            <a:noFill/>
            <a:ln w="9525"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endParaRPr lang="en-US"/>
            </a:p>
          </p:txBody>
        </p:sp>
        <p:sp>
          <p:nvSpPr>
            <p:cNvPr id="25" name="Rectangle 24"/>
            <p:cNvSpPr/>
            <p:nvPr/>
          </p:nvSpPr>
          <p:spPr>
            <a:xfrm>
              <a:off x="5388863" y="2398134"/>
              <a:ext cx="1573888" cy="1554480"/>
            </a:xfrm>
            <a:prstGeom prst="rect">
              <a:avLst/>
            </a:prstGeom>
            <a:noFill/>
            <a:ln w="9525"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endParaRPr lang="en-US"/>
            </a:p>
          </p:txBody>
        </p:sp>
        <p:sp>
          <p:nvSpPr>
            <p:cNvPr id="26" name="Rectangle 25"/>
            <p:cNvSpPr/>
            <p:nvPr/>
          </p:nvSpPr>
          <p:spPr>
            <a:xfrm>
              <a:off x="5388866" y="2776248"/>
              <a:ext cx="1104405" cy="1188720"/>
            </a:xfrm>
            <a:prstGeom prst="rect">
              <a:avLst/>
            </a:prstGeom>
            <a:noFill/>
            <a:ln w="9525"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endParaRPr lang="en-US"/>
            </a:p>
          </p:txBody>
        </p:sp>
      </p:grpSp>
      <p:grpSp>
        <p:nvGrpSpPr>
          <p:cNvPr id="33" name="Group 32"/>
          <p:cNvGrpSpPr/>
          <p:nvPr/>
        </p:nvGrpSpPr>
        <p:grpSpPr>
          <a:xfrm>
            <a:off x="8094378" y="1121346"/>
            <a:ext cx="365760" cy="365760"/>
            <a:chOff x="7930776" y="1346863"/>
            <a:chExt cx="365760" cy="365760"/>
          </a:xfrm>
        </p:grpSpPr>
        <p:sp>
          <p:nvSpPr>
            <p:cNvPr id="32" name="Oval 75"/>
            <p:cNvSpPr>
              <a:spLocks noChangeArrowheads="1"/>
            </p:cNvSpPr>
            <p:nvPr/>
          </p:nvSpPr>
          <p:spPr bwMode="auto">
            <a:xfrm>
              <a:off x="7930776" y="1346863"/>
              <a:ext cx="365760" cy="365760"/>
            </a:xfrm>
            <a:prstGeom prst="ellipse">
              <a:avLst/>
            </a:prstGeom>
            <a:solidFill>
              <a:schemeClr val="bg1">
                <a:lumMod val="85000"/>
              </a:schemeClr>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9" name="Freeform 70"/>
            <p:cNvSpPr>
              <a:spLocks/>
            </p:cNvSpPr>
            <p:nvPr/>
          </p:nvSpPr>
          <p:spPr bwMode="auto">
            <a:xfrm>
              <a:off x="8012803" y="1482351"/>
              <a:ext cx="203200" cy="173038"/>
            </a:xfrm>
            <a:custGeom>
              <a:avLst/>
              <a:gdLst>
                <a:gd name="T0" fmla="*/ 54 w 54"/>
                <a:gd name="T1" fmla="*/ 40 h 46"/>
                <a:gd name="T2" fmla="*/ 48 w 54"/>
                <a:gd name="T3" fmla="*/ 46 h 46"/>
                <a:gd name="T4" fmla="*/ 6 w 54"/>
                <a:gd name="T5" fmla="*/ 46 h 46"/>
                <a:gd name="T6" fmla="*/ 0 w 54"/>
                <a:gd name="T7" fmla="*/ 40 h 46"/>
                <a:gd name="T8" fmla="*/ 0 w 54"/>
                <a:gd name="T9" fmla="*/ 6 h 46"/>
                <a:gd name="T10" fmla="*/ 6 w 54"/>
                <a:gd name="T11" fmla="*/ 0 h 46"/>
                <a:gd name="T12" fmla="*/ 48 w 54"/>
                <a:gd name="T13" fmla="*/ 0 h 46"/>
                <a:gd name="T14" fmla="*/ 54 w 54"/>
                <a:gd name="T15" fmla="*/ 6 h 46"/>
                <a:gd name="T16" fmla="*/ 54 w 54"/>
                <a:gd name="T17" fmla="*/ 4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46">
                  <a:moveTo>
                    <a:pt x="54" y="40"/>
                  </a:moveTo>
                  <a:cubicBezTo>
                    <a:pt x="54" y="43"/>
                    <a:pt x="51" y="46"/>
                    <a:pt x="48" y="46"/>
                  </a:cubicBezTo>
                  <a:cubicBezTo>
                    <a:pt x="6" y="46"/>
                    <a:pt x="6" y="46"/>
                    <a:pt x="6" y="46"/>
                  </a:cubicBezTo>
                  <a:cubicBezTo>
                    <a:pt x="3" y="46"/>
                    <a:pt x="0" y="43"/>
                    <a:pt x="0" y="40"/>
                  </a:cubicBezTo>
                  <a:cubicBezTo>
                    <a:pt x="0" y="6"/>
                    <a:pt x="0" y="6"/>
                    <a:pt x="0" y="6"/>
                  </a:cubicBezTo>
                  <a:cubicBezTo>
                    <a:pt x="0" y="2"/>
                    <a:pt x="3" y="0"/>
                    <a:pt x="6" y="0"/>
                  </a:cubicBezTo>
                  <a:cubicBezTo>
                    <a:pt x="48" y="0"/>
                    <a:pt x="48" y="0"/>
                    <a:pt x="48" y="0"/>
                  </a:cubicBezTo>
                  <a:cubicBezTo>
                    <a:pt x="51" y="0"/>
                    <a:pt x="54" y="2"/>
                    <a:pt x="54" y="6"/>
                  </a:cubicBezTo>
                  <a:lnTo>
                    <a:pt x="54" y="40"/>
                  </a:lnTo>
                  <a:close/>
                </a:path>
              </a:pathLst>
            </a:custGeom>
            <a:solidFill>
              <a:srgbClr val="0070C0"/>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30" name="Freeform 71"/>
            <p:cNvSpPr>
              <a:spLocks/>
            </p:cNvSpPr>
            <p:nvPr/>
          </p:nvSpPr>
          <p:spPr bwMode="auto">
            <a:xfrm>
              <a:off x="8023916" y="1391863"/>
              <a:ext cx="180975" cy="142875"/>
            </a:xfrm>
            <a:custGeom>
              <a:avLst/>
              <a:gdLst>
                <a:gd name="T0" fmla="*/ 24 w 48"/>
                <a:gd name="T1" fmla="*/ 6 h 38"/>
                <a:gd name="T2" fmla="*/ 45 w 48"/>
                <a:gd name="T3" fmla="*/ 31 h 38"/>
                <a:gd name="T4" fmla="*/ 45 w 48"/>
                <a:gd name="T5" fmla="*/ 38 h 38"/>
                <a:gd name="T6" fmla="*/ 48 w 48"/>
                <a:gd name="T7" fmla="*/ 26 h 38"/>
                <a:gd name="T8" fmla="*/ 24 w 48"/>
                <a:gd name="T9" fmla="*/ 0 h 38"/>
                <a:gd name="T10" fmla="*/ 0 w 48"/>
                <a:gd name="T11" fmla="*/ 26 h 38"/>
                <a:gd name="T12" fmla="*/ 3 w 48"/>
                <a:gd name="T13" fmla="*/ 38 h 38"/>
                <a:gd name="T14" fmla="*/ 3 w 48"/>
                <a:gd name="T15" fmla="*/ 31 h 38"/>
                <a:gd name="T16" fmla="*/ 24 w 48"/>
                <a:gd name="T17" fmla="*/ 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38">
                  <a:moveTo>
                    <a:pt x="24" y="6"/>
                  </a:moveTo>
                  <a:cubicBezTo>
                    <a:pt x="36" y="6"/>
                    <a:pt x="45" y="17"/>
                    <a:pt x="45" y="31"/>
                  </a:cubicBezTo>
                  <a:cubicBezTo>
                    <a:pt x="45" y="33"/>
                    <a:pt x="45" y="36"/>
                    <a:pt x="45" y="38"/>
                  </a:cubicBezTo>
                  <a:cubicBezTo>
                    <a:pt x="46" y="34"/>
                    <a:pt x="48" y="30"/>
                    <a:pt x="48" y="26"/>
                  </a:cubicBezTo>
                  <a:cubicBezTo>
                    <a:pt x="48" y="12"/>
                    <a:pt x="37" y="0"/>
                    <a:pt x="24" y="0"/>
                  </a:cubicBezTo>
                  <a:cubicBezTo>
                    <a:pt x="11" y="0"/>
                    <a:pt x="0" y="12"/>
                    <a:pt x="0" y="26"/>
                  </a:cubicBezTo>
                  <a:cubicBezTo>
                    <a:pt x="0" y="30"/>
                    <a:pt x="2" y="34"/>
                    <a:pt x="3" y="38"/>
                  </a:cubicBezTo>
                  <a:cubicBezTo>
                    <a:pt x="3" y="36"/>
                    <a:pt x="3" y="33"/>
                    <a:pt x="3" y="31"/>
                  </a:cubicBezTo>
                  <a:cubicBezTo>
                    <a:pt x="3" y="17"/>
                    <a:pt x="12" y="6"/>
                    <a:pt x="24" y="6"/>
                  </a:cubicBezTo>
                  <a:close/>
                </a:path>
              </a:pathLst>
            </a:custGeom>
            <a:solidFill>
              <a:srgbClr val="0070C0"/>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31" name="Freeform 79"/>
            <p:cNvSpPr>
              <a:spLocks/>
            </p:cNvSpPr>
            <p:nvPr/>
          </p:nvSpPr>
          <p:spPr bwMode="auto">
            <a:xfrm>
              <a:off x="8080786" y="1534738"/>
              <a:ext cx="76200" cy="128588"/>
            </a:xfrm>
            <a:custGeom>
              <a:avLst/>
              <a:gdLst>
                <a:gd name="T0" fmla="*/ 20 w 20"/>
                <a:gd name="T1" fmla="*/ 10 h 34"/>
                <a:gd name="T2" fmla="*/ 10 w 20"/>
                <a:gd name="T3" fmla="*/ 0 h 34"/>
                <a:gd name="T4" fmla="*/ 0 w 20"/>
                <a:gd name="T5" fmla="*/ 10 h 34"/>
                <a:gd name="T6" fmla="*/ 5 w 20"/>
                <a:gd name="T7" fmla="*/ 19 h 34"/>
                <a:gd name="T8" fmla="*/ 5 w 20"/>
                <a:gd name="T9" fmla="*/ 29 h 34"/>
                <a:gd name="T10" fmla="*/ 10 w 20"/>
                <a:gd name="T11" fmla="*/ 34 h 34"/>
                <a:gd name="T12" fmla="*/ 14 w 20"/>
                <a:gd name="T13" fmla="*/ 29 h 34"/>
                <a:gd name="T14" fmla="*/ 14 w 20"/>
                <a:gd name="T15" fmla="*/ 19 h 34"/>
                <a:gd name="T16" fmla="*/ 20 w 20"/>
                <a:gd name="T17" fmla="*/ 1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34">
                  <a:moveTo>
                    <a:pt x="20" y="10"/>
                  </a:moveTo>
                  <a:cubicBezTo>
                    <a:pt x="20" y="4"/>
                    <a:pt x="15" y="0"/>
                    <a:pt x="10" y="0"/>
                  </a:cubicBezTo>
                  <a:cubicBezTo>
                    <a:pt x="4" y="0"/>
                    <a:pt x="0" y="4"/>
                    <a:pt x="0" y="10"/>
                  </a:cubicBezTo>
                  <a:cubicBezTo>
                    <a:pt x="0" y="14"/>
                    <a:pt x="2" y="17"/>
                    <a:pt x="5" y="19"/>
                  </a:cubicBezTo>
                  <a:cubicBezTo>
                    <a:pt x="5" y="29"/>
                    <a:pt x="5" y="29"/>
                    <a:pt x="5" y="29"/>
                  </a:cubicBezTo>
                  <a:cubicBezTo>
                    <a:pt x="5" y="32"/>
                    <a:pt x="7" y="34"/>
                    <a:pt x="10" y="34"/>
                  </a:cubicBezTo>
                  <a:cubicBezTo>
                    <a:pt x="12" y="34"/>
                    <a:pt x="14" y="32"/>
                    <a:pt x="14" y="29"/>
                  </a:cubicBezTo>
                  <a:cubicBezTo>
                    <a:pt x="14" y="19"/>
                    <a:pt x="14" y="19"/>
                    <a:pt x="14" y="19"/>
                  </a:cubicBezTo>
                  <a:cubicBezTo>
                    <a:pt x="17" y="17"/>
                    <a:pt x="20" y="14"/>
                    <a:pt x="20" y="10"/>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p>
          </p:txBody>
        </p:sp>
      </p:grpSp>
      <p:grpSp>
        <p:nvGrpSpPr>
          <p:cNvPr id="34" name="Group 33"/>
          <p:cNvGrpSpPr/>
          <p:nvPr/>
        </p:nvGrpSpPr>
        <p:grpSpPr>
          <a:xfrm>
            <a:off x="7606547" y="1427390"/>
            <a:ext cx="365760" cy="365760"/>
            <a:chOff x="7930776" y="1346863"/>
            <a:chExt cx="365760" cy="365760"/>
          </a:xfrm>
        </p:grpSpPr>
        <p:sp>
          <p:nvSpPr>
            <p:cNvPr id="35" name="Oval 75"/>
            <p:cNvSpPr>
              <a:spLocks noChangeArrowheads="1"/>
            </p:cNvSpPr>
            <p:nvPr/>
          </p:nvSpPr>
          <p:spPr bwMode="auto">
            <a:xfrm>
              <a:off x="7930776" y="1346863"/>
              <a:ext cx="365760" cy="365760"/>
            </a:xfrm>
            <a:prstGeom prst="ellipse">
              <a:avLst/>
            </a:prstGeom>
            <a:solidFill>
              <a:schemeClr val="bg1">
                <a:lumMod val="85000"/>
              </a:schemeClr>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36" name="Freeform 70"/>
            <p:cNvSpPr>
              <a:spLocks/>
            </p:cNvSpPr>
            <p:nvPr/>
          </p:nvSpPr>
          <p:spPr bwMode="auto">
            <a:xfrm>
              <a:off x="8012803" y="1482351"/>
              <a:ext cx="203200" cy="173038"/>
            </a:xfrm>
            <a:custGeom>
              <a:avLst/>
              <a:gdLst>
                <a:gd name="T0" fmla="*/ 54 w 54"/>
                <a:gd name="T1" fmla="*/ 40 h 46"/>
                <a:gd name="T2" fmla="*/ 48 w 54"/>
                <a:gd name="T3" fmla="*/ 46 h 46"/>
                <a:gd name="T4" fmla="*/ 6 w 54"/>
                <a:gd name="T5" fmla="*/ 46 h 46"/>
                <a:gd name="T6" fmla="*/ 0 w 54"/>
                <a:gd name="T7" fmla="*/ 40 h 46"/>
                <a:gd name="T8" fmla="*/ 0 w 54"/>
                <a:gd name="T9" fmla="*/ 6 h 46"/>
                <a:gd name="T10" fmla="*/ 6 w 54"/>
                <a:gd name="T11" fmla="*/ 0 h 46"/>
                <a:gd name="T12" fmla="*/ 48 w 54"/>
                <a:gd name="T13" fmla="*/ 0 h 46"/>
                <a:gd name="T14" fmla="*/ 54 w 54"/>
                <a:gd name="T15" fmla="*/ 6 h 46"/>
                <a:gd name="T16" fmla="*/ 54 w 54"/>
                <a:gd name="T17" fmla="*/ 4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46">
                  <a:moveTo>
                    <a:pt x="54" y="40"/>
                  </a:moveTo>
                  <a:cubicBezTo>
                    <a:pt x="54" y="43"/>
                    <a:pt x="51" y="46"/>
                    <a:pt x="48" y="46"/>
                  </a:cubicBezTo>
                  <a:cubicBezTo>
                    <a:pt x="6" y="46"/>
                    <a:pt x="6" y="46"/>
                    <a:pt x="6" y="46"/>
                  </a:cubicBezTo>
                  <a:cubicBezTo>
                    <a:pt x="3" y="46"/>
                    <a:pt x="0" y="43"/>
                    <a:pt x="0" y="40"/>
                  </a:cubicBezTo>
                  <a:cubicBezTo>
                    <a:pt x="0" y="6"/>
                    <a:pt x="0" y="6"/>
                    <a:pt x="0" y="6"/>
                  </a:cubicBezTo>
                  <a:cubicBezTo>
                    <a:pt x="0" y="2"/>
                    <a:pt x="3" y="0"/>
                    <a:pt x="6" y="0"/>
                  </a:cubicBezTo>
                  <a:cubicBezTo>
                    <a:pt x="48" y="0"/>
                    <a:pt x="48" y="0"/>
                    <a:pt x="48" y="0"/>
                  </a:cubicBezTo>
                  <a:cubicBezTo>
                    <a:pt x="51" y="0"/>
                    <a:pt x="54" y="2"/>
                    <a:pt x="54" y="6"/>
                  </a:cubicBezTo>
                  <a:lnTo>
                    <a:pt x="54" y="40"/>
                  </a:lnTo>
                  <a:close/>
                </a:path>
              </a:pathLst>
            </a:custGeom>
            <a:solidFill>
              <a:srgbClr val="0070C0"/>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37" name="Freeform 71"/>
            <p:cNvSpPr>
              <a:spLocks/>
            </p:cNvSpPr>
            <p:nvPr/>
          </p:nvSpPr>
          <p:spPr bwMode="auto">
            <a:xfrm>
              <a:off x="8023916" y="1391863"/>
              <a:ext cx="180975" cy="142875"/>
            </a:xfrm>
            <a:custGeom>
              <a:avLst/>
              <a:gdLst>
                <a:gd name="T0" fmla="*/ 24 w 48"/>
                <a:gd name="T1" fmla="*/ 6 h 38"/>
                <a:gd name="T2" fmla="*/ 45 w 48"/>
                <a:gd name="T3" fmla="*/ 31 h 38"/>
                <a:gd name="T4" fmla="*/ 45 w 48"/>
                <a:gd name="T5" fmla="*/ 38 h 38"/>
                <a:gd name="T6" fmla="*/ 48 w 48"/>
                <a:gd name="T7" fmla="*/ 26 h 38"/>
                <a:gd name="T8" fmla="*/ 24 w 48"/>
                <a:gd name="T9" fmla="*/ 0 h 38"/>
                <a:gd name="T10" fmla="*/ 0 w 48"/>
                <a:gd name="T11" fmla="*/ 26 h 38"/>
                <a:gd name="T12" fmla="*/ 3 w 48"/>
                <a:gd name="T13" fmla="*/ 38 h 38"/>
                <a:gd name="T14" fmla="*/ 3 w 48"/>
                <a:gd name="T15" fmla="*/ 31 h 38"/>
                <a:gd name="T16" fmla="*/ 24 w 48"/>
                <a:gd name="T17" fmla="*/ 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38">
                  <a:moveTo>
                    <a:pt x="24" y="6"/>
                  </a:moveTo>
                  <a:cubicBezTo>
                    <a:pt x="36" y="6"/>
                    <a:pt x="45" y="17"/>
                    <a:pt x="45" y="31"/>
                  </a:cubicBezTo>
                  <a:cubicBezTo>
                    <a:pt x="45" y="33"/>
                    <a:pt x="45" y="36"/>
                    <a:pt x="45" y="38"/>
                  </a:cubicBezTo>
                  <a:cubicBezTo>
                    <a:pt x="46" y="34"/>
                    <a:pt x="48" y="30"/>
                    <a:pt x="48" y="26"/>
                  </a:cubicBezTo>
                  <a:cubicBezTo>
                    <a:pt x="48" y="12"/>
                    <a:pt x="37" y="0"/>
                    <a:pt x="24" y="0"/>
                  </a:cubicBezTo>
                  <a:cubicBezTo>
                    <a:pt x="11" y="0"/>
                    <a:pt x="0" y="12"/>
                    <a:pt x="0" y="26"/>
                  </a:cubicBezTo>
                  <a:cubicBezTo>
                    <a:pt x="0" y="30"/>
                    <a:pt x="2" y="34"/>
                    <a:pt x="3" y="38"/>
                  </a:cubicBezTo>
                  <a:cubicBezTo>
                    <a:pt x="3" y="36"/>
                    <a:pt x="3" y="33"/>
                    <a:pt x="3" y="31"/>
                  </a:cubicBezTo>
                  <a:cubicBezTo>
                    <a:pt x="3" y="17"/>
                    <a:pt x="12" y="6"/>
                    <a:pt x="24" y="6"/>
                  </a:cubicBezTo>
                  <a:close/>
                </a:path>
              </a:pathLst>
            </a:custGeom>
            <a:solidFill>
              <a:srgbClr val="0070C0"/>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38" name="Freeform 79"/>
            <p:cNvSpPr>
              <a:spLocks/>
            </p:cNvSpPr>
            <p:nvPr/>
          </p:nvSpPr>
          <p:spPr bwMode="auto">
            <a:xfrm>
              <a:off x="8080786" y="1534738"/>
              <a:ext cx="76200" cy="128588"/>
            </a:xfrm>
            <a:custGeom>
              <a:avLst/>
              <a:gdLst>
                <a:gd name="T0" fmla="*/ 20 w 20"/>
                <a:gd name="T1" fmla="*/ 10 h 34"/>
                <a:gd name="T2" fmla="*/ 10 w 20"/>
                <a:gd name="T3" fmla="*/ 0 h 34"/>
                <a:gd name="T4" fmla="*/ 0 w 20"/>
                <a:gd name="T5" fmla="*/ 10 h 34"/>
                <a:gd name="T6" fmla="*/ 5 w 20"/>
                <a:gd name="T7" fmla="*/ 19 h 34"/>
                <a:gd name="T8" fmla="*/ 5 w 20"/>
                <a:gd name="T9" fmla="*/ 29 h 34"/>
                <a:gd name="T10" fmla="*/ 10 w 20"/>
                <a:gd name="T11" fmla="*/ 34 h 34"/>
                <a:gd name="T12" fmla="*/ 14 w 20"/>
                <a:gd name="T13" fmla="*/ 29 h 34"/>
                <a:gd name="T14" fmla="*/ 14 w 20"/>
                <a:gd name="T15" fmla="*/ 19 h 34"/>
                <a:gd name="T16" fmla="*/ 20 w 20"/>
                <a:gd name="T17" fmla="*/ 1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34">
                  <a:moveTo>
                    <a:pt x="20" y="10"/>
                  </a:moveTo>
                  <a:cubicBezTo>
                    <a:pt x="20" y="4"/>
                    <a:pt x="15" y="0"/>
                    <a:pt x="10" y="0"/>
                  </a:cubicBezTo>
                  <a:cubicBezTo>
                    <a:pt x="4" y="0"/>
                    <a:pt x="0" y="4"/>
                    <a:pt x="0" y="10"/>
                  </a:cubicBezTo>
                  <a:cubicBezTo>
                    <a:pt x="0" y="14"/>
                    <a:pt x="2" y="17"/>
                    <a:pt x="5" y="19"/>
                  </a:cubicBezTo>
                  <a:cubicBezTo>
                    <a:pt x="5" y="29"/>
                    <a:pt x="5" y="29"/>
                    <a:pt x="5" y="29"/>
                  </a:cubicBezTo>
                  <a:cubicBezTo>
                    <a:pt x="5" y="32"/>
                    <a:pt x="7" y="34"/>
                    <a:pt x="10" y="34"/>
                  </a:cubicBezTo>
                  <a:cubicBezTo>
                    <a:pt x="12" y="34"/>
                    <a:pt x="14" y="32"/>
                    <a:pt x="14" y="29"/>
                  </a:cubicBezTo>
                  <a:cubicBezTo>
                    <a:pt x="14" y="19"/>
                    <a:pt x="14" y="19"/>
                    <a:pt x="14" y="19"/>
                  </a:cubicBezTo>
                  <a:cubicBezTo>
                    <a:pt x="17" y="17"/>
                    <a:pt x="20" y="14"/>
                    <a:pt x="20" y="10"/>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p>
          </p:txBody>
        </p:sp>
      </p:grpSp>
      <p:grpSp>
        <p:nvGrpSpPr>
          <p:cNvPr id="39" name="Group 38"/>
          <p:cNvGrpSpPr/>
          <p:nvPr/>
        </p:nvGrpSpPr>
        <p:grpSpPr>
          <a:xfrm>
            <a:off x="7126353" y="1787874"/>
            <a:ext cx="365760" cy="365760"/>
            <a:chOff x="7930776" y="1346863"/>
            <a:chExt cx="365760" cy="365760"/>
          </a:xfrm>
        </p:grpSpPr>
        <p:sp>
          <p:nvSpPr>
            <p:cNvPr id="40" name="Oval 75"/>
            <p:cNvSpPr>
              <a:spLocks noChangeArrowheads="1"/>
            </p:cNvSpPr>
            <p:nvPr/>
          </p:nvSpPr>
          <p:spPr bwMode="auto">
            <a:xfrm>
              <a:off x="7930776" y="1346863"/>
              <a:ext cx="365760" cy="365760"/>
            </a:xfrm>
            <a:prstGeom prst="ellipse">
              <a:avLst/>
            </a:prstGeom>
            <a:solidFill>
              <a:schemeClr val="bg1">
                <a:lumMod val="85000"/>
              </a:schemeClr>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41" name="Freeform 70"/>
            <p:cNvSpPr>
              <a:spLocks/>
            </p:cNvSpPr>
            <p:nvPr/>
          </p:nvSpPr>
          <p:spPr bwMode="auto">
            <a:xfrm>
              <a:off x="8012803" y="1482351"/>
              <a:ext cx="203200" cy="173038"/>
            </a:xfrm>
            <a:custGeom>
              <a:avLst/>
              <a:gdLst>
                <a:gd name="T0" fmla="*/ 54 w 54"/>
                <a:gd name="T1" fmla="*/ 40 h 46"/>
                <a:gd name="T2" fmla="*/ 48 w 54"/>
                <a:gd name="T3" fmla="*/ 46 h 46"/>
                <a:gd name="T4" fmla="*/ 6 w 54"/>
                <a:gd name="T5" fmla="*/ 46 h 46"/>
                <a:gd name="T6" fmla="*/ 0 w 54"/>
                <a:gd name="T7" fmla="*/ 40 h 46"/>
                <a:gd name="T8" fmla="*/ 0 w 54"/>
                <a:gd name="T9" fmla="*/ 6 h 46"/>
                <a:gd name="T10" fmla="*/ 6 w 54"/>
                <a:gd name="T11" fmla="*/ 0 h 46"/>
                <a:gd name="T12" fmla="*/ 48 w 54"/>
                <a:gd name="T13" fmla="*/ 0 h 46"/>
                <a:gd name="T14" fmla="*/ 54 w 54"/>
                <a:gd name="T15" fmla="*/ 6 h 46"/>
                <a:gd name="T16" fmla="*/ 54 w 54"/>
                <a:gd name="T17" fmla="*/ 4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46">
                  <a:moveTo>
                    <a:pt x="54" y="40"/>
                  </a:moveTo>
                  <a:cubicBezTo>
                    <a:pt x="54" y="43"/>
                    <a:pt x="51" y="46"/>
                    <a:pt x="48" y="46"/>
                  </a:cubicBezTo>
                  <a:cubicBezTo>
                    <a:pt x="6" y="46"/>
                    <a:pt x="6" y="46"/>
                    <a:pt x="6" y="46"/>
                  </a:cubicBezTo>
                  <a:cubicBezTo>
                    <a:pt x="3" y="46"/>
                    <a:pt x="0" y="43"/>
                    <a:pt x="0" y="40"/>
                  </a:cubicBezTo>
                  <a:cubicBezTo>
                    <a:pt x="0" y="6"/>
                    <a:pt x="0" y="6"/>
                    <a:pt x="0" y="6"/>
                  </a:cubicBezTo>
                  <a:cubicBezTo>
                    <a:pt x="0" y="2"/>
                    <a:pt x="3" y="0"/>
                    <a:pt x="6" y="0"/>
                  </a:cubicBezTo>
                  <a:cubicBezTo>
                    <a:pt x="48" y="0"/>
                    <a:pt x="48" y="0"/>
                    <a:pt x="48" y="0"/>
                  </a:cubicBezTo>
                  <a:cubicBezTo>
                    <a:pt x="51" y="0"/>
                    <a:pt x="54" y="2"/>
                    <a:pt x="54" y="6"/>
                  </a:cubicBezTo>
                  <a:lnTo>
                    <a:pt x="54" y="40"/>
                  </a:lnTo>
                  <a:close/>
                </a:path>
              </a:pathLst>
            </a:custGeom>
            <a:solidFill>
              <a:srgbClr val="0070C0"/>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42" name="Freeform 71"/>
            <p:cNvSpPr>
              <a:spLocks/>
            </p:cNvSpPr>
            <p:nvPr/>
          </p:nvSpPr>
          <p:spPr bwMode="auto">
            <a:xfrm>
              <a:off x="8023916" y="1391863"/>
              <a:ext cx="180975" cy="142875"/>
            </a:xfrm>
            <a:custGeom>
              <a:avLst/>
              <a:gdLst>
                <a:gd name="T0" fmla="*/ 24 w 48"/>
                <a:gd name="T1" fmla="*/ 6 h 38"/>
                <a:gd name="T2" fmla="*/ 45 w 48"/>
                <a:gd name="T3" fmla="*/ 31 h 38"/>
                <a:gd name="T4" fmla="*/ 45 w 48"/>
                <a:gd name="T5" fmla="*/ 38 h 38"/>
                <a:gd name="T6" fmla="*/ 48 w 48"/>
                <a:gd name="T7" fmla="*/ 26 h 38"/>
                <a:gd name="T8" fmla="*/ 24 w 48"/>
                <a:gd name="T9" fmla="*/ 0 h 38"/>
                <a:gd name="T10" fmla="*/ 0 w 48"/>
                <a:gd name="T11" fmla="*/ 26 h 38"/>
                <a:gd name="T12" fmla="*/ 3 w 48"/>
                <a:gd name="T13" fmla="*/ 38 h 38"/>
                <a:gd name="T14" fmla="*/ 3 w 48"/>
                <a:gd name="T15" fmla="*/ 31 h 38"/>
                <a:gd name="T16" fmla="*/ 24 w 48"/>
                <a:gd name="T17" fmla="*/ 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38">
                  <a:moveTo>
                    <a:pt x="24" y="6"/>
                  </a:moveTo>
                  <a:cubicBezTo>
                    <a:pt x="36" y="6"/>
                    <a:pt x="45" y="17"/>
                    <a:pt x="45" y="31"/>
                  </a:cubicBezTo>
                  <a:cubicBezTo>
                    <a:pt x="45" y="33"/>
                    <a:pt x="45" y="36"/>
                    <a:pt x="45" y="38"/>
                  </a:cubicBezTo>
                  <a:cubicBezTo>
                    <a:pt x="46" y="34"/>
                    <a:pt x="48" y="30"/>
                    <a:pt x="48" y="26"/>
                  </a:cubicBezTo>
                  <a:cubicBezTo>
                    <a:pt x="48" y="12"/>
                    <a:pt x="37" y="0"/>
                    <a:pt x="24" y="0"/>
                  </a:cubicBezTo>
                  <a:cubicBezTo>
                    <a:pt x="11" y="0"/>
                    <a:pt x="0" y="12"/>
                    <a:pt x="0" y="26"/>
                  </a:cubicBezTo>
                  <a:cubicBezTo>
                    <a:pt x="0" y="30"/>
                    <a:pt x="2" y="34"/>
                    <a:pt x="3" y="38"/>
                  </a:cubicBezTo>
                  <a:cubicBezTo>
                    <a:pt x="3" y="36"/>
                    <a:pt x="3" y="33"/>
                    <a:pt x="3" y="31"/>
                  </a:cubicBezTo>
                  <a:cubicBezTo>
                    <a:pt x="3" y="17"/>
                    <a:pt x="12" y="6"/>
                    <a:pt x="24" y="6"/>
                  </a:cubicBezTo>
                  <a:close/>
                </a:path>
              </a:pathLst>
            </a:custGeom>
            <a:solidFill>
              <a:srgbClr val="0070C0"/>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43" name="Freeform 79"/>
            <p:cNvSpPr>
              <a:spLocks/>
            </p:cNvSpPr>
            <p:nvPr/>
          </p:nvSpPr>
          <p:spPr bwMode="auto">
            <a:xfrm>
              <a:off x="8080786" y="1534738"/>
              <a:ext cx="76200" cy="128588"/>
            </a:xfrm>
            <a:custGeom>
              <a:avLst/>
              <a:gdLst>
                <a:gd name="T0" fmla="*/ 20 w 20"/>
                <a:gd name="T1" fmla="*/ 10 h 34"/>
                <a:gd name="T2" fmla="*/ 10 w 20"/>
                <a:gd name="T3" fmla="*/ 0 h 34"/>
                <a:gd name="T4" fmla="*/ 0 w 20"/>
                <a:gd name="T5" fmla="*/ 10 h 34"/>
                <a:gd name="T6" fmla="*/ 5 w 20"/>
                <a:gd name="T7" fmla="*/ 19 h 34"/>
                <a:gd name="T8" fmla="*/ 5 w 20"/>
                <a:gd name="T9" fmla="*/ 29 h 34"/>
                <a:gd name="T10" fmla="*/ 10 w 20"/>
                <a:gd name="T11" fmla="*/ 34 h 34"/>
                <a:gd name="T12" fmla="*/ 14 w 20"/>
                <a:gd name="T13" fmla="*/ 29 h 34"/>
                <a:gd name="T14" fmla="*/ 14 w 20"/>
                <a:gd name="T15" fmla="*/ 19 h 34"/>
                <a:gd name="T16" fmla="*/ 20 w 20"/>
                <a:gd name="T17" fmla="*/ 1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34">
                  <a:moveTo>
                    <a:pt x="20" y="10"/>
                  </a:moveTo>
                  <a:cubicBezTo>
                    <a:pt x="20" y="4"/>
                    <a:pt x="15" y="0"/>
                    <a:pt x="10" y="0"/>
                  </a:cubicBezTo>
                  <a:cubicBezTo>
                    <a:pt x="4" y="0"/>
                    <a:pt x="0" y="4"/>
                    <a:pt x="0" y="10"/>
                  </a:cubicBezTo>
                  <a:cubicBezTo>
                    <a:pt x="0" y="14"/>
                    <a:pt x="2" y="17"/>
                    <a:pt x="5" y="19"/>
                  </a:cubicBezTo>
                  <a:cubicBezTo>
                    <a:pt x="5" y="29"/>
                    <a:pt x="5" y="29"/>
                    <a:pt x="5" y="29"/>
                  </a:cubicBezTo>
                  <a:cubicBezTo>
                    <a:pt x="5" y="32"/>
                    <a:pt x="7" y="34"/>
                    <a:pt x="10" y="34"/>
                  </a:cubicBezTo>
                  <a:cubicBezTo>
                    <a:pt x="12" y="34"/>
                    <a:pt x="14" y="32"/>
                    <a:pt x="14" y="29"/>
                  </a:cubicBezTo>
                  <a:cubicBezTo>
                    <a:pt x="14" y="19"/>
                    <a:pt x="14" y="19"/>
                    <a:pt x="14" y="19"/>
                  </a:cubicBezTo>
                  <a:cubicBezTo>
                    <a:pt x="17" y="17"/>
                    <a:pt x="20" y="14"/>
                    <a:pt x="20" y="10"/>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p>
          </p:txBody>
        </p:sp>
      </p:grpSp>
      <p:grpSp>
        <p:nvGrpSpPr>
          <p:cNvPr id="44" name="Group 43"/>
          <p:cNvGrpSpPr/>
          <p:nvPr/>
        </p:nvGrpSpPr>
        <p:grpSpPr>
          <a:xfrm>
            <a:off x="6687517" y="2245893"/>
            <a:ext cx="365760" cy="365760"/>
            <a:chOff x="7930776" y="1346863"/>
            <a:chExt cx="365760" cy="365760"/>
          </a:xfrm>
        </p:grpSpPr>
        <p:sp>
          <p:nvSpPr>
            <p:cNvPr id="45" name="Oval 75"/>
            <p:cNvSpPr>
              <a:spLocks noChangeArrowheads="1"/>
            </p:cNvSpPr>
            <p:nvPr/>
          </p:nvSpPr>
          <p:spPr bwMode="auto">
            <a:xfrm>
              <a:off x="7930776" y="1346863"/>
              <a:ext cx="365760" cy="365760"/>
            </a:xfrm>
            <a:prstGeom prst="ellipse">
              <a:avLst/>
            </a:prstGeom>
            <a:solidFill>
              <a:schemeClr val="bg1">
                <a:lumMod val="85000"/>
              </a:schemeClr>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46" name="Freeform 70"/>
            <p:cNvSpPr>
              <a:spLocks/>
            </p:cNvSpPr>
            <p:nvPr/>
          </p:nvSpPr>
          <p:spPr bwMode="auto">
            <a:xfrm>
              <a:off x="8012803" y="1482351"/>
              <a:ext cx="203200" cy="173038"/>
            </a:xfrm>
            <a:custGeom>
              <a:avLst/>
              <a:gdLst>
                <a:gd name="T0" fmla="*/ 54 w 54"/>
                <a:gd name="T1" fmla="*/ 40 h 46"/>
                <a:gd name="T2" fmla="*/ 48 w 54"/>
                <a:gd name="T3" fmla="*/ 46 h 46"/>
                <a:gd name="T4" fmla="*/ 6 w 54"/>
                <a:gd name="T5" fmla="*/ 46 h 46"/>
                <a:gd name="T6" fmla="*/ 0 w 54"/>
                <a:gd name="T7" fmla="*/ 40 h 46"/>
                <a:gd name="T8" fmla="*/ 0 w 54"/>
                <a:gd name="T9" fmla="*/ 6 h 46"/>
                <a:gd name="T10" fmla="*/ 6 w 54"/>
                <a:gd name="T11" fmla="*/ 0 h 46"/>
                <a:gd name="T12" fmla="*/ 48 w 54"/>
                <a:gd name="T13" fmla="*/ 0 h 46"/>
                <a:gd name="T14" fmla="*/ 54 w 54"/>
                <a:gd name="T15" fmla="*/ 6 h 46"/>
                <a:gd name="T16" fmla="*/ 54 w 54"/>
                <a:gd name="T17" fmla="*/ 4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46">
                  <a:moveTo>
                    <a:pt x="54" y="40"/>
                  </a:moveTo>
                  <a:cubicBezTo>
                    <a:pt x="54" y="43"/>
                    <a:pt x="51" y="46"/>
                    <a:pt x="48" y="46"/>
                  </a:cubicBezTo>
                  <a:cubicBezTo>
                    <a:pt x="6" y="46"/>
                    <a:pt x="6" y="46"/>
                    <a:pt x="6" y="46"/>
                  </a:cubicBezTo>
                  <a:cubicBezTo>
                    <a:pt x="3" y="46"/>
                    <a:pt x="0" y="43"/>
                    <a:pt x="0" y="40"/>
                  </a:cubicBezTo>
                  <a:cubicBezTo>
                    <a:pt x="0" y="6"/>
                    <a:pt x="0" y="6"/>
                    <a:pt x="0" y="6"/>
                  </a:cubicBezTo>
                  <a:cubicBezTo>
                    <a:pt x="0" y="2"/>
                    <a:pt x="3" y="0"/>
                    <a:pt x="6" y="0"/>
                  </a:cubicBezTo>
                  <a:cubicBezTo>
                    <a:pt x="48" y="0"/>
                    <a:pt x="48" y="0"/>
                    <a:pt x="48" y="0"/>
                  </a:cubicBezTo>
                  <a:cubicBezTo>
                    <a:pt x="51" y="0"/>
                    <a:pt x="54" y="2"/>
                    <a:pt x="54" y="6"/>
                  </a:cubicBezTo>
                  <a:lnTo>
                    <a:pt x="54" y="40"/>
                  </a:lnTo>
                  <a:close/>
                </a:path>
              </a:pathLst>
            </a:custGeom>
            <a:solidFill>
              <a:srgbClr val="0070C0"/>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47" name="Freeform 71"/>
            <p:cNvSpPr>
              <a:spLocks/>
            </p:cNvSpPr>
            <p:nvPr/>
          </p:nvSpPr>
          <p:spPr bwMode="auto">
            <a:xfrm>
              <a:off x="8023916" y="1391863"/>
              <a:ext cx="180975" cy="142875"/>
            </a:xfrm>
            <a:custGeom>
              <a:avLst/>
              <a:gdLst>
                <a:gd name="T0" fmla="*/ 24 w 48"/>
                <a:gd name="T1" fmla="*/ 6 h 38"/>
                <a:gd name="T2" fmla="*/ 45 w 48"/>
                <a:gd name="T3" fmla="*/ 31 h 38"/>
                <a:gd name="T4" fmla="*/ 45 w 48"/>
                <a:gd name="T5" fmla="*/ 38 h 38"/>
                <a:gd name="T6" fmla="*/ 48 w 48"/>
                <a:gd name="T7" fmla="*/ 26 h 38"/>
                <a:gd name="T8" fmla="*/ 24 w 48"/>
                <a:gd name="T9" fmla="*/ 0 h 38"/>
                <a:gd name="T10" fmla="*/ 0 w 48"/>
                <a:gd name="T11" fmla="*/ 26 h 38"/>
                <a:gd name="T12" fmla="*/ 3 w 48"/>
                <a:gd name="T13" fmla="*/ 38 h 38"/>
                <a:gd name="T14" fmla="*/ 3 w 48"/>
                <a:gd name="T15" fmla="*/ 31 h 38"/>
                <a:gd name="T16" fmla="*/ 24 w 48"/>
                <a:gd name="T17" fmla="*/ 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38">
                  <a:moveTo>
                    <a:pt x="24" y="6"/>
                  </a:moveTo>
                  <a:cubicBezTo>
                    <a:pt x="36" y="6"/>
                    <a:pt x="45" y="17"/>
                    <a:pt x="45" y="31"/>
                  </a:cubicBezTo>
                  <a:cubicBezTo>
                    <a:pt x="45" y="33"/>
                    <a:pt x="45" y="36"/>
                    <a:pt x="45" y="38"/>
                  </a:cubicBezTo>
                  <a:cubicBezTo>
                    <a:pt x="46" y="34"/>
                    <a:pt x="48" y="30"/>
                    <a:pt x="48" y="26"/>
                  </a:cubicBezTo>
                  <a:cubicBezTo>
                    <a:pt x="48" y="12"/>
                    <a:pt x="37" y="0"/>
                    <a:pt x="24" y="0"/>
                  </a:cubicBezTo>
                  <a:cubicBezTo>
                    <a:pt x="11" y="0"/>
                    <a:pt x="0" y="12"/>
                    <a:pt x="0" y="26"/>
                  </a:cubicBezTo>
                  <a:cubicBezTo>
                    <a:pt x="0" y="30"/>
                    <a:pt x="2" y="34"/>
                    <a:pt x="3" y="38"/>
                  </a:cubicBezTo>
                  <a:cubicBezTo>
                    <a:pt x="3" y="36"/>
                    <a:pt x="3" y="33"/>
                    <a:pt x="3" y="31"/>
                  </a:cubicBezTo>
                  <a:cubicBezTo>
                    <a:pt x="3" y="17"/>
                    <a:pt x="12" y="6"/>
                    <a:pt x="24" y="6"/>
                  </a:cubicBezTo>
                  <a:close/>
                </a:path>
              </a:pathLst>
            </a:custGeom>
            <a:solidFill>
              <a:srgbClr val="0070C0"/>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48" name="Freeform 79"/>
            <p:cNvSpPr>
              <a:spLocks/>
            </p:cNvSpPr>
            <p:nvPr/>
          </p:nvSpPr>
          <p:spPr bwMode="auto">
            <a:xfrm>
              <a:off x="8080786" y="1534738"/>
              <a:ext cx="76200" cy="128588"/>
            </a:xfrm>
            <a:custGeom>
              <a:avLst/>
              <a:gdLst>
                <a:gd name="T0" fmla="*/ 20 w 20"/>
                <a:gd name="T1" fmla="*/ 10 h 34"/>
                <a:gd name="T2" fmla="*/ 10 w 20"/>
                <a:gd name="T3" fmla="*/ 0 h 34"/>
                <a:gd name="T4" fmla="*/ 0 w 20"/>
                <a:gd name="T5" fmla="*/ 10 h 34"/>
                <a:gd name="T6" fmla="*/ 5 w 20"/>
                <a:gd name="T7" fmla="*/ 19 h 34"/>
                <a:gd name="T8" fmla="*/ 5 w 20"/>
                <a:gd name="T9" fmla="*/ 29 h 34"/>
                <a:gd name="T10" fmla="*/ 10 w 20"/>
                <a:gd name="T11" fmla="*/ 34 h 34"/>
                <a:gd name="T12" fmla="*/ 14 w 20"/>
                <a:gd name="T13" fmla="*/ 29 h 34"/>
                <a:gd name="T14" fmla="*/ 14 w 20"/>
                <a:gd name="T15" fmla="*/ 19 h 34"/>
                <a:gd name="T16" fmla="*/ 20 w 20"/>
                <a:gd name="T17" fmla="*/ 1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34">
                  <a:moveTo>
                    <a:pt x="20" y="10"/>
                  </a:moveTo>
                  <a:cubicBezTo>
                    <a:pt x="20" y="4"/>
                    <a:pt x="15" y="0"/>
                    <a:pt x="10" y="0"/>
                  </a:cubicBezTo>
                  <a:cubicBezTo>
                    <a:pt x="4" y="0"/>
                    <a:pt x="0" y="4"/>
                    <a:pt x="0" y="10"/>
                  </a:cubicBezTo>
                  <a:cubicBezTo>
                    <a:pt x="0" y="14"/>
                    <a:pt x="2" y="17"/>
                    <a:pt x="5" y="19"/>
                  </a:cubicBezTo>
                  <a:cubicBezTo>
                    <a:pt x="5" y="29"/>
                    <a:pt x="5" y="29"/>
                    <a:pt x="5" y="29"/>
                  </a:cubicBezTo>
                  <a:cubicBezTo>
                    <a:pt x="5" y="32"/>
                    <a:pt x="7" y="34"/>
                    <a:pt x="10" y="34"/>
                  </a:cubicBezTo>
                  <a:cubicBezTo>
                    <a:pt x="12" y="34"/>
                    <a:pt x="14" y="32"/>
                    <a:pt x="14" y="29"/>
                  </a:cubicBezTo>
                  <a:cubicBezTo>
                    <a:pt x="14" y="19"/>
                    <a:pt x="14" y="19"/>
                    <a:pt x="14" y="19"/>
                  </a:cubicBezTo>
                  <a:cubicBezTo>
                    <a:pt x="17" y="17"/>
                    <a:pt x="20" y="14"/>
                    <a:pt x="20" y="10"/>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p>
          </p:txBody>
        </p:sp>
      </p:grpSp>
      <p:grpSp>
        <p:nvGrpSpPr>
          <p:cNvPr id="49" name="Group 48"/>
          <p:cNvGrpSpPr/>
          <p:nvPr/>
        </p:nvGrpSpPr>
        <p:grpSpPr>
          <a:xfrm>
            <a:off x="5837327" y="2879250"/>
            <a:ext cx="525718" cy="523867"/>
            <a:chOff x="7930776" y="1346863"/>
            <a:chExt cx="365760" cy="365760"/>
          </a:xfrm>
        </p:grpSpPr>
        <p:sp>
          <p:nvSpPr>
            <p:cNvPr id="50" name="Oval 75"/>
            <p:cNvSpPr>
              <a:spLocks noChangeArrowheads="1"/>
            </p:cNvSpPr>
            <p:nvPr/>
          </p:nvSpPr>
          <p:spPr bwMode="auto">
            <a:xfrm>
              <a:off x="7930776" y="1346863"/>
              <a:ext cx="365760" cy="365760"/>
            </a:xfrm>
            <a:prstGeom prst="ellipse">
              <a:avLst/>
            </a:prstGeom>
            <a:solidFill>
              <a:schemeClr val="bg1">
                <a:lumMod val="85000"/>
              </a:schemeClr>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51" name="Freeform 70"/>
            <p:cNvSpPr>
              <a:spLocks/>
            </p:cNvSpPr>
            <p:nvPr/>
          </p:nvSpPr>
          <p:spPr bwMode="auto">
            <a:xfrm>
              <a:off x="8012803" y="1482351"/>
              <a:ext cx="203200" cy="173038"/>
            </a:xfrm>
            <a:custGeom>
              <a:avLst/>
              <a:gdLst>
                <a:gd name="T0" fmla="*/ 54 w 54"/>
                <a:gd name="T1" fmla="*/ 40 h 46"/>
                <a:gd name="T2" fmla="*/ 48 w 54"/>
                <a:gd name="T3" fmla="*/ 46 h 46"/>
                <a:gd name="T4" fmla="*/ 6 w 54"/>
                <a:gd name="T5" fmla="*/ 46 h 46"/>
                <a:gd name="T6" fmla="*/ 0 w 54"/>
                <a:gd name="T7" fmla="*/ 40 h 46"/>
                <a:gd name="T8" fmla="*/ 0 w 54"/>
                <a:gd name="T9" fmla="*/ 6 h 46"/>
                <a:gd name="T10" fmla="*/ 6 w 54"/>
                <a:gd name="T11" fmla="*/ 0 h 46"/>
                <a:gd name="T12" fmla="*/ 48 w 54"/>
                <a:gd name="T13" fmla="*/ 0 h 46"/>
                <a:gd name="T14" fmla="*/ 54 w 54"/>
                <a:gd name="T15" fmla="*/ 6 h 46"/>
                <a:gd name="T16" fmla="*/ 54 w 54"/>
                <a:gd name="T17" fmla="*/ 4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46">
                  <a:moveTo>
                    <a:pt x="54" y="40"/>
                  </a:moveTo>
                  <a:cubicBezTo>
                    <a:pt x="54" y="43"/>
                    <a:pt x="51" y="46"/>
                    <a:pt x="48" y="46"/>
                  </a:cubicBezTo>
                  <a:cubicBezTo>
                    <a:pt x="6" y="46"/>
                    <a:pt x="6" y="46"/>
                    <a:pt x="6" y="46"/>
                  </a:cubicBezTo>
                  <a:cubicBezTo>
                    <a:pt x="3" y="46"/>
                    <a:pt x="0" y="43"/>
                    <a:pt x="0" y="40"/>
                  </a:cubicBezTo>
                  <a:cubicBezTo>
                    <a:pt x="0" y="6"/>
                    <a:pt x="0" y="6"/>
                    <a:pt x="0" y="6"/>
                  </a:cubicBezTo>
                  <a:cubicBezTo>
                    <a:pt x="0" y="2"/>
                    <a:pt x="3" y="0"/>
                    <a:pt x="6" y="0"/>
                  </a:cubicBezTo>
                  <a:cubicBezTo>
                    <a:pt x="48" y="0"/>
                    <a:pt x="48" y="0"/>
                    <a:pt x="48" y="0"/>
                  </a:cubicBezTo>
                  <a:cubicBezTo>
                    <a:pt x="51" y="0"/>
                    <a:pt x="54" y="2"/>
                    <a:pt x="54" y="6"/>
                  </a:cubicBezTo>
                  <a:lnTo>
                    <a:pt x="54" y="40"/>
                  </a:lnTo>
                  <a:close/>
                </a:path>
              </a:pathLst>
            </a:custGeom>
            <a:solidFill>
              <a:schemeClr val="accent6">
                <a:lumMod val="75000"/>
              </a:schemeClr>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52" name="Freeform 71"/>
            <p:cNvSpPr>
              <a:spLocks/>
            </p:cNvSpPr>
            <p:nvPr/>
          </p:nvSpPr>
          <p:spPr bwMode="auto">
            <a:xfrm>
              <a:off x="8023916" y="1391863"/>
              <a:ext cx="180975" cy="142875"/>
            </a:xfrm>
            <a:custGeom>
              <a:avLst/>
              <a:gdLst>
                <a:gd name="T0" fmla="*/ 24 w 48"/>
                <a:gd name="T1" fmla="*/ 6 h 38"/>
                <a:gd name="T2" fmla="*/ 45 w 48"/>
                <a:gd name="T3" fmla="*/ 31 h 38"/>
                <a:gd name="T4" fmla="*/ 45 w 48"/>
                <a:gd name="T5" fmla="*/ 38 h 38"/>
                <a:gd name="T6" fmla="*/ 48 w 48"/>
                <a:gd name="T7" fmla="*/ 26 h 38"/>
                <a:gd name="T8" fmla="*/ 24 w 48"/>
                <a:gd name="T9" fmla="*/ 0 h 38"/>
                <a:gd name="T10" fmla="*/ 0 w 48"/>
                <a:gd name="T11" fmla="*/ 26 h 38"/>
                <a:gd name="T12" fmla="*/ 3 w 48"/>
                <a:gd name="T13" fmla="*/ 38 h 38"/>
                <a:gd name="T14" fmla="*/ 3 w 48"/>
                <a:gd name="T15" fmla="*/ 31 h 38"/>
                <a:gd name="T16" fmla="*/ 24 w 48"/>
                <a:gd name="T17" fmla="*/ 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38">
                  <a:moveTo>
                    <a:pt x="24" y="6"/>
                  </a:moveTo>
                  <a:cubicBezTo>
                    <a:pt x="36" y="6"/>
                    <a:pt x="45" y="17"/>
                    <a:pt x="45" y="31"/>
                  </a:cubicBezTo>
                  <a:cubicBezTo>
                    <a:pt x="45" y="33"/>
                    <a:pt x="45" y="36"/>
                    <a:pt x="45" y="38"/>
                  </a:cubicBezTo>
                  <a:cubicBezTo>
                    <a:pt x="46" y="34"/>
                    <a:pt x="48" y="30"/>
                    <a:pt x="48" y="26"/>
                  </a:cubicBezTo>
                  <a:cubicBezTo>
                    <a:pt x="48" y="12"/>
                    <a:pt x="37" y="0"/>
                    <a:pt x="24" y="0"/>
                  </a:cubicBezTo>
                  <a:cubicBezTo>
                    <a:pt x="11" y="0"/>
                    <a:pt x="0" y="12"/>
                    <a:pt x="0" y="26"/>
                  </a:cubicBezTo>
                  <a:cubicBezTo>
                    <a:pt x="0" y="30"/>
                    <a:pt x="2" y="34"/>
                    <a:pt x="3" y="38"/>
                  </a:cubicBezTo>
                  <a:cubicBezTo>
                    <a:pt x="3" y="36"/>
                    <a:pt x="3" y="33"/>
                    <a:pt x="3" y="31"/>
                  </a:cubicBezTo>
                  <a:cubicBezTo>
                    <a:pt x="3" y="17"/>
                    <a:pt x="12" y="6"/>
                    <a:pt x="24" y="6"/>
                  </a:cubicBezTo>
                  <a:close/>
                </a:path>
              </a:pathLst>
            </a:custGeom>
            <a:solidFill>
              <a:schemeClr val="accent6">
                <a:lumMod val="75000"/>
              </a:schemeClr>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53" name="Freeform 79"/>
            <p:cNvSpPr>
              <a:spLocks/>
            </p:cNvSpPr>
            <p:nvPr/>
          </p:nvSpPr>
          <p:spPr bwMode="auto">
            <a:xfrm>
              <a:off x="8080786" y="1534738"/>
              <a:ext cx="76200" cy="128588"/>
            </a:xfrm>
            <a:custGeom>
              <a:avLst/>
              <a:gdLst>
                <a:gd name="T0" fmla="*/ 20 w 20"/>
                <a:gd name="T1" fmla="*/ 10 h 34"/>
                <a:gd name="T2" fmla="*/ 10 w 20"/>
                <a:gd name="T3" fmla="*/ 0 h 34"/>
                <a:gd name="T4" fmla="*/ 0 w 20"/>
                <a:gd name="T5" fmla="*/ 10 h 34"/>
                <a:gd name="T6" fmla="*/ 5 w 20"/>
                <a:gd name="T7" fmla="*/ 19 h 34"/>
                <a:gd name="T8" fmla="*/ 5 w 20"/>
                <a:gd name="T9" fmla="*/ 29 h 34"/>
                <a:gd name="T10" fmla="*/ 10 w 20"/>
                <a:gd name="T11" fmla="*/ 34 h 34"/>
                <a:gd name="T12" fmla="*/ 14 w 20"/>
                <a:gd name="T13" fmla="*/ 29 h 34"/>
                <a:gd name="T14" fmla="*/ 14 w 20"/>
                <a:gd name="T15" fmla="*/ 19 h 34"/>
                <a:gd name="T16" fmla="*/ 20 w 20"/>
                <a:gd name="T17" fmla="*/ 1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34">
                  <a:moveTo>
                    <a:pt x="20" y="10"/>
                  </a:moveTo>
                  <a:cubicBezTo>
                    <a:pt x="20" y="4"/>
                    <a:pt x="15" y="0"/>
                    <a:pt x="10" y="0"/>
                  </a:cubicBezTo>
                  <a:cubicBezTo>
                    <a:pt x="4" y="0"/>
                    <a:pt x="0" y="4"/>
                    <a:pt x="0" y="10"/>
                  </a:cubicBezTo>
                  <a:cubicBezTo>
                    <a:pt x="0" y="14"/>
                    <a:pt x="2" y="17"/>
                    <a:pt x="5" y="19"/>
                  </a:cubicBezTo>
                  <a:cubicBezTo>
                    <a:pt x="5" y="29"/>
                    <a:pt x="5" y="29"/>
                    <a:pt x="5" y="29"/>
                  </a:cubicBezTo>
                  <a:cubicBezTo>
                    <a:pt x="5" y="32"/>
                    <a:pt x="7" y="34"/>
                    <a:pt x="10" y="34"/>
                  </a:cubicBezTo>
                  <a:cubicBezTo>
                    <a:pt x="12" y="34"/>
                    <a:pt x="14" y="32"/>
                    <a:pt x="14" y="29"/>
                  </a:cubicBezTo>
                  <a:cubicBezTo>
                    <a:pt x="14" y="19"/>
                    <a:pt x="14" y="19"/>
                    <a:pt x="14" y="19"/>
                  </a:cubicBezTo>
                  <a:cubicBezTo>
                    <a:pt x="17" y="17"/>
                    <a:pt x="20" y="14"/>
                    <a:pt x="20" y="10"/>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p>
          </p:txBody>
        </p:sp>
      </p:grpSp>
      <p:sp>
        <p:nvSpPr>
          <p:cNvPr id="54" name="TextBox 53"/>
          <p:cNvSpPr txBox="1"/>
          <p:nvPr/>
        </p:nvSpPr>
        <p:spPr>
          <a:xfrm>
            <a:off x="5552465" y="3823479"/>
            <a:ext cx="2928739" cy="2616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en-US" sz="1100" b="1" dirty="0" smtClean="0">
                <a:solidFill>
                  <a:srgbClr val="A7A7A7">
                    <a:lumMod val="50000"/>
                  </a:srgbClr>
                </a:solidFill>
                <a:latin typeface="Century Gothic" panose="020B0502020202020204" pitchFamily="34" charset="0"/>
              </a:rPr>
              <a:t>Bob &amp; Alice		      …40 Minutes Later</a:t>
            </a:r>
            <a:endParaRPr lang="en-US" sz="1100" b="1" dirty="0">
              <a:solidFill>
                <a:srgbClr val="A7A7A7">
                  <a:lumMod val="50000"/>
                </a:srgbClr>
              </a:solidFill>
              <a:latin typeface="Century Gothic" panose="020B0502020202020204" pitchFamily="34" charset="0"/>
            </a:endParaRPr>
          </a:p>
        </p:txBody>
      </p:sp>
      <p:pic>
        <p:nvPicPr>
          <p:cNvPr id="21" name="Picture 20"/>
          <p:cNvPicPr>
            <a:picLocks noChangeAspect="1"/>
          </p:cNvPicPr>
          <p:nvPr/>
        </p:nvPicPr>
        <p:blipFill>
          <a:blip r:embed="rId2"/>
          <a:stretch>
            <a:fillRect/>
          </a:stretch>
        </p:blipFill>
        <p:spPr>
          <a:xfrm>
            <a:off x="5508684" y="4215072"/>
            <a:ext cx="722637" cy="592788"/>
          </a:xfrm>
          <a:prstGeom prst="rect">
            <a:avLst/>
          </a:prstGeom>
        </p:spPr>
      </p:pic>
      <p:sp>
        <p:nvSpPr>
          <p:cNvPr id="28" name="TextBox 27"/>
          <p:cNvSpPr txBox="1"/>
          <p:nvPr/>
        </p:nvSpPr>
        <p:spPr>
          <a:xfrm>
            <a:off x="6124730" y="4398429"/>
            <a:ext cx="1322354" cy="276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en-US" sz="1200" dirty="0" smtClean="0">
                <a:latin typeface="Century Gothic" panose="020B0502020202020204" pitchFamily="34" charset="0"/>
              </a:rPr>
              <a:t>Fly in an amber</a:t>
            </a:r>
            <a:endParaRPr lang="en-US" sz="1200" dirty="0">
              <a:latin typeface="Century Gothic" panose="020B0502020202020204" pitchFamily="34" charset="0"/>
            </a:endParaRPr>
          </a:p>
        </p:txBody>
      </p:sp>
    </p:spTree>
    <p:extLst>
      <p:ext uri="{BB962C8B-B14F-4D97-AF65-F5344CB8AC3E}">
        <p14:creationId xmlns:p14="http://schemas.microsoft.com/office/powerpoint/2010/main" val="971933128"/>
      </p:ext>
    </p:extLst>
  </p:cSld>
  <p:clrMapOvr>
    <a:masterClrMapping/>
  </p:clrMapOvr>
  <p:transition spd="med"/>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2700" dirty="0"/>
              <a:t>Wallet Example: Blockchain Wallet</a:t>
            </a:r>
          </a:p>
        </p:txBody>
      </p:sp>
      <p:sp>
        <p:nvSpPr>
          <p:cNvPr id="4" name="Slide Number Placeholder 3"/>
          <p:cNvSpPr>
            <a:spLocks noGrp="1"/>
          </p:cNvSpPr>
          <p:nvPr>
            <p:ph type="sldNum" sz="quarter" idx="2"/>
          </p:nvPr>
        </p:nvSpPr>
        <p:spPr/>
        <p:txBody>
          <a:bodyPr/>
          <a:lstStyle/>
          <a:p>
            <a:fld id="{14D65173-87C9-47C0-A890-7AD8E2754265}" type="slidenum">
              <a:rPr lang="en-US" smtClean="0">
                <a:solidFill>
                  <a:srgbClr val="000000">
                    <a:lumMod val="75000"/>
                    <a:lumOff val="25000"/>
                  </a:srgbClr>
                </a:solidFill>
              </a:rPr>
              <a:pPr/>
              <a:t>26</a:t>
            </a:fld>
            <a:endParaRPr lang="en-US">
              <a:solidFill>
                <a:srgbClr val="000000">
                  <a:lumMod val="75000"/>
                  <a:lumOff val="25000"/>
                </a:srgbClr>
              </a:solidFill>
            </a:endParaRPr>
          </a:p>
        </p:txBody>
      </p:sp>
      <p:sp>
        <p:nvSpPr>
          <p:cNvPr id="6" name="Content Placeholder 5"/>
          <p:cNvSpPr>
            <a:spLocks noGrp="1"/>
          </p:cNvSpPr>
          <p:nvPr>
            <p:ph type="body" sz="quarter" idx="10"/>
          </p:nvPr>
        </p:nvSpPr>
        <p:spPr>
          <a:xfrm>
            <a:off x="216000" y="708045"/>
            <a:ext cx="8693179" cy="710932"/>
          </a:xfrm>
          <a:prstGeom prst="rect">
            <a:avLst/>
          </a:prstGeom>
        </p:spPr>
        <p:txBody>
          <a:bodyPr>
            <a:normAutofit fontScale="92500" lnSpcReduction="20000"/>
          </a:bodyPr>
          <a:lstStyle/>
          <a:p>
            <a:r>
              <a:rPr lang="en-US" dirty="0" smtClean="0">
                <a:latin typeface="+mn-lt"/>
              </a:rPr>
              <a:t>Public key – 34 characters long </a:t>
            </a:r>
            <a:r>
              <a:rPr lang="en-US" dirty="0" smtClean="0">
                <a:solidFill>
                  <a:srgbClr val="00B0F0"/>
                </a:solidFill>
                <a:latin typeface="+mn-lt"/>
              </a:rPr>
              <a:t>17fPhbmXDpye94FrNu9fnE9DztMKCxES47</a:t>
            </a:r>
          </a:p>
          <a:p>
            <a:r>
              <a:rPr lang="en-US" dirty="0" smtClean="0">
                <a:latin typeface="+mn-lt"/>
              </a:rPr>
              <a:t>Private key – 51 characters long </a:t>
            </a:r>
            <a:endParaRPr lang="en-US" dirty="0">
              <a:latin typeface="+mn-lt"/>
            </a:endParaRPr>
          </a:p>
        </p:txBody>
      </p:sp>
      <p:pic>
        <p:nvPicPr>
          <p:cNvPr id="5" name="Picture 4"/>
          <p:cNvPicPr>
            <a:picLocks noChangeAspect="1"/>
          </p:cNvPicPr>
          <p:nvPr/>
        </p:nvPicPr>
        <p:blipFill>
          <a:blip r:embed="rId3"/>
          <a:stretch>
            <a:fillRect/>
          </a:stretch>
        </p:blipFill>
        <p:spPr>
          <a:xfrm>
            <a:off x="201118" y="1432946"/>
            <a:ext cx="6726236" cy="3057832"/>
          </a:xfrm>
          <a:prstGeom prst="rect">
            <a:avLst/>
          </a:prstGeom>
        </p:spPr>
      </p:pic>
      <p:sp>
        <p:nvSpPr>
          <p:cNvPr id="7" name="Oval 6"/>
          <p:cNvSpPr/>
          <p:nvPr/>
        </p:nvSpPr>
        <p:spPr>
          <a:xfrm>
            <a:off x="8195669" y="104941"/>
            <a:ext cx="490445" cy="45220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FFFFFF"/>
                </a:solidFill>
              </a:rPr>
              <a:t>1</a:t>
            </a:r>
          </a:p>
        </p:txBody>
      </p:sp>
      <p:sp>
        <p:nvSpPr>
          <p:cNvPr id="8" name="Rectangle 7"/>
          <p:cNvSpPr/>
          <p:nvPr/>
        </p:nvSpPr>
        <p:spPr>
          <a:xfrm>
            <a:off x="4562643" y="4504748"/>
            <a:ext cx="2525050" cy="300082"/>
          </a:xfrm>
          <a:prstGeom prst="rect">
            <a:avLst/>
          </a:prstGeom>
        </p:spPr>
        <p:txBody>
          <a:bodyPr wrap="none">
            <a:spAutoFit/>
          </a:bodyPr>
          <a:lstStyle/>
          <a:p>
            <a:r>
              <a:rPr lang="en-US" sz="1350" dirty="0">
                <a:hlinkClick r:id="rId4"/>
              </a:rPr>
              <a:t>https://blockchain.info/wallet/#/</a:t>
            </a:r>
            <a:endParaRPr lang="en-US" sz="1350" dirty="0"/>
          </a:p>
        </p:txBody>
      </p:sp>
    </p:spTree>
    <p:extLst>
      <p:ext uri="{BB962C8B-B14F-4D97-AF65-F5344CB8AC3E}">
        <p14:creationId xmlns:p14="http://schemas.microsoft.com/office/powerpoint/2010/main" val="785246613"/>
      </p:ext>
    </p:extLst>
  </p:cSld>
  <p:clrMapOvr>
    <a:masterClrMapping/>
  </p:clrMapOvr>
  <p:transition spd="med"/>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smtClean="0">
                <a:latin typeface="Arial" panose="020B0604020202020204" pitchFamily="34" charset="0"/>
                <a:cs typeface="Arial" panose="020B0604020202020204" pitchFamily="34" charset="0"/>
              </a:rPr>
              <a:t>Mining</a:t>
            </a:r>
            <a:endParaRPr 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39742713"/>
      </p:ext>
    </p:extLst>
  </p:cSld>
  <p:clrMapOvr>
    <a:masterClrMapping/>
  </p:clrMapOvr>
  <p:transition spd="med"/>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5674290" y="3665205"/>
            <a:ext cx="3016648" cy="1147509"/>
          </a:xfrm>
          <a:prstGeom prst="rect">
            <a:avLst/>
          </a:prstGeom>
        </p:spPr>
      </p:pic>
      <p:sp>
        <p:nvSpPr>
          <p:cNvPr id="2" name="Title 1"/>
          <p:cNvSpPr>
            <a:spLocks noGrp="1"/>
          </p:cNvSpPr>
          <p:nvPr>
            <p:ph type="title"/>
          </p:nvPr>
        </p:nvSpPr>
        <p:spPr>
          <a:xfrm>
            <a:off x="216000" y="27101"/>
            <a:ext cx="8723050" cy="452986"/>
          </a:xfrm>
        </p:spPr>
        <p:txBody>
          <a:bodyPr>
            <a:noAutofit/>
          </a:bodyPr>
          <a:lstStyle/>
          <a:p>
            <a:r>
              <a:rPr lang="en-US" sz="2400" dirty="0" smtClean="0">
                <a:latin typeface="Arial" panose="020B0604020202020204" pitchFamily="34" charset="0"/>
                <a:cs typeface="Arial" panose="020B0604020202020204" pitchFamily="34" charset="0"/>
              </a:rPr>
              <a:t>Creating an illegal Blockchain</a:t>
            </a:r>
            <a:r>
              <a:rPr lang="en-US" sz="2400" dirty="0">
                <a:latin typeface="Arial" panose="020B0604020202020204" pitchFamily="34" charset="0"/>
                <a:cs typeface="Arial" panose="020B0604020202020204" pitchFamily="34" charset="0"/>
              </a:rPr>
              <a:t/>
            </a:r>
            <a:br>
              <a:rPr lang="en-US" sz="2400" dirty="0">
                <a:latin typeface="Arial" panose="020B0604020202020204" pitchFamily="34" charset="0"/>
                <a:cs typeface="Arial" panose="020B0604020202020204" pitchFamily="34" charset="0"/>
              </a:rPr>
            </a:br>
            <a:endParaRPr lang="en-US" sz="2400" dirty="0">
              <a:latin typeface="Arial" panose="020B0604020202020204" pitchFamily="34" charset="0"/>
              <a:cs typeface="Arial" panose="020B0604020202020204" pitchFamily="34" charset="0"/>
            </a:endParaRPr>
          </a:p>
        </p:txBody>
      </p:sp>
      <p:sp>
        <p:nvSpPr>
          <p:cNvPr id="5" name="Rectangle 4"/>
          <p:cNvSpPr/>
          <p:nvPr/>
        </p:nvSpPr>
        <p:spPr>
          <a:xfrm>
            <a:off x="338203" y="709712"/>
            <a:ext cx="8352735" cy="2480294"/>
          </a:xfrm>
          <a:prstGeom prst="rect">
            <a:avLst/>
          </a:prstGeom>
        </p:spPr>
        <p:txBody>
          <a:bodyPr wrap="square">
            <a:spAutoFit/>
          </a:bodyPr>
          <a:lstStyle/>
          <a:p>
            <a:pPr>
              <a:lnSpc>
                <a:spcPct val="150000"/>
              </a:lnSpc>
            </a:pPr>
            <a:r>
              <a:rPr lang="en-US" sz="1500" dirty="0"/>
              <a:t>In order to conclude an illegal transaction as a consensus in the Bitcoin blockchain, it </a:t>
            </a:r>
            <a:r>
              <a:rPr lang="en-US" sz="1500" b="1" dirty="0">
                <a:solidFill>
                  <a:srgbClr val="0070C0"/>
                </a:solidFill>
              </a:rPr>
              <a:t>is necessary to continue creating blocks faster than the authentic fork or re-create all past blocks</a:t>
            </a:r>
          </a:p>
          <a:p>
            <a:pPr>
              <a:lnSpc>
                <a:spcPct val="150000"/>
              </a:lnSpc>
            </a:pPr>
            <a:r>
              <a:rPr lang="en-US" sz="1500" dirty="0"/>
              <a:t>This requires a 50% or larger percentage of the total computing power necessary</a:t>
            </a:r>
          </a:p>
          <a:p>
            <a:pPr>
              <a:lnSpc>
                <a:spcPct val="150000"/>
              </a:lnSpc>
            </a:pPr>
            <a:r>
              <a:rPr lang="en-US" sz="1500" dirty="0"/>
              <a:t>It is </a:t>
            </a:r>
            <a:r>
              <a:rPr lang="en-US" sz="1500" dirty="0">
                <a:solidFill>
                  <a:srgbClr val="0070C0"/>
                </a:solidFill>
              </a:rPr>
              <a:t>much more economically rational to obtain rewards through proper mining</a:t>
            </a:r>
            <a:r>
              <a:rPr lang="en-US" sz="1500" dirty="0"/>
              <a:t>, which discourages people from conducting illegal transactions </a:t>
            </a:r>
          </a:p>
          <a:p>
            <a:pPr>
              <a:lnSpc>
                <a:spcPct val="150000"/>
              </a:lnSpc>
            </a:pPr>
            <a:r>
              <a:rPr lang="en-US" sz="1500" dirty="0"/>
              <a:t>Trying to submit an altered block would change hash function of that block and all following blocks—nodes would detect and reject block</a:t>
            </a:r>
          </a:p>
        </p:txBody>
      </p:sp>
    </p:spTree>
    <p:extLst>
      <p:ext uri="{BB962C8B-B14F-4D97-AF65-F5344CB8AC3E}">
        <p14:creationId xmlns:p14="http://schemas.microsoft.com/office/powerpoint/2010/main" val="2507554793"/>
      </p:ext>
    </p:extLst>
  </p:cSld>
  <p:clrMapOvr>
    <a:masterClrMapping/>
  </p:clrMapOvr>
  <p:transition spd="med"/>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2700" dirty="0">
                <a:latin typeface="Arial" panose="020B0604020202020204" pitchFamily="34" charset="0"/>
                <a:cs typeface="Arial" panose="020B0604020202020204" pitchFamily="34" charset="0"/>
              </a:rPr>
              <a:t>Proof Of Work</a:t>
            </a:r>
          </a:p>
        </p:txBody>
      </p:sp>
      <p:sp>
        <p:nvSpPr>
          <p:cNvPr id="5" name="Slide Number Placeholder 4"/>
          <p:cNvSpPr>
            <a:spLocks noGrp="1"/>
          </p:cNvSpPr>
          <p:nvPr>
            <p:ph type="sldNum" sz="quarter" idx="2"/>
          </p:nvPr>
        </p:nvSpPr>
        <p:spPr/>
        <p:txBody>
          <a:bodyPr/>
          <a:lstStyle/>
          <a:p>
            <a:fld id="{14D65173-87C9-47C0-A890-7AD8E2754265}" type="slidenum">
              <a:rPr lang="en-US" smtClean="0">
                <a:solidFill>
                  <a:srgbClr val="000000">
                    <a:lumMod val="75000"/>
                    <a:lumOff val="25000"/>
                  </a:srgbClr>
                </a:solidFill>
              </a:rPr>
              <a:pPr/>
              <a:t>29</a:t>
            </a:fld>
            <a:endParaRPr lang="en-US" dirty="0">
              <a:solidFill>
                <a:srgbClr val="000000">
                  <a:lumMod val="75000"/>
                  <a:lumOff val="25000"/>
                </a:srgbClr>
              </a:solidFill>
            </a:endParaRPr>
          </a:p>
        </p:txBody>
      </p:sp>
      <p:sp>
        <p:nvSpPr>
          <p:cNvPr id="3" name="Content Placeholder 2"/>
          <p:cNvSpPr>
            <a:spLocks noGrp="1"/>
          </p:cNvSpPr>
          <p:nvPr>
            <p:ph type="body" sz="quarter" idx="10"/>
          </p:nvPr>
        </p:nvSpPr>
        <p:spPr>
          <a:xfrm>
            <a:off x="216000" y="575366"/>
            <a:ext cx="8693179" cy="2098309"/>
          </a:xfrm>
          <a:prstGeom prst="rect">
            <a:avLst/>
          </a:prstGeom>
        </p:spPr>
        <p:txBody>
          <a:bodyPr/>
          <a:lstStyle/>
          <a:p>
            <a:r>
              <a:rPr lang="en-US" sz="1400" dirty="0">
                <a:latin typeface="+mn-lt"/>
              </a:rPr>
              <a:t>In Bitcoin, </a:t>
            </a:r>
            <a:r>
              <a:rPr lang="en-US" sz="1400" b="1" dirty="0">
                <a:latin typeface="+mn-lt"/>
              </a:rPr>
              <a:t>the security of the network relies on a proof of Work (POW</a:t>
            </a:r>
            <a:r>
              <a:rPr lang="en-US" sz="1400" dirty="0">
                <a:latin typeface="+mn-lt"/>
              </a:rPr>
              <a:t>) algorithm called mining.</a:t>
            </a:r>
          </a:p>
          <a:p>
            <a:r>
              <a:rPr lang="en-US" sz="1400" dirty="0">
                <a:latin typeface="+mn-lt"/>
              </a:rPr>
              <a:t>Proof of work (Pow) should </a:t>
            </a:r>
            <a:r>
              <a:rPr lang="en-US" sz="1400" dirty="0" smtClean="0">
                <a:latin typeface="+mn-lt"/>
              </a:rPr>
              <a:t>have the following properties</a:t>
            </a:r>
          </a:p>
          <a:p>
            <a:pPr lvl="1"/>
            <a:r>
              <a:rPr lang="en-US" sz="1200" dirty="0" smtClean="0">
                <a:latin typeface="+mn-lt"/>
              </a:rPr>
              <a:t>Any given </a:t>
            </a:r>
            <a:r>
              <a:rPr lang="en-US" sz="1200" dirty="0" err="1" smtClean="0">
                <a:latin typeface="+mn-lt"/>
              </a:rPr>
              <a:t>PoW</a:t>
            </a:r>
            <a:r>
              <a:rPr lang="en-US" sz="1200" dirty="0" smtClean="0">
                <a:latin typeface="+mn-lt"/>
              </a:rPr>
              <a:t> is easy to verify</a:t>
            </a:r>
          </a:p>
          <a:p>
            <a:pPr lvl="1"/>
            <a:r>
              <a:rPr lang="en-US" sz="1200" dirty="0" smtClean="0">
                <a:latin typeface="+mn-lt"/>
              </a:rPr>
              <a:t>The </a:t>
            </a:r>
            <a:r>
              <a:rPr lang="en-US" sz="1200" dirty="0" err="1" smtClean="0">
                <a:latin typeface="+mn-lt"/>
              </a:rPr>
              <a:t>PoW</a:t>
            </a:r>
            <a:r>
              <a:rPr lang="en-US" sz="1200" dirty="0" smtClean="0">
                <a:latin typeface="+mn-lt"/>
              </a:rPr>
              <a:t> is difficult to generate</a:t>
            </a:r>
          </a:p>
          <a:p>
            <a:pPr lvl="1"/>
            <a:r>
              <a:rPr lang="en-US" sz="1200" dirty="0" smtClean="0">
                <a:latin typeface="+mn-lt"/>
              </a:rPr>
              <a:t>The difficulty of the </a:t>
            </a:r>
            <a:r>
              <a:rPr lang="en-US" sz="1200" dirty="0" err="1" smtClean="0">
                <a:latin typeface="+mn-lt"/>
              </a:rPr>
              <a:t>PoW</a:t>
            </a:r>
            <a:r>
              <a:rPr lang="en-US" sz="1200" dirty="0" smtClean="0">
                <a:latin typeface="+mn-lt"/>
              </a:rPr>
              <a:t> is </a:t>
            </a:r>
            <a:r>
              <a:rPr lang="en-US" sz="1200" dirty="0" err="1" smtClean="0">
                <a:latin typeface="+mn-lt"/>
              </a:rPr>
              <a:t>parametriziable</a:t>
            </a:r>
            <a:endParaRPr lang="en-US" sz="1200" dirty="0" smtClean="0">
              <a:latin typeface="+mn-lt"/>
            </a:endParaRPr>
          </a:p>
          <a:p>
            <a:pPr lvl="1"/>
            <a:r>
              <a:rPr lang="en-US" sz="1200" b="1" dirty="0" smtClean="0">
                <a:latin typeface="+mn-lt"/>
              </a:rPr>
              <a:t>It should not be possible to  reuse previously generated </a:t>
            </a:r>
            <a:r>
              <a:rPr lang="en-US" sz="1200" b="1" dirty="0" err="1" smtClean="0">
                <a:latin typeface="+mn-lt"/>
              </a:rPr>
              <a:t>PoWs</a:t>
            </a:r>
            <a:endParaRPr lang="en-US" sz="1200" b="1" dirty="0" smtClean="0">
              <a:latin typeface="+mn-lt"/>
            </a:endParaRPr>
          </a:p>
          <a:p>
            <a:pPr lvl="1"/>
            <a:r>
              <a:rPr lang="en-US" sz="1200" b="1" dirty="0">
                <a:latin typeface="+mn-lt"/>
              </a:rPr>
              <a:t>It should not be possible to  </a:t>
            </a:r>
            <a:r>
              <a:rPr lang="en-US" sz="1200" b="1" dirty="0" smtClean="0">
                <a:latin typeface="+mn-lt"/>
              </a:rPr>
              <a:t>generate </a:t>
            </a:r>
            <a:r>
              <a:rPr lang="en-US" sz="1200" b="1" dirty="0" err="1" smtClean="0">
                <a:latin typeface="+mn-lt"/>
              </a:rPr>
              <a:t>PoWs</a:t>
            </a:r>
            <a:r>
              <a:rPr lang="en-US" sz="1200" b="1" dirty="0" smtClean="0">
                <a:latin typeface="+mn-lt"/>
              </a:rPr>
              <a:t> ahead of time and use them later.</a:t>
            </a:r>
            <a:endParaRPr lang="en-US" sz="1200" b="1" dirty="0">
              <a:latin typeface="+mn-lt"/>
            </a:endParaRPr>
          </a:p>
          <a:p>
            <a:endParaRPr lang="en-US" sz="1400" dirty="0" smtClean="0">
              <a:latin typeface="+mn-lt"/>
            </a:endParaRPr>
          </a:p>
          <a:p>
            <a:endParaRPr lang="en-US" sz="1400" dirty="0">
              <a:latin typeface="+mn-lt"/>
            </a:endParaRPr>
          </a:p>
        </p:txBody>
      </p:sp>
      <p:sp>
        <p:nvSpPr>
          <p:cNvPr id="6" name="Rectangle 5"/>
          <p:cNvSpPr/>
          <p:nvPr/>
        </p:nvSpPr>
        <p:spPr>
          <a:xfrm>
            <a:off x="2051179" y="4470276"/>
            <a:ext cx="6858000" cy="564257"/>
          </a:xfrm>
          <a:prstGeom prst="rect">
            <a:avLst/>
          </a:prstGeom>
        </p:spPr>
        <p:txBody>
          <a:bodyPr wrap="square">
            <a:spAutoFit/>
          </a:bodyPr>
          <a:lstStyle/>
          <a:p>
            <a:pPr>
              <a:spcAft>
                <a:spcPts val="750"/>
              </a:spcAft>
            </a:pPr>
            <a:r>
              <a:rPr lang="en-US" sz="1200" u="sng" dirty="0">
                <a:solidFill>
                  <a:srgbClr val="0000FF"/>
                </a:solidFill>
                <a:ea typeface="MS Mincho" panose="02020609040205080304" pitchFamily="49" charset="-128"/>
                <a:cs typeface="Times New Roman" panose="02020603050405020304" pitchFamily="18" charset="0"/>
                <a:hlinkClick r:id="rId2"/>
              </a:rPr>
              <a:t>https://www.youtube.com/watch?v=_160oMzblY8&amp;t=637s&amp;ab_channel=AndersBrownworth</a:t>
            </a:r>
            <a:r>
              <a:rPr lang="en-US" sz="1200" dirty="0">
                <a:ea typeface="MS Mincho" panose="02020609040205080304" pitchFamily="49" charset="-128"/>
                <a:cs typeface="Times New Roman" panose="02020603050405020304" pitchFamily="18" charset="0"/>
              </a:rPr>
              <a:t>  </a:t>
            </a:r>
            <a:endParaRPr lang="en-US" sz="1050" dirty="0">
              <a:ea typeface="MS Mincho" panose="02020609040205080304" pitchFamily="49" charset="-128"/>
              <a:cs typeface="Times New Roman" panose="02020603050405020304" pitchFamily="18" charset="0"/>
            </a:endParaRPr>
          </a:p>
          <a:p>
            <a:pPr>
              <a:spcAft>
                <a:spcPts val="750"/>
              </a:spcAft>
            </a:pPr>
            <a:r>
              <a:rPr lang="en-US" sz="1200" dirty="0">
                <a:ea typeface="MS Mincho" panose="02020609040205080304" pitchFamily="49" charset="-128"/>
                <a:cs typeface="Times New Roman" panose="02020603050405020304" pitchFamily="18" charset="0"/>
              </a:rPr>
              <a:t>and </a:t>
            </a:r>
            <a:r>
              <a:rPr lang="en-US" sz="1200" u="sng" dirty="0">
                <a:solidFill>
                  <a:srgbClr val="0000FF"/>
                </a:solidFill>
                <a:ea typeface="MS Mincho" panose="02020609040205080304" pitchFamily="49" charset="-128"/>
                <a:cs typeface="Times New Roman" panose="02020603050405020304" pitchFamily="18" charset="0"/>
                <a:hlinkClick r:id="rId3"/>
              </a:rPr>
              <a:t>https://www.youtube.com/watch?v=GmOzih6I1zs&amp;feature=youtu.be&amp;ab_channel=BitcoinMiningCom</a:t>
            </a:r>
            <a:endParaRPr lang="en-US" sz="1050" dirty="0">
              <a:ea typeface="MS Mincho" panose="02020609040205080304" pitchFamily="49" charset="-128"/>
              <a:cs typeface="Times New Roman" panose="02020603050405020304" pitchFamily="18" charset="0"/>
            </a:endParaRPr>
          </a:p>
        </p:txBody>
      </p:sp>
      <p:pic>
        <p:nvPicPr>
          <p:cNvPr id="7" name="Picture 6"/>
          <p:cNvPicPr>
            <a:picLocks noChangeAspect="1"/>
          </p:cNvPicPr>
          <p:nvPr/>
        </p:nvPicPr>
        <p:blipFill>
          <a:blip r:embed="rId4"/>
          <a:stretch>
            <a:fillRect/>
          </a:stretch>
        </p:blipFill>
        <p:spPr>
          <a:xfrm>
            <a:off x="380409" y="2816103"/>
            <a:ext cx="6663577" cy="1671116"/>
          </a:xfrm>
          <a:prstGeom prst="rect">
            <a:avLst/>
          </a:prstGeom>
        </p:spPr>
      </p:pic>
      <p:sp>
        <p:nvSpPr>
          <p:cNvPr id="8" name="Oval 7"/>
          <p:cNvSpPr/>
          <p:nvPr/>
        </p:nvSpPr>
        <p:spPr>
          <a:xfrm>
            <a:off x="1224627" y="2832430"/>
            <a:ext cx="571500" cy="28575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rgbClr val="FFFFFF"/>
              </a:solidFill>
            </a:endParaRPr>
          </a:p>
        </p:txBody>
      </p:sp>
      <p:sp>
        <p:nvSpPr>
          <p:cNvPr id="9" name="TextBox 8"/>
          <p:cNvSpPr txBox="1"/>
          <p:nvPr/>
        </p:nvSpPr>
        <p:spPr>
          <a:xfrm>
            <a:off x="4017004" y="1569378"/>
            <a:ext cx="4892175" cy="30008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r>
              <a:rPr lang="en-US" sz="1350" dirty="0">
                <a:solidFill>
                  <a:srgbClr val="000000"/>
                </a:solidFill>
                <a:latin typeface="Arial" pitchFamily="34" charset="0"/>
                <a:cs typeface="Arial" pitchFamily="34" charset="0"/>
              </a:rPr>
              <a:t>POW is based on HashCash invented by Adam in 1997</a:t>
            </a:r>
          </a:p>
        </p:txBody>
      </p:sp>
    </p:spTree>
    <p:extLst>
      <p:ext uri="{BB962C8B-B14F-4D97-AF65-F5344CB8AC3E}">
        <p14:creationId xmlns:p14="http://schemas.microsoft.com/office/powerpoint/2010/main" val="31785899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186129" y="121569"/>
            <a:ext cx="8723050" cy="452986"/>
          </a:xfrm>
        </p:spPr>
        <p:txBody>
          <a:bodyPr anchor="t">
            <a:noAutofit/>
          </a:bodyPr>
          <a:lstStyle/>
          <a:p>
            <a:r>
              <a:rPr lang="en-US" sz="2400" dirty="0">
                <a:latin typeface="Arial" panose="020B0604020202020204" pitchFamily="34" charset="0"/>
                <a:cs typeface="Arial" panose="020B0604020202020204" pitchFamily="34" charset="0"/>
              </a:rPr>
              <a:t>Learning Objective</a:t>
            </a:r>
          </a:p>
        </p:txBody>
      </p:sp>
      <p:sp>
        <p:nvSpPr>
          <p:cNvPr id="7" name="Text Placeholder 6"/>
          <p:cNvSpPr>
            <a:spLocks noGrp="1"/>
          </p:cNvSpPr>
          <p:nvPr>
            <p:ph type="body" sz="quarter" idx="10"/>
          </p:nvPr>
        </p:nvSpPr>
        <p:spPr>
          <a:xfrm>
            <a:off x="215999" y="908435"/>
            <a:ext cx="4251034" cy="3641793"/>
          </a:xfrm>
        </p:spPr>
        <p:txBody>
          <a:bodyPr/>
          <a:lstStyle/>
          <a:p>
            <a:pPr>
              <a:buFont typeface="Wingdings" panose="05000000000000000000" pitchFamily="2" charset="2"/>
              <a:buChar char="§"/>
            </a:pPr>
            <a:r>
              <a:rPr lang="en-US" sz="1500" b="1" dirty="0">
                <a:latin typeface="+mn-lt"/>
              </a:rPr>
              <a:t>Blockchain </a:t>
            </a:r>
            <a:r>
              <a:rPr lang="en-US" sz="1500" b="1" dirty="0" smtClean="0">
                <a:latin typeface="+mn-lt"/>
              </a:rPr>
              <a:t>History</a:t>
            </a:r>
          </a:p>
          <a:p>
            <a:pPr>
              <a:buFont typeface="Wingdings" panose="05000000000000000000" pitchFamily="2" charset="2"/>
              <a:buChar char="§"/>
            </a:pPr>
            <a:r>
              <a:rPr lang="en-US" sz="1500" dirty="0" smtClean="0">
                <a:latin typeface="+mn-lt"/>
              </a:rPr>
              <a:t>Need for block Chain</a:t>
            </a:r>
          </a:p>
          <a:p>
            <a:r>
              <a:rPr lang="en-US" sz="1500" dirty="0">
                <a:latin typeface="+mn-lt"/>
              </a:rPr>
              <a:t>Why is it important to know about Blockchain?</a:t>
            </a:r>
          </a:p>
          <a:p>
            <a:r>
              <a:rPr lang="en-US" sz="1500" dirty="0">
                <a:latin typeface="+mn-lt"/>
              </a:rPr>
              <a:t>Bitcoin Basics</a:t>
            </a:r>
          </a:p>
          <a:p>
            <a:r>
              <a:rPr lang="en-US" sz="1500" dirty="0">
                <a:latin typeface="+mn-lt"/>
              </a:rPr>
              <a:t>Technologies behind Blockchain / Bitcoin</a:t>
            </a:r>
          </a:p>
          <a:p>
            <a:r>
              <a:rPr lang="en-US" sz="1500" dirty="0">
                <a:latin typeface="+mn-lt"/>
              </a:rPr>
              <a:t>How does a Blockchain get verified?</a:t>
            </a:r>
          </a:p>
          <a:p>
            <a:r>
              <a:rPr lang="en-US" sz="1500" dirty="0">
                <a:latin typeface="+mn-lt"/>
              </a:rPr>
              <a:t>Forking and attacks on </a:t>
            </a:r>
            <a:r>
              <a:rPr lang="en-US" sz="1500" dirty="0" smtClean="0">
                <a:latin typeface="+mn-lt"/>
              </a:rPr>
              <a:t>Bitcoin</a:t>
            </a:r>
            <a:endParaRPr lang="en-US" sz="1500" dirty="0">
              <a:latin typeface="+mn-lt"/>
            </a:endParaRPr>
          </a:p>
        </p:txBody>
      </p:sp>
      <p:sp>
        <p:nvSpPr>
          <p:cNvPr id="2" name="Text Placeholder 1"/>
          <p:cNvSpPr>
            <a:spLocks noGrp="1"/>
          </p:cNvSpPr>
          <p:nvPr>
            <p:ph type="body" sz="quarter" idx="11"/>
          </p:nvPr>
        </p:nvSpPr>
        <p:spPr>
          <a:xfrm>
            <a:off x="4406321" y="632986"/>
            <a:ext cx="4251034" cy="2110214"/>
          </a:xfrm>
        </p:spPr>
        <p:txBody>
          <a:bodyPr/>
          <a:lstStyle/>
          <a:p>
            <a:r>
              <a:rPr lang="en-US" sz="1500" dirty="0">
                <a:latin typeface="+mn-lt"/>
              </a:rPr>
              <a:t>Applications of Blockchain technology</a:t>
            </a:r>
          </a:p>
          <a:p>
            <a:r>
              <a:rPr lang="en-US" sz="1500" dirty="0">
                <a:latin typeface="+mn-lt"/>
              </a:rPr>
              <a:t>Other Cryptocurrencies</a:t>
            </a:r>
          </a:p>
          <a:p>
            <a:r>
              <a:rPr lang="en-US" sz="1500" dirty="0">
                <a:latin typeface="+mn-lt"/>
              </a:rPr>
              <a:t>Smart contract</a:t>
            </a:r>
          </a:p>
          <a:p>
            <a:r>
              <a:rPr lang="en-US" sz="1500" dirty="0">
                <a:latin typeface="+mn-lt"/>
              </a:rPr>
              <a:t>DAO, </a:t>
            </a:r>
            <a:r>
              <a:rPr lang="en-US" sz="1500" dirty="0" err="1">
                <a:latin typeface="+mn-lt"/>
              </a:rPr>
              <a:t>dAPP</a:t>
            </a:r>
            <a:endParaRPr lang="en-US" sz="1500" dirty="0">
              <a:latin typeface="+mn-lt"/>
            </a:endParaRPr>
          </a:p>
          <a:p>
            <a:r>
              <a:rPr lang="en-US" sz="1500" dirty="0">
                <a:latin typeface="+mn-lt"/>
              </a:rPr>
              <a:t>Future trends</a:t>
            </a:r>
          </a:p>
          <a:p>
            <a:endParaRPr lang="en-US" sz="1500" dirty="0">
              <a:latin typeface="+mn-lt"/>
            </a:endParaRPr>
          </a:p>
        </p:txBody>
      </p:sp>
      <p:sp>
        <p:nvSpPr>
          <p:cNvPr id="4" name="Rounded Rectangle 3"/>
          <p:cNvSpPr/>
          <p:nvPr/>
        </p:nvSpPr>
        <p:spPr>
          <a:xfrm>
            <a:off x="6931661" y="1857423"/>
            <a:ext cx="2137183" cy="1376172"/>
          </a:xfrm>
          <a:prstGeom prst="roundRect">
            <a:avLst/>
          </a:prstGeom>
          <a:ln/>
        </p:spPr>
        <p:style>
          <a:lnRef idx="2">
            <a:schemeClr val="accent5"/>
          </a:lnRef>
          <a:fillRef idx="1">
            <a:schemeClr val="lt1"/>
          </a:fillRef>
          <a:effectRef idx="0">
            <a:schemeClr val="accent5"/>
          </a:effectRef>
          <a:fontRef idx="minor">
            <a:schemeClr val="dk1"/>
          </a:fontRef>
        </p:style>
        <p:txBody>
          <a:bodyPr rtlCol="0" anchor="ctr"/>
          <a:lstStyle/>
          <a:p>
            <a:r>
              <a:rPr lang="en-US" sz="1400" dirty="0">
                <a:solidFill>
                  <a:schemeClr val="dk1"/>
                </a:solidFill>
              </a:rPr>
              <a:t>Blockchain</a:t>
            </a:r>
          </a:p>
          <a:p>
            <a:r>
              <a:rPr lang="en-US" sz="1400" dirty="0">
                <a:solidFill>
                  <a:schemeClr val="dk1"/>
                </a:solidFill>
              </a:rPr>
              <a:t>Cryptography</a:t>
            </a:r>
          </a:p>
          <a:p>
            <a:r>
              <a:rPr lang="en-US" sz="1400" dirty="0">
                <a:solidFill>
                  <a:schemeClr val="dk1"/>
                </a:solidFill>
              </a:rPr>
              <a:t>Hash functions</a:t>
            </a:r>
          </a:p>
          <a:p>
            <a:r>
              <a:rPr lang="en-US" sz="1400" dirty="0">
                <a:solidFill>
                  <a:schemeClr val="dk1"/>
                </a:solidFill>
              </a:rPr>
              <a:t>Distributed Consensus</a:t>
            </a:r>
          </a:p>
          <a:p>
            <a:r>
              <a:rPr lang="en-US" sz="1400" dirty="0">
                <a:solidFill>
                  <a:schemeClr val="dk1"/>
                </a:solidFill>
              </a:rPr>
              <a:t>Proof or Work</a:t>
            </a:r>
          </a:p>
        </p:txBody>
      </p:sp>
      <p:sp>
        <p:nvSpPr>
          <p:cNvPr id="5" name="Rounded Rectangle 4"/>
          <p:cNvSpPr/>
          <p:nvPr/>
        </p:nvSpPr>
        <p:spPr>
          <a:xfrm>
            <a:off x="5005011" y="2913792"/>
            <a:ext cx="1886551" cy="1272734"/>
          </a:xfrm>
          <a:prstGeom prst="roundRect">
            <a:avLst/>
          </a:prstGeom>
          <a:ln/>
        </p:spPr>
        <p:style>
          <a:lnRef idx="2">
            <a:schemeClr val="accent5"/>
          </a:lnRef>
          <a:fillRef idx="1">
            <a:schemeClr val="lt1"/>
          </a:fillRef>
          <a:effectRef idx="0">
            <a:schemeClr val="accent5"/>
          </a:effectRef>
          <a:fontRef idx="minor">
            <a:schemeClr val="dk1"/>
          </a:fontRef>
        </p:style>
        <p:txBody>
          <a:bodyPr rtlCol="0" anchor="ctr"/>
          <a:lstStyle/>
          <a:p>
            <a:r>
              <a:rPr lang="en-US" sz="1400" dirty="0" smtClean="0"/>
              <a:t>Double Spending</a:t>
            </a:r>
          </a:p>
          <a:p>
            <a:r>
              <a:rPr lang="en-US" sz="1400" dirty="0" smtClean="0"/>
              <a:t>Merkle Tree</a:t>
            </a:r>
          </a:p>
          <a:p>
            <a:r>
              <a:rPr lang="en-US" sz="1400" dirty="0" smtClean="0"/>
              <a:t>Miners</a:t>
            </a:r>
          </a:p>
          <a:p>
            <a:r>
              <a:rPr lang="en-US" sz="1400" dirty="0" smtClean="0"/>
              <a:t>Forking</a:t>
            </a:r>
            <a:endParaRPr lang="en-US" sz="1400" dirty="0"/>
          </a:p>
          <a:p>
            <a:r>
              <a:rPr lang="en-US" sz="1400" dirty="0" err="1" smtClean="0"/>
              <a:t>SegWit</a:t>
            </a:r>
            <a:endParaRPr lang="en-US" sz="1400" dirty="0" smtClean="0"/>
          </a:p>
        </p:txBody>
      </p:sp>
      <p:sp>
        <p:nvSpPr>
          <p:cNvPr id="8" name="Rounded Rectangle 7"/>
          <p:cNvSpPr/>
          <p:nvPr/>
        </p:nvSpPr>
        <p:spPr>
          <a:xfrm>
            <a:off x="7080379" y="3307517"/>
            <a:ext cx="1828800" cy="1758018"/>
          </a:xfrm>
          <a:prstGeom prst="roundRect">
            <a:avLst/>
          </a:prstGeom>
          <a:ln/>
        </p:spPr>
        <p:style>
          <a:lnRef idx="2">
            <a:schemeClr val="accent5"/>
          </a:lnRef>
          <a:fillRef idx="1">
            <a:schemeClr val="lt1"/>
          </a:fillRef>
          <a:effectRef idx="0">
            <a:schemeClr val="accent5"/>
          </a:effectRef>
          <a:fontRef idx="minor">
            <a:schemeClr val="dk1"/>
          </a:fontRef>
        </p:style>
        <p:txBody>
          <a:bodyPr rtlCol="0" anchor="ctr"/>
          <a:lstStyle/>
          <a:p>
            <a:r>
              <a:rPr lang="en-US" sz="1400" dirty="0" smtClean="0"/>
              <a:t>Ethereum</a:t>
            </a:r>
          </a:p>
          <a:p>
            <a:r>
              <a:rPr lang="en-US" sz="1400" dirty="0" smtClean="0"/>
              <a:t>Smart Contract</a:t>
            </a:r>
          </a:p>
          <a:p>
            <a:r>
              <a:rPr lang="en-US" sz="1400" dirty="0" smtClean="0"/>
              <a:t>Oracles</a:t>
            </a:r>
          </a:p>
          <a:p>
            <a:r>
              <a:rPr lang="en-US" sz="1400" dirty="0" smtClean="0"/>
              <a:t>Whisper</a:t>
            </a:r>
          </a:p>
          <a:p>
            <a:r>
              <a:rPr lang="en-US" sz="1400" dirty="0" smtClean="0"/>
              <a:t>DAO</a:t>
            </a:r>
          </a:p>
          <a:p>
            <a:r>
              <a:rPr lang="en-US" sz="1400" dirty="0" err="1" smtClean="0"/>
              <a:t>dAPP</a:t>
            </a:r>
            <a:endParaRPr lang="en-US" sz="1400" dirty="0" smtClean="0"/>
          </a:p>
          <a:p>
            <a:r>
              <a:rPr lang="en-US" sz="1400" dirty="0" err="1" smtClean="0"/>
              <a:t>Cryptocurrencies</a:t>
            </a:r>
            <a:endParaRPr lang="en-US" sz="1400" dirty="0" smtClean="0"/>
          </a:p>
        </p:txBody>
      </p:sp>
      <p:sp>
        <p:nvSpPr>
          <p:cNvPr id="9" name="TextBox 8"/>
          <p:cNvSpPr txBox="1"/>
          <p:nvPr/>
        </p:nvSpPr>
        <p:spPr>
          <a:xfrm rot="5400000">
            <a:off x="8043684" y="896916"/>
            <a:ext cx="461665" cy="1269325"/>
          </a:xfrm>
          <a:prstGeom prst="rect">
            <a:avLst/>
          </a:prstGeom>
          <a:noFill/>
        </p:spPr>
        <p:txBody>
          <a:bodyPr vert="vert270" wrap="square" rtlCol="0">
            <a:spAutoFit/>
          </a:bodyPr>
          <a:lstStyle/>
          <a:p>
            <a:r>
              <a:rPr lang="en-US" dirty="0" smtClean="0">
                <a:solidFill>
                  <a:srgbClr val="0070C0"/>
                </a:solidFill>
                <a:latin typeface="Arial" pitchFamily="34" charset="0"/>
                <a:cs typeface="Arial" pitchFamily="34" charset="0"/>
              </a:rPr>
              <a:t>JARGONS</a:t>
            </a:r>
          </a:p>
        </p:txBody>
      </p:sp>
    </p:spTree>
    <p:extLst>
      <p:ext uri="{BB962C8B-B14F-4D97-AF65-F5344CB8AC3E}">
        <p14:creationId xmlns:p14="http://schemas.microsoft.com/office/powerpoint/2010/main" val="268647354"/>
      </p:ext>
    </p:extLst>
  </p:cSld>
  <p:clrMapOvr>
    <a:masterClrMapping/>
  </p:clrMapOvr>
  <p:transition spd="med"/>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400" dirty="0">
                <a:latin typeface="Arial" panose="020B0604020202020204" pitchFamily="34" charset="0"/>
                <a:cs typeface="Arial" panose="020B0604020202020204" pitchFamily="34" charset="0"/>
              </a:rPr>
              <a:t>Security Increases as more blocks added</a:t>
            </a:r>
          </a:p>
        </p:txBody>
      </p:sp>
      <p:sp>
        <p:nvSpPr>
          <p:cNvPr id="4" name="Slide Number Placeholder 3"/>
          <p:cNvSpPr>
            <a:spLocks noGrp="1"/>
          </p:cNvSpPr>
          <p:nvPr>
            <p:ph type="sldNum" sz="quarter" idx="2"/>
          </p:nvPr>
        </p:nvSpPr>
        <p:spPr/>
        <p:txBody>
          <a:bodyPr/>
          <a:lstStyle/>
          <a:p>
            <a:fld id="{14D65173-87C9-47C0-A890-7AD8E2754265}" type="slidenum">
              <a:rPr lang="en-US" smtClean="0">
                <a:solidFill>
                  <a:srgbClr val="000000">
                    <a:lumMod val="75000"/>
                    <a:lumOff val="25000"/>
                  </a:srgbClr>
                </a:solidFill>
              </a:rPr>
              <a:pPr/>
              <a:t>30</a:t>
            </a:fld>
            <a:endParaRPr lang="en-US">
              <a:solidFill>
                <a:srgbClr val="000000">
                  <a:lumMod val="75000"/>
                  <a:lumOff val="25000"/>
                </a:srgbClr>
              </a:solidFill>
            </a:endParaRPr>
          </a:p>
        </p:txBody>
      </p:sp>
      <p:pic>
        <p:nvPicPr>
          <p:cNvPr id="5" name="Picture 4"/>
          <p:cNvPicPr>
            <a:picLocks noChangeAspect="1"/>
          </p:cNvPicPr>
          <p:nvPr/>
        </p:nvPicPr>
        <p:blipFill>
          <a:blip r:embed="rId2"/>
          <a:stretch>
            <a:fillRect/>
          </a:stretch>
        </p:blipFill>
        <p:spPr>
          <a:xfrm>
            <a:off x="912091" y="669947"/>
            <a:ext cx="6476161" cy="3951781"/>
          </a:xfrm>
          <a:prstGeom prst="rect">
            <a:avLst/>
          </a:prstGeom>
        </p:spPr>
      </p:pic>
      <p:sp>
        <p:nvSpPr>
          <p:cNvPr id="6" name="Rectangle 5"/>
          <p:cNvSpPr/>
          <p:nvPr/>
        </p:nvSpPr>
        <p:spPr>
          <a:xfrm>
            <a:off x="4752035" y="4556875"/>
            <a:ext cx="1710725" cy="253916"/>
          </a:xfrm>
          <a:prstGeom prst="rect">
            <a:avLst/>
          </a:prstGeom>
        </p:spPr>
        <p:txBody>
          <a:bodyPr wrap="none">
            <a:spAutoFit/>
          </a:bodyPr>
          <a:lstStyle/>
          <a:p>
            <a:r>
              <a:rPr lang="en-US" sz="1050" dirty="0"/>
              <a:t>Source: Bryan, </a:t>
            </a:r>
            <a:r>
              <a:rPr lang="en-US" sz="1050" dirty="0" err="1"/>
              <a:t>Garnier</a:t>
            </a:r>
            <a:r>
              <a:rPr lang="en-US" sz="1050" dirty="0"/>
              <a:t> &amp; Co</a:t>
            </a:r>
          </a:p>
        </p:txBody>
      </p:sp>
    </p:spTree>
    <p:extLst>
      <p:ext uri="{BB962C8B-B14F-4D97-AF65-F5344CB8AC3E}">
        <p14:creationId xmlns:p14="http://schemas.microsoft.com/office/powerpoint/2010/main" val="411344000"/>
      </p:ext>
    </p:extLst>
  </p:cSld>
  <p:clrMapOvr>
    <a:masterClrMapping/>
  </p:clrMapOvr>
  <p:transition spd="med"/>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2400" dirty="0" smtClean="0"/>
              <a:t>Blockchain Terminologies</a:t>
            </a:r>
            <a:endParaRPr lang="en-US" sz="2400" dirty="0"/>
          </a:p>
        </p:txBody>
      </p:sp>
      <p:sp>
        <p:nvSpPr>
          <p:cNvPr id="3" name="Slide Number Placeholder 2"/>
          <p:cNvSpPr>
            <a:spLocks noGrp="1"/>
          </p:cNvSpPr>
          <p:nvPr>
            <p:ph type="sldNum" sz="quarter" idx="2"/>
          </p:nvPr>
        </p:nvSpPr>
        <p:spPr/>
        <p:txBody>
          <a:bodyPr/>
          <a:lstStyle/>
          <a:p>
            <a:fld id="{86CB4B4D-7CA3-9044-876B-883B54F8677D}" type="slidenum">
              <a:rPr lang="en-US" smtClean="0"/>
              <a:pPr/>
              <a:t>31</a:t>
            </a:fld>
            <a:endParaRPr lang="en-US" dirty="0"/>
          </a:p>
        </p:txBody>
      </p:sp>
    </p:spTree>
    <p:extLst>
      <p:ext uri="{BB962C8B-B14F-4D97-AF65-F5344CB8AC3E}">
        <p14:creationId xmlns:p14="http://schemas.microsoft.com/office/powerpoint/2010/main" val="4220673302"/>
      </p:ext>
    </p:extLst>
  </p:cSld>
  <p:clrMapOvr>
    <a:masterClrMapping/>
  </p:clrMapOvr>
  <p:transition spd="med"/>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noAutofit/>
          </a:bodyPr>
          <a:lstStyle/>
          <a:p>
            <a:r>
              <a:rPr lang="en-US" sz="2400" dirty="0"/>
              <a:t>Consensus</a:t>
            </a:r>
          </a:p>
        </p:txBody>
      </p:sp>
      <p:sp>
        <p:nvSpPr>
          <p:cNvPr id="3" name="Slide Number Placeholder 2"/>
          <p:cNvSpPr>
            <a:spLocks noGrp="1"/>
          </p:cNvSpPr>
          <p:nvPr>
            <p:ph type="sldNum" sz="quarter" idx="2"/>
          </p:nvPr>
        </p:nvSpPr>
        <p:spPr/>
        <p:txBody>
          <a:bodyPr/>
          <a:lstStyle/>
          <a:p>
            <a:fld id="{86CB4B4D-7CA3-9044-876B-883B54F8677D}" type="slidenum">
              <a:rPr lang="en-US" smtClean="0"/>
              <a:pPr/>
              <a:t>32</a:t>
            </a:fld>
            <a:endParaRPr lang="en-US" dirty="0"/>
          </a:p>
        </p:txBody>
      </p:sp>
      <p:sp>
        <p:nvSpPr>
          <p:cNvPr id="4" name="Rectangle 3"/>
          <p:cNvSpPr/>
          <p:nvPr/>
        </p:nvSpPr>
        <p:spPr>
          <a:xfrm>
            <a:off x="216000" y="754009"/>
            <a:ext cx="8693178" cy="3139321"/>
          </a:xfrm>
          <a:prstGeom prst="rect">
            <a:avLst/>
          </a:prstGeom>
        </p:spPr>
        <p:txBody>
          <a:bodyPr wrap="square">
            <a:spAutoFit/>
          </a:bodyPr>
          <a:lstStyle/>
          <a:p>
            <a:pPr fontAlgn="base"/>
            <a:r>
              <a:rPr lang="en-US" sz="1600" dirty="0">
                <a:solidFill>
                  <a:srgbClr val="323232"/>
                </a:solidFill>
                <a:latin typeface="ibm-plex-sans"/>
              </a:rPr>
              <a:t> </a:t>
            </a:r>
            <a:r>
              <a:rPr lang="en-US" sz="1600" dirty="0" smtClean="0">
                <a:solidFill>
                  <a:srgbClr val="323232"/>
                </a:solidFill>
                <a:latin typeface="ibm-plex-sans"/>
              </a:rPr>
              <a:t>Is </a:t>
            </a:r>
            <a:r>
              <a:rPr lang="en-US" sz="1600" dirty="0">
                <a:solidFill>
                  <a:srgbClr val="323232"/>
                </a:solidFill>
                <a:latin typeface="ibm-plex-sans"/>
              </a:rPr>
              <a:t>the collaborative process that the members of a blockchain business network use to agree that a transaction is valid and to keep the ledger consistently synchronized. Consensus mechanisms </a:t>
            </a:r>
            <a:r>
              <a:rPr lang="en-US" sz="1500" b="1" i="1" dirty="0">
                <a:solidFill>
                  <a:srgbClr val="323232"/>
                </a:solidFill>
              </a:rPr>
              <a:t>lower</a:t>
            </a:r>
            <a:r>
              <a:rPr lang="en-US" sz="1600" dirty="0">
                <a:solidFill>
                  <a:srgbClr val="323232"/>
                </a:solidFill>
                <a:latin typeface="ibm-plex-sans"/>
              </a:rPr>
              <a:t> the risk of fraudulent transactions, because tampering with transactions added to the ledger would have to occur across many places at the same time.</a:t>
            </a:r>
          </a:p>
          <a:p>
            <a:pPr fontAlgn="base"/>
            <a:r>
              <a:rPr lang="en-US" sz="1600" dirty="0">
                <a:solidFill>
                  <a:srgbClr val="323232"/>
                </a:solidFill>
                <a:latin typeface="ibm-plex-sans"/>
              </a:rPr>
              <a:t>To reach consensus, participants agree to the transaction and validate it before it is permanently recorded in the ledger. Participants can also establish rules to verify transactions. No one, not even a system administrator, can delete a transaction that has been added to the ledger. A trusted network of participants reduces the costs of establishing consensus, relative to the higher costs present in permissionless blockchains.</a:t>
            </a:r>
          </a:p>
          <a:p>
            <a:pPr fontAlgn="base"/>
            <a:r>
              <a:rPr lang="en-US" sz="1600" dirty="0">
                <a:solidFill>
                  <a:srgbClr val="323232"/>
                </a:solidFill>
                <a:latin typeface="ibm-plex-sans"/>
              </a:rPr>
              <a:t>In a business blockchain, a wide variety of consensus mechanisms are available to choose from. Where trust is high, a simple majority voting may suffice, or the network may choose to use a more sophisticated method.</a:t>
            </a:r>
          </a:p>
        </p:txBody>
      </p:sp>
    </p:spTree>
    <p:extLst>
      <p:ext uri="{BB962C8B-B14F-4D97-AF65-F5344CB8AC3E}">
        <p14:creationId xmlns:p14="http://schemas.microsoft.com/office/powerpoint/2010/main" val="2290502875"/>
      </p:ext>
    </p:extLst>
  </p:cSld>
  <p:clrMapOvr>
    <a:masterClrMapping/>
  </p:clrMapOvr>
  <p:transition spd="med"/>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a:t>Smart contracts and </a:t>
            </a:r>
            <a:r>
              <a:rPr lang="en-US" sz="2400" dirty="0" err="1"/>
              <a:t>chaincode</a:t>
            </a:r>
            <a:r>
              <a:rPr lang="en-US" sz="2400" dirty="0"/>
              <a:t/>
            </a:r>
            <a:br>
              <a:rPr lang="en-US" sz="2400" dirty="0"/>
            </a:br>
            <a:endParaRPr lang="en-US" sz="2400" dirty="0"/>
          </a:p>
        </p:txBody>
      </p:sp>
      <p:sp>
        <p:nvSpPr>
          <p:cNvPr id="3" name="Slide Number Placeholder 2"/>
          <p:cNvSpPr>
            <a:spLocks noGrp="1"/>
          </p:cNvSpPr>
          <p:nvPr>
            <p:ph type="sldNum" sz="quarter" idx="2"/>
          </p:nvPr>
        </p:nvSpPr>
        <p:spPr/>
        <p:txBody>
          <a:bodyPr/>
          <a:lstStyle/>
          <a:p>
            <a:fld id="{86CB4B4D-7CA3-9044-876B-883B54F8677D}" type="slidenum">
              <a:rPr lang="en-US" smtClean="0"/>
              <a:pPr/>
              <a:t>33</a:t>
            </a:fld>
            <a:endParaRPr lang="en-US" dirty="0"/>
          </a:p>
        </p:txBody>
      </p:sp>
      <p:sp>
        <p:nvSpPr>
          <p:cNvPr id="4" name="Rectangle 3"/>
          <p:cNvSpPr/>
          <p:nvPr/>
        </p:nvSpPr>
        <p:spPr>
          <a:xfrm>
            <a:off x="224737" y="866846"/>
            <a:ext cx="8684442" cy="3323987"/>
          </a:xfrm>
          <a:prstGeom prst="rect">
            <a:avLst/>
          </a:prstGeom>
        </p:spPr>
        <p:txBody>
          <a:bodyPr wrap="square">
            <a:spAutoFit/>
          </a:bodyPr>
          <a:lstStyle/>
          <a:p>
            <a:pPr fontAlgn="base"/>
            <a:r>
              <a:rPr lang="en-US" sz="1500" b="1" i="1" dirty="0">
                <a:solidFill>
                  <a:srgbClr val="323232"/>
                </a:solidFill>
              </a:rPr>
              <a:t>Smart contracts</a:t>
            </a:r>
            <a:r>
              <a:rPr lang="en-US" sz="1500" dirty="0">
                <a:solidFill>
                  <a:srgbClr val="323232"/>
                </a:solidFill>
              </a:rPr>
              <a:t> govern interactions with the ledger, and they can allow network participants to execute certain aspects of transactions automatically. For example, a smart contract could stipulate the cost of shipping an item that changes depending on when it arrives. With the terms agreed to by both parties and written to the ledger, the appropriate funds change hands automatically when the item is received.</a:t>
            </a:r>
          </a:p>
          <a:p>
            <a:pPr fontAlgn="base"/>
            <a:r>
              <a:rPr lang="en-US" sz="1500" dirty="0">
                <a:solidFill>
                  <a:srgbClr val="323232"/>
                </a:solidFill>
              </a:rPr>
              <a:t>In the context of Hyperledger Fabric, smart contracts are written into </a:t>
            </a:r>
            <a:r>
              <a:rPr lang="en-US" sz="1500" dirty="0" err="1">
                <a:solidFill>
                  <a:srgbClr val="323232"/>
                </a:solidFill>
              </a:rPr>
              <a:t>chaincode</a:t>
            </a:r>
            <a:r>
              <a:rPr lang="en-US" sz="1500" dirty="0">
                <a:solidFill>
                  <a:srgbClr val="323232"/>
                </a:solidFill>
              </a:rPr>
              <a:t>, and the terms are considered essentially synonymous.</a:t>
            </a:r>
          </a:p>
          <a:p>
            <a:pPr fontAlgn="base"/>
            <a:endParaRPr lang="en-US" sz="1500" b="1" dirty="0" smtClean="0">
              <a:solidFill>
                <a:srgbClr val="666666"/>
              </a:solidFill>
            </a:endParaRPr>
          </a:p>
          <a:p>
            <a:pPr fontAlgn="base"/>
            <a:endParaRPr lang="en-US" sz="1500" b="1" dirty="0">
              <a:solidFill>
                <a:srgbClr val="666666"/>
              </a:solidFill>
            </a:endParaRPr>
          </a:p>
          <a:p>
            <a:pPr fontAlgn="base"/>
            <a:r>
              <a:rPr lang="en-US" sz="1500" b="1" dirty="0" smtClean="0">
                <a:solidFill>
                  <a:srgbClr val="666666"/>
                </a:solidFill>
              </a:rPr>
              <a:t>A </a:t>
            </a:r>
            <a:r>
              <a:rPr lang="en-US" sz="1500" b="1" dirty="0">
                <a:solidFill>
                  <a:srgbClr val="666666"/>
                </a:solidFill>
              </a:rPr>
              <a:t>simple </a:t>
            </a:r>
            <a:r>
              <a:rPr lang="en-US" sz="1500" b="1" dirty="0" err="1">
                <a:solidFill>
                  <a:srgbClr val="666666"/>
                </a:solidFill>
              </a:rPr>
              <a:t>chaincode</a:t>
            </a:r>
            <a:r>
              <a:rPr lang="en-US" sz="1500" b="1" dirty="0">
                <a:solidFill>
                  <a:srgbClr val="666666"/>
                </a:solidFill>
              </a:rPr>
              <a:t> sample</a:t>
            </a:r>
          </a:p>
          <a:p>
            <a:pPr fontAlgn="base"/>
            <a:r>
              <a:rPr lang="en-US" sz="1500" dirty="0">
                <a:solidFill>
                  <a:srgbClr val="323232"/>
                </a:solidFill>
              </a:rPr>
              <a:t>Walk through a </a:t>
            </a:r>
            <a:r>
              <a:rPr lang="en-US" sz="1500" dirty="0" err="1">
                <a:solidFill>
                  <a:srgbClr val="3B6CAA"/>
                </a:solidFill>
                <a:hlinkClick r:id="rId2"/>
              </a:rPr>
              <a:t>chaincode</a:t>
            </a:r>
            <a:r>
              <a:rPr lang="en-US" sz="1500" dirty="0">
                <a:solidFill>
                  <a:srgbClr val="3B6CAA"/>
                </a:solidFill>
                <a:hlinkClick r:id="rId2"/>
              </a:rPr>
              <a:t> sample</a:t>
            </a:r>
            <a:r>
              <a:rPr lang="en-US" sz="1500" dirty="0">
                <a:solidFill>
                  <a:srgbClr val="323232"/>
                </a:solidFill>
              </a:rPr>
              <a:t> that shows you how to create assets on the ledger.</a:t>
            </a:r>
          </a:p>
          <a:p>
            <a:pPr fontAlgn="base"/>
            <a:r>
              <a:rPr lang="en-US" sz="1500" dirty="0">
                <a:solidFill>
                  <a:srgbClr val="323232"/>
                </a:solidFill>
              </a:rPr>
              <a:t>in Hyperledger Fabric, </a:t>
            </a:r>
            <a:r>
              <a:rPr lang="en-US" sz="1500" b="1" i="1" dirty="0" err="1">
                <a:solidFill>
                  <a:srgbClr val="323232"/>
                </a:solidFill>
              </a:rPr>
              <a:t>chaincode</a:t>
            </a:r>
            <a:r>
              <a:rPr lang="en-US" sz="1500" dirty="0">
                <a:solidFill>
                  <a:srgbClr val="323232"/>
                </a:solidFill>
              </a:rPr>
              <a:t> is a piece of code, written in Go, that defines the network assets and the transaction instructions (business logic) for modifying the assets. Chaincode is installed and instantiated onto a channel by an appropriately authorized member. When a transaction is invoked in that channel, a function in </a:t>
            </a:r>
            <a:r>
              <a:rPr lang="en-US" sz="1500" dirty="0" err="1">
                <a:solidFill>
                  <a:srgbClr val="323232"/>
                </a:solidFill>
              </a:rPr>
              <a:t>chaincode</a:t>
            </a:r>
            <a:r>
              <a:rPr lang="en-US" sz="1500" dirty="0">
                <a:solidFill>
                  <a:srgbClr val="323232"/>
                </a:solidFill>
              </a:rPr>
              <a:t> reads and writes values to the ledger.</a:t>
            </a:r>
          </a:p>
        </p:txBody>
      </p:sp>
    </p:spTree>
    <p:extLst>
      <p:ext uri="{BB962C8B-B14F-4D97-AF65-F5344CB8AC3E}">
        <p14:creationId xmlns:p14="http://schemas.microsoft.com/office/powerpoint/2010/main" val="3637936490"/>
      </p:ext>
    </p:extLst>
  </p:cSld>
  <p:clrMapOvr>
    <a:masterClrMapping/>
  </p:clrMapOvr>
  <p:transition spd="med"/>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noAutofit/>
          </a:bodyPr>
          <a:lstStyle/>
          <a:p>
            <a:r>
              <a:rPr lang="en-US" sz="2400" dirty="0"/>
              <a:t>Blockchain applications</a:t>
            </a:r>
            <a:br>
              <a:rPr lang="en-US" sz="2400" dirty="0"/>
            </a:br>
            <a:endParaRPr lang="en-US" sz="2400" dirty="0"/>
          </a:p>
        </p:txBody>
      </p:sp>
      <p:sp>
        <p:nvSpPr>
          <p:cNvPr id="3" name="Slide Number Placeholder 2"/>
          <p:cNvSpPr>
            <a:spLocks noGrp="1"/>
          </p:cNvSpPr>
          <p:nvPr>
            <p:ph type="sldNum" sz="quarter" idx="2"/>
          </p:nvPr>
        </p:nvSpPr>
        <p:spPr/>
        <p:txBody>
          <a:bodyPr/>
          <a:lstStyle/>
          <a:p>
            <a:fld id="{86CB4B4D-7CA3-9044-876B-883B54F8677D}" type="slidenum">
              <a:rPr lang="en-US" smtClean="0"/>
              <a:pPr/>
              <a:t>34</a:t>
            </a:fld>
            <a:endParaRPr lang="en-US" dirty="0"/>
          </a:p>
        </p:txBody>
      </p:sp>
      <p:sp>
        <p:nvSpPr>
          <p:cNvPr id="4" name="Rectangle 3"/>
          <p:cNvSpPr/>
          <p:nvPr/>
        </p:nvSpPr>
        <p:spPr>
          <a:xfrm>
            <a:off x="230935" y="676816"/>
            <a:ext cx="8693179" cy="3093154"/>
          </a:xfrm>
          <a:prstGeom prst="rect">
            <a:avLst/>
          </a:prstGeom>
        </p:spPr>
        <p:txBody>
          <a:bodyPr wrap="square">
            <a:spAutoFit/>
          </a:bodyPr>
          <a:lstStyle/>
          <a:p>
            <a:pPr fontAlgn="base"/>
            <a:r>
              <a:rPr lang="en-US" sz="1500" dirty="0" smtClean="0">
                <a:solidFill>
                  <a:srgbClr val="323232"/>
                </a:solidFill>
              </a:rPr>
              <a:t>A </a:t>
            </a:r>
            <a:r>
              <a:rPr lang="en-US" sz="1500" dirty="0">
                <a:solidFill>
                  <a:srgbClr val="323232"/>
                </a:solidFill>
              </a:rPr>
              <a:t>blockchain application requires three interdependent components: </a:t>
            </a:r>
            <a:endParaRPr lang="en-US" sz="1500" dirty="0" smtClean="0">
              <a:solidFill>
                <a:srgbClr val="323232"/>
              </a:solidFill>
            </a:endParaRPr>
          </a:p>
          <a:p>
            <a:pPr marL="342900" indent="-342900" fontAlgn="base">
              <a:buFont typeface="+mj-lt"/>
              <a:buAutoNum type="arabicPeriod"/>
            </a:pPr>
            <a:r>
              <a:rPr lang="en-US" sz="1500" dirty="0">
                <a:solidFill>
                  <a:srgbClr val="323232"/>
                </a:solidFill>
              </a:rPr>
              <a:t>U</a:t>
            </a:r>
            <a:r>
              <a:rPr lang="en-US" sz="1500" dirty="0" smtClean="0">
                <a:solidFill>
                  <a:srgbClr val="323232"/>
                </a:solidFill>
              </a:rPr>
              <a:t>ser-facing </a:t>
            </a:r>
            <a:r>
              <a:rPr lang="en-US" sz="1500" dirty="0">
                <a:solidFill>
                  <a:srgbClr val="323232"/>
                </a:solidFill>
              </a:rPr>
              <a:t>application, </a:t>
            </a:r>
            <a:endParaRPr lang="en-US" sz="1500" dirty="0" smtClean="0">
              <a:solidFill>
                <a:srgbClr val="323232"/>
              </a:solidFill>
            </a:endParaRPr>
          </a:p>
          <a:p>
            <a:pPr marL="342900" indent="-342900" fontAlgn="base">
              <a:buFont typeface="+mj-lt"/>
              <a:buAutoNum type="arabicPeriod"/>
            </a:pPr>
            <a:r>
              <a:rPr lang="en-US" sz="1500" dirty="0">
                <a:solidFill>
                  <a:srgbClr val="323232"/>
                </a:solidFill>
              </a:rPr>
              <a:t>S</a:t>
            </a:r>
            <a:r>
              <a:rPr lang="en-US" sz="1500" dirty="0" smtClean="0">
                <a:solidFill>
                  <a:srgbClr val="323232"/>
                </a:solidFill>
              </a:rPr>
              <a:t>mart </a:t>
            </a:r>
            <a:r>
              <a:rPr lang="en-US" sz="1500" dirty="0">
                <a:solidFill>
                  <a:srgbClr val="323232"/>
                </a:solidFill>
              </a:rPr>
              <a:t>contract, and </a:t>
            </a:r>
            <a:endParaRPr lang="en-US" sz="1500" dirty="0" smtClean="0">
              <a:solidFill>
                <a:srgbClr val="323232"/>
              </a:solidFill>
            </a:endParaRPr>
          </a:p>
          <a:p>
            <a:pPr marL="342900" indent="-342900" fontAlgn="base">
              <a:buFont typeface="+mj-lt"/>
              <a:buAutoNum type="arabicPeriod"/>
            </a:pPr>
            <a:r>
              <a:rPr lang="en-US" sz="1500" dirty="0">
                <a:solidFill>
                  <a:srgbClr val="323232"/>
                </a:solidFill>
              </a:rPr>
              <a:t>L</a:t>
            </a:r>
            <a:r>
              <a:rPr lang="en-US" sz="1500" dirty="0" smtClean="0">
                <a:solidFill>
                  <a:srgbClr val="323232"/>
                </a:solidFill>
              </a:rPr>
              <a:t>edger</a:t>
            </a:r>
            <a:r>
              <a:rPr lang="en-US" sz="1500" dirty="0">
                <a:solidFill>
                  <a:srgbClr val="323232"/>
                </a:solidFill>
              </a:rPr>
              <a:t>.</a:t>
            </a:r>
          </a:p>
          <a:p>
            <a:pPr fontAlgn="base"/>
            <a:endParaRPr lang="en-US" sz="1500" dirty="0" smtClean="0">
              <a:solidFill>
                <a:srgbClr val="323232"/>
              </a:solidFill>
            </a:endParaRPr>
          </a:p>
          <a:p>
            <a:pPr marL="342900" indent="-342900" fontAlgn="base">
              <a:buFont typeface="+mj-lt"/>
              <a:buAutoNum type="arabicPeriod"/>
            </a:pPr>
            <a:r>
              <a:rPr lang="en-US" sz="1500" dirty="0" smtClean="0">
                <a:solidFill>
                  <a:srgbClr val="323232"/>
                </a:solidFill>
              </a:rPr>
              <a:t>The </a:t>
            </a:r>
            <a:r>
              <a:rPr lang="en-US" sz="1500" dirty="0">
                <a:solidFill>
                  <a:srgbClr val="323232"/>
                </a:solidFill>
              </a:rPr>
              <a:t>top layer is the </a:t>
            </a:r>
            <a:r>
              <a:rPr lang="en-US" sz="1500" b="1" i="1" dirty="0">
                <a:solidFill>
                  <a:srgbClr val="323232"/>
                </a:solidFill>
              </a:rPr>
              <a:t>user-facing application</a:t>
            </a:r>
            <a:r>
              <a:rPr lang="en-US" sz="1500" dirty="0">
                <a:solidFill>
                  <a:srgbClr val="323232"/>
                </a:solidFill>
              </a:rPr>
              <a:t> that meets the needs of the network participants. The application lets users invoke smart contracts that trigger transactions in the business network. </a:t>
            </a:r>
            <a:endParaRPr lang="en-US" sz="1500" dirty="0" smtClean="0">
              <a:solidFill>
                <a:srgbClr val="323232"/>
              </a:solidFill>
            </a:endParaRPr>
          </a:p>
          <a:p>
            <a:pPr marL="342900" indent="-342900" fontAlgn="base">
              <a:buFont typeface="+mj-lt"/>
              <a:buAutoNum type="arabicPeriod"/>
            </a:pPr>
            <a:endParaRPr lang="en-US" sz="1500" dirty="0">
              <a:solidFill>
                <a:srgbClr val="323232"/>
              </a:solidFill>
            </a:endParaRPr>
          </a:p>
          <a:p>
            <a:pPr marL="342900" indent="-342900" fontAlgn="base">
              <a:buFont typeface="+mj-lt"/>
              <a:buAutoNum type="arabicPeriod"/>
            </a:pPr>
            <a:r>
              <a:rPr lang="en-US" sz="1500" dirty="0" smtClean="0">
                <a:solidFill>
                  <a:srgbClr val="323232"/>
                </a:solidFill>
              </a:rPr>
              <a:t>The</a:t>
            </a:r>
            <a:r>
              <a:rPr lang="en-US" sz="1500" dirty="0">
                <a:solidFill>
                  <a:srgbClr val="323232"/>
                </a:solidFill>
              </a:rPr>
              <a:t> </a:t>
            </a:r>
            <a:r>
              <a:rPr lang="en-US" sz="1500" b="1" i="1" dirty="0">
                <a:solidFill>
                  <a:srgbClr val="323232"/>
                </a:solidFill>
              </a:rPr>
              <a:t>smart contract</a:t>
            </a:r>
            <a:r>
              <a:rPr lang="en-US" sz="1500" dirty="0">
                <a:solidFill>
                  <a:srgbClr val="323232"/>
                </a:solidFill>
              </a:rPr>
              <a:t> encapsulates the business logic of the network: assets, ownership, and transfers. Each invocation of a smart contract creates a transaction in the network and updates the ledger. </a:t>
            </a:r>
            <a:endParaRPr lang="en-US" sz="1500" dirty="0" smtClean="0">
              <a:solidFill>
                <a:srgbClr val="323232"/>
              </a:solidFill>
            </a:endParaRPr>
          </a:p>
          <a:p>
            <a:pPr marL="342900" indent="-342900" fontAlgn="base">
              <a:buFont typeface="+mj-lt"/>
              <a:buAutoNum type="arabicPeriod"/>
            </a:pPr>
            <a:endParaRPr lang="en-US" sz="1500" dirty="0">
              <a:solidFill>
                <a:srgbClr val="323232"/>
              </a:solidFill>
            </a:endParaRPr>
          </a:p>
          <a:p>
            <a:pPr marL="342900" indent="-342900" fontAlgn="base">
              <a:buFont typeface="+mj-lt"/>
              <a:buAutoNum type="arabicPeriod"/>
            </a:pPr>
            <a:r>
              <a:rPr lang="en-US" sz="1500" dirty="0" smtClean="0">
                <a:solidFill>
                  <a:srgbClr val="323232"/>
                </a:solidFill>
              </a:rPr>
              <a:t>The</a:t>
            </a:r>
            <a:r>
              <a:rPr lang="en-US" sz="1500" dirty="0">
                <a:solidFill>
                  <a:srgbClr val="323232"/>
                </a:solidFill>
              </a:rPr>
              <a:t> </a:t>
            </a:r>
            <a:r>
              <a:rPr lang="en-US" sz="1500" b="1" i="1" dirty="0" smtClean="0">
                <a:solidFill>
                  <a:srgbClr val="323232"/>
                </a:solidFill>
              </a:rPr>
              <a:t>ledger </a:t>
            </a:r>
            <a:r>
              <a:rPr lang="en-US" sz="1500" dirty="0" smtClean="0">
                <a:solidFill>
                  <a:srgbClr val="323232"/>
                </a:solidFill>
              </a:rPr>
              <a:t>holds </a:t>
            </a:r>
            <a:r>
              <a:rPr lang="en-US" sz="1500" dirty="0">
                <a:solidFill>
                  <a:srgbClr val="323232"/>
                </a:solidFill>
              </a:rPr>
              <a:t>the current value of smart contract data (for example, </a:t>
            </a:r>
            <a:r>
              <a:rPr lang="en-US" sz="1500" dirty="0" err="1" smtClean="0">
                <a:solidFill>
                  <a:srgbClr val="323232"/>
                </a:solidFill>
              </a:rPr>
              <a:t>vehicleOwner</a:t>
            </a:r>
            <a:r>
              <a:rPr lang="en-US" sz="1500" dirty="0" smtClean="0">
                <a:solidFill>
                  <a:srgbClr val="323232"/>
                </a:solidFill>
              </a:rPr>
              <a:t>=</a:t>
            </a:r>
            <a:r>
              <a:rPr lang="en-US" sz="1500" dirty="0" err="1" smtClean="0">
                <a:solidFill>
                  <a:srgbClr val="323232"/>
                </a:solidFill>
              </a:rPr>
              <a:t>Mr.X</a:t>
            </a:r>
            <a:r>
              <a:rPr lang="en-US" sz="1500" dirty="0" smtClean="0">
                <a:solidFill>
                  <a:srgbClr val="323232"/>
                </a:solidFill>
              </a:rPr>
              <a:t>), </a:t>
            </a:r>
            <a:r>
              <a:rPr lang="en-US" sz="1500" dirty="0">
                <a:solidFill>
                  <a:srgbClr val="323232"/>
                </a:solidFill>
              </a:rPr>
              <a:t>and is distributed across the network.</a:t>
            </a:r>
          </a:p>
        </p:txBody>
      </p:sp>
    </p:spTree>
    <p:extLst>
      <p:ext uri="{BB962C8B-B14F-4D97-AF65-F5344CB8AC3E}">
        <p14:creationId xmlns:p14="http://schemas.microsoft.com/office/powerpoint/2010/main" val="2990280376"/>
      </p:ext>
    </p:extLst>
  </p:cSld>
  <p:clrMapOvr>
    <a:masterClrMapping/>
  </p:clrMapOvr>
  <p:transition spd="med"/>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a:t>Blockchain use cases</a:t>
            </a:r>
            <a:br>
              <a:rPr lang="en-US" sz="2400" dirty="0"/>
            </a:br>
            <a:endParaRPr lang="en-US" sz="2400" dirty="0"/>
          </a:p>
        </p:txBody>
      </p:sp>
      <p:sp>
        <p:nvSpPr>
          <p:cNvPr id="3" name="Slide Number Placeholder 2"/>
          <p:cNvSpPr>
            <a:spLocks noGrp="1"/>
          </p:cNvSpPr>
          <p:nvPr>
            <p:ph type="sldNum" sz="quarter" idx="2"/>
          </p:nvPr>
        </p:nvSpPr>
        <p:spPr/>
        <p:txBody>
          <a:bodyPr/>
          <a:lstStyle/>
          <a:p>
            <a:fld id="{86CB4B4D-7CA3-9044-876B-883B54F8677D}" type="slidenum">
              <a:rPr lang="en-US" smtClean="0"/>
              <a:pPr/>
              <a:t>35</a:t>
            </a:fld>
            <a:endParaRPr lang="en-US" dirty="0"/>
          </a:p>
        </p:txBody>
      </p:sp>
      <p:sp>
        <p:nvSpPr>
          <p:cNvPr id="4" name="Rectangle 3"/>
          <p:cNvSpPr/>
          <p:nvPr/>
        </p:nvSpPr>
        <p:spPr>
          <a:xfrm>
            <a:off x="216000" y="760042"/>
            <a:ext cx="8723050" cy="3057375"/>
          </a:xfrm>
          <a:prstGeom prst="rect">
            <a:avLst/>
          </a:prstGeom>
        </p:spPr>
        <p:txBody>
          <a:bodyPr wrap="square">
            <a:spAutoFit/>
          </a:bodyPr>
          <a:lstStyle/>
          <a:p>
            <a:pPr fontAlgn="base">
              <a:buFont typeface="Arial" panose="020B0604020202020204" pitchFamily="34" charset="0"/>
              <a:buChar char="•"/>
            </a:pPr>
            <a:r>
              <a:rPr lang="en-US" sz="1500" dirty="0">
                <a:solidFill>
                  <a:schemeClr val="tx1">
                    <a:lumMod val="75000"/>
                    <a:lumOff val="25000"/>
                  </a:schemeClr>
                </a:solidFill>
              </a:rPr>
              <a:t>Internet of </a:t>
            </a:r>
            <a:r>
              <a:rPr lang="en-US" sz="1500" dirty="0" smtClean="0">
                <a:solidFill>
                  <a:schemeClr val="tx1">
                    <a:lumMod val="75000"/>
                    <a:lumOff val="25000"/>
                  </a:schemeClr>
                </a:solidFill>
              </a:rPr>
              <a:t>Things</a:t>
            </a:r>
          </a:p>
          <a:p>
            <a:pPr marL="285750" fontAlgn="base">
              <a:lnSpc>
                <a:spcPct val="150000"/>
              </a:lnSpc>
            </a:pPr>
            <a:r>
              <a:rPr lang="en-US" sz="1500" dirty="0" smtClean="0">
                <a:solidFill>
                  <a:srgbClr val="323232"/>
                </a:solidFill>
              </a:rPr>
              <a:t>Freight </a:t>
            </a:r>
            <a:r>
              <a:rPr lang="en-US" sz="1500" dirty="0">
                <a:solidFill>
                  <a:srgbClr val="323232"/>
                </a:solidFill>
              </a:rPr>
              <a:t>transportation: Move freight with multiple transportation companies, ensuring transparency and timely delivery</a:t>
            </a:r>
          </a:p>
          <a:p>
            <a:pPr marL="285750" fontAlgn="base">
              <a:lnSpc>
                <a:spcPct val="150000"/>
              </a:lnSpc>
            </a:pPr>
            <a:endParaRPr lang="en-US" sz="1500" dirty="0" smtClean="0">
              <a:solidFill>
                <a:srgbClr val="323232"/>
              </a:solidFill>
            </a:endParaRPr>
          </a:p>
          <a:p>
            <a:pPr marL="285750" fontAlgn="base">
              <a:lnSpc>
                <a:spcPct val="150000"/>
              </a:lnSpc>
            </a:pPr>
            <a:r>
              <a:rPr lang="en-US" sz="1500" dirty="0" smtClean="0">
                <a:solidFill>
                  <a:srgbClr val="323232"/>
                </a:solidFill>
              </a:rPr>
              <a:t>Component </a:t>
            </a:r>
            <a:r>
              <a:rPr lang="en-US" sz="1500" dirty="0">
                <a:solidFill>
                  <a:srgbClr val="323232"/>
                </a:solidFill>
              </a:rPr>
              <a:t>tracking and compliance: Store provenance records for original and replacement parts for fleet maintenance</a:t>
            </a:r>
          </a:p>
          <a:p>
            <a:pPr marL="285750" fontAlgn="base">
              <a:lnSpc>
                <a:spcPct val="150000"/>
              </a:lnSpc>
            </a:pPr>
            <a:endParaRPr lang="en-US" sz="1500" dirty="0" smtClean="0">
              <a:solidFill>
                <a:srgbClr val="323232"/>
              </a:solidFill>
            </a:endParaRPr>
          </a:p>
          <a:p>
            <a:pPr marL="285750" fontAlgn="base">
              <a:lnSpc>
                <a:spcPct val="150000"/>
              </a:lnSpc>
            </a:pPr>
            <a:r>
              <a:rPr lang="en-US" sz="1500" dirty="0" smtClean="0">
                <a:solidFill>
                  <a:srgbClr val="323232"/>
                </a:solidFill>
              </a:rPr>
              <a:t>Log </a:t>
            </a:r>
            <a:r>
              <a:rPr lang="en-US" sz="1500" dirty="0">
                <a:solidFill>
                  <a:srgbClr val="323232"/>
                </a:solidFill>
              </a:rPr>
              <a:t>operational maintenance data: Store operational and maintenance records for sharing among business partners or for regulatory purposes</a:t>
            </a:r>
          </a:p>
        </p:txBody>
      </p:sp>
    </p:spTree>
    <p:extLst>
      <p:ext uri="{BB962C8B-B14F-4D97-AF65-F5344CB8AC3E}">
        <p14:creationId xmlns:p14="http://schemas.microsoft.com/office/powerpoint/2010/main" val="3171229214"/>
      </p:ext>
    </p:extLst>
  </p:cSld>
  <p:clrMapOvr>
    <a:masterClrMapping/>
  </p:clrMapOvr>
  <p:transition spd="med"/>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2400" dirty="0" smtClean="0"/>
              <a:t>Blockchain Use Case</a:t>
            </a:r>
            <a:endParaRPr lang="en-US" sz="2400" dirty="0"/>
          </a:p>
        </p:txBody>
      </p:sp>
      <p:sp>
        <p:nvSpPr>
          <p:cNvPr id="3" name="Slide Number Placeholder 2"/>
          <p:cNvSpPr>
            <a:spLocks noGrp="1"/>
          </p:cNvSpPr>
          <p:nvPr>
            <p:ph type="sldNum" sz="quarter" idx="2"/>
          </p:nvPr>
        </p:nvSpPr>
        <p:spPr/>
        <p:txBody>
          <a:bodyPr/>
          <a:lstStyle/>
          <a:p>
            <a:fld id="{86CB4B4D-7CA3-9044-876B-883B54F8677D}" type="slidenum">
              <a:rPr lang="en-US" smtClean="0"/>
              <a:pPr/>
              <a:t>36</a:t>
            </a:fld>
            <a:endParaRPr lang="en-US" dirty="0"/>
          </a:p>
        </p:txBody>
      </p:sp>
      <p:sp>
        <p:nvSpPr>
          <p:cNvPr id="5" name="Text Placeholder 4"/>
          <p:cNvSpPr>
            <a:spLocks noGrp="1"/>
          </p:cNvSpPr>
          <p:nvPr>
            <p:ph type="body" sz="quarter" idx="10"/>
          </p:nvPr>
        </p:nvSpPr>
        <p:spPr>
          <a:xfrm>
            <a:off x="380409" y="722272"/>
            <a:ext cx="8509720" cy="3660659"/>
          </a:xfrm>
        </p:spPr>
        <p:txBody>
          <a:bodyPr/>
          <a:lstStyle/>
          <a:p>
            <a:r>
              <a:rPr lang="en-US" sz="1500" b="1" dirty="0">
                <a:latin typeface="+mn-lt"/>
              </a:rPr>
              <a:t>Supply chain auditing</a:t>
            </a:r>
          </a:p>
          <a:p>
            <a:pPr marL="0" indent="0">
              <a:buNone/>
            </a:pPr>
            <a:r>
              <a:rPr lang="en-US" sz="1500" dirty="0">
                <a:latin typeface="+mn-lt"/>
              </a:rPr>
              <a:t>Consumers increasingly want to know that the ethical claims companies make about their products are real. Distributed ledgers provide an easy way to certify that the backstories of the things we buy are genuine. Transparency comes with blockchain-based timestamping of a date and </a:t>
            </a:r>
            <a:r>
              <a:rPr lang="en-US" sz="1500" dirty="0" smtClean="0">
                <a:latin typeface="+mn-lt"/>
              </a:rPr>
              <a:t>location</a:t>
            </a:r>
          </a:p>
          <a:p>
            <a:pPr marL="0" indent="0">
              <a:buNone/>
            </a:pPr>
            <a:endParaRPr lang="en-US" sz="1500" dirty="0">
              <a:latin typeface="+mn-lt"/>
            </a:endParaRPr>
          </a:p>
          <a:p>
            <a:r>
              <a:rPr lang="en-US" sz="1500" b="1" dirty="0">
                <a:latin typeface="+mn-lt"/>
              </a:rPr>
              <a:t>AML and KYC</a:t>
            </a:r>
          </a:p>
          <a:p>
            <a:r>
              <a:rPr lang="en-US" sz="1500" dirty="0">
                <a:latin typeface="+mn-lt"/>
              </a:rPr>
              <a:t>Anti-money laundering (AML) and know your customer (KYC) practices have a strong potential for being adapted to the blockchain. Currently, financial institutions must perform a labor intensive multi-step process for each new customer. KYC costs could be reduced through cross-institution client verification, and at the same time increase monitoring and analysis effectiveness.</a:t>
            </a:r>
          </a:p>
          <a:p>
            <a:r>
              <a:rPr lang="en-US" sz="1500" dirty="0">
                <a:latin typeface="+mn-lt"/>
              </a:rPr>
              <a:t>Startup </a:t>
            </a:r>
            <a:r>
              <a:rPr lang="en-US" sz="1500" dirty="0" smtClean="0">
                <a:latin typeface="+mn-lt"/>
              </a:rPr>
              <a:t>Polycoin (Israel) </a:t>
            </a:r>
            <a:r>
              <a:rPr lang="en-US" sz="1500" dirty="0">
                <a:latin typeface="+mn-lt"/>
              </a:rPr>
              <a:t>has an AML/KYC solution that involves </a:t>
            </a:r>
            <a:r>
              <a:rPr lang="en-US" sz="1500" dirty="0" smtClean="0">
                <a:latin typeface="+mn-lt"/>
              </a:rPr>
              <a:t>analyzing </a:t>
            </a:r>
            <a:r>
              <a:rPr lang="en-US" sz="1500" dirty="0">
                <a:latin typeface="+mn-lt"/>
              </a:rPr>
              <a:t>transactions. Those transactions identified as being suspicious are forwarded on to compliance officers</a:t>
            </a:r>
            <a:r>
              <a:rPr lang="en-US" sz="1500" dirty="0" smtClean="0">
                <a:latin typeface="+mn-lt"/>
              </a:rPr>
              <a:t> </a:t>
            </a:r>
            <a:endParaRPr lang="en-US" sz="1500" dirty="0">
              <a:latin typeface="+mn-lt"/>
            </a:endParaRPr>
          </a:p>
        </p:txBody>
      </p:sp>
    </p:spTree>
    <p:extLst>
      <p:ext uri="{BB962C8B-B14F-4D97-AF65-F5344CB8AC3E}">
        <p14:creationId xmlns:p14="http://schemas.microsoft.com/office/powerpoint/2010/main" val="208937451"/>
      </p:ext>
    </p:extLst>
  </p:cSld>
  <p:clrMapOvr>
    <a:masterClrMapping/>
  </p:clrMapOvr>
  <p:transition spd="med"/>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a:t>Blockchain Use Case</a:t>
            </a:r>
          </a:p>
        </p:txBody>
      </p:sp>
      <p:sp>
        <p:nvSpPr>
          <p:cNvPr id="3" name="Slide Number Placeholder 2"/>
          <p:cNvSpPr>
            <a:spLocks noGrp="1"/>
          </p:cNvSpPr>
          <p:nvPr>
            <p:ph type="sldNum" sz="quarter" idx="2"/>
          </p:nvPr>
        </p:nvSpPr>
        <p:spPr/>
        <p:txBody>
          <a:bodyPr/>
          <a:lstStyle/>
          <a:p>
            <a:fld id="{86CB4B4D-7CA3-9044-876B-883B54F8677D}" type="slidenum">
              <a:rPr lang="en-US" smtClean="0"/>
              <a:pPr/>
              <a:t>37</a:t>
            </a:fld>
            <a:endParaRPr lang="en-US" dirty="0"/>
          </a:p>
        </p:txBody>
      </p:sp>
      <p:sp>
        <p:nvSpPr>
          <p:cNvPr id="4" name="Text Placeholder 3"/>
          <p:cNvSpPr>
            <a:spLocks noGrp="1"/>
          </p:cNvSpPr>
          <p:nvPr>
            <p:ph type="body" sz="quarter" idx="10"/>
          </p:nvPr>
        </p:nvSpPr>
        <p:spPr/>
        <p:txBody>
          <a:bodyPr/>
          <a:lstStyle/>
          <a:p>
            <a:pPr marL="0" indent="0">
              <a:buNone/>
            </a:pPr>
            <a:r>
              <a:rPr lang="en-US" sz="1500" b="1" dirty="0">
                <a:latin typeface="+mn-lt"/>
                <a:ea typeface="Verdana" panose="020B0604030504040204" pitchFamily="34" charset="0"/>
                <a:cs typeface="Verdana" panose="020B0604030504040204" pitchFamily="34" charset="0"/>
              </a:rPr>
              <a:t>Land title registration</a:t>
            </a:r>
          </a:p>
          <a:p>
            <a:r>
              <a:rPr lang="en-US" sz="1500" dirty="0">
                <a:latin typeface="+mn-lt"/>
                <a:ea typeface="Verdana" panose="020B0604030504040204" pitchFamily="34" charset="0"/>
                <a:cs typeface="Verdana" panose="020B0604030504040204" pitchFamily="34" charset="0"/>
              </a:rPr>
              <a:t>As Publicly-accessible ledgers, blockchains can make all kinds of record-keeping more efficient. Property titles are a case in point. They tend to be susceptible to fraud, as well as costly and labour intensive to administer.</a:t>
            </a:r>
          </a:p>
          <a:p>
            <a:r>
              <a:rPr lang="en-US" sz="1500" dirty="0">
                <a:latin typeface="+mn-lt"/>
                <a:ea typeface="Verdana" panose="020B0604030504040204" pitchFamily="34" charset="0"/>
                <a:cs typeface="Verdana" panose="020B0604030504040204" pitchFamily="34" charset="0"/>
              </a:rPr>
              <a:t>A number of countries are undertaking blockchain-based land registry </a:t>
            </a:r>
            <a:r>
              <a:rPr lang="en-US" sz="1500" dirty="0" smtClean="0">
                <a:latin typeface="+mn-lt"/>
                <a:ea typeface="Verdana" panose="020B0604030504040204" pitchFamily="34" charset="0"/>
                <a:cs typeface="Verdana" panose="020B0604030504040204" pitchFamily="34" charset="0"/>
              </a:rPr>
              <a:t>projects.</a:t>
            </a:r>
          </a:p>
          <a:p>
            <a:r>
              <a:rPr lang="en-US" sz="1500" dirty="0" smtClean="0">
                <a:latin typeface="+mn-lt"/>
                <a:ea typeface="Verdana" panose="020B0604030504040204" pitchFamily="34" charset="0"/>
                <a:cs typeface="Verdana" panose="020B0604030504040204" pitchFamily="34" charset="0"/>
              </a:rPr>
              <a:t>This </a:t>
            </a:r>
            <a:r>
              <a:rPr lang="en-US" sz="1500" dirty="0">
                <a:latin typeface="+mn-lt"/>
                <a:ea typeface="Verdana" panose="020B0604030504040204" pitchFamily="34" charset="0"/>
                <a:cs typeface="Verdana" panose="020B0604030504040204" pitchFamily="34" charset="0"/>
              </a:rPr>
              <a:t>year, the Republic of Georgia cemented a deal with the Bitfury Group to develop a blockchain system for property titles. </a:t>
            </a:r>
            <a:r>
              <a:rPr lang="en-US" sz="1500" dirty="0" smtClean="0">
                <a:latin typeface="+mn-lt"/>
                <a:ea typeface="Verdana" panose="020B0604030504040204" pitchFamily="34" charset="0"/>
                <a:cs typeface="Verdana" panose="020B0604030504040204" pitchFamily="34" charset="0"/>
              </a:rPr>
              <a:t>Reportedly</a:t>
            </a:r>
            <a:r>
              <a:rPr lang="en-US" sz="1500" dirty="0">
                <a:latin typeface="+mn-lt"/>
                <a:ea typeface="Verdana" panose="020B0604030504040204" pitchFamily="34" charset="0"/>
                <a:cs typeface="Verdana" panose="020B0604030504040204" pitchFamily="34" charset="0"/>
              </a:rPr>
              <a:t>, Hernando de Soto, the high-profile economist and property rights advocate, will be advising on the project</a:t>
            </a:r>
            <a:r>
              <a:rPr lang="en-US" sz="1500" dirty="0" smtClean="0">
                <a:latin typeface="+mn-lt"/>
                <a:ea typeface="Verdana" panose="020B0604030504040204" pitchFamily="34" charset="0"/>
                <a:cs typeface="Verdana" panose="020B0604030504040204" pitchFamily="34" charset="0"/>
              </a:rPr>
              <a:t>.</a:t>
            </a:r>
          </a:p>
          <a:p>
            <a:r>
              <a:rPr lang="en-US" sz="1500" dirty="0" smtClean="0">
                <a:latin typeface="+mn-lt"/>
                <a:ea typeface="Verdana" panose="020B0604030504040204" pitchFamily="34" charset="0"/>
                <a:cs typeface="Verdana" panose="020B0604030504040204" pitchFamily="34" charset="0"/>
              </a:rPr>
              <a:t> </a:t>
            </a:r>
            <a:r>
              <a:rPr lang="en-US" sz="1500" dirty="0">
                <a:latin typeface="+mn-lt"/>
                <a:ea typeface="Verdana" panose="020B0604030504040204" pitchFamily="34" charset="0"/>
                <a:cs typeface="Verdana" panose="020B0604030504040204" pitchFamily="34" charset="0"/>
              </a:rPr>
              <a:t>Most recently, Sweden announced it was experimenting with a blockchain application for property titles.</a:t>
            </a:r>
          </a:p>
          <a:p>
            <a:endParaRPr lang="en-US" sz="1500" dirty="0">
              <a:latin typeface="+mn-lt"/>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238838206"/>
      </p:ext>
    </p:extLst>
  </p:cSld>
  <p:clrMapOvr>
    <a:masterClrMapping/>
  </p:clrMapOvr>
  <p:transition spd="med"/>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a:t>Blockchain Use Case</a:t>
            </a:r>
          </a:p>
        </p:txBody>
      </p:sp>
      <p:sp>
        <p:nvSpPr>
          <p:cNvPr id="3" name="Slide Number Placeholder 2"/>
          <p:cNvSpPr>
            <a:spLocks noGrp="1"/>
          </p:cNvSpPr>
          <p:nvPr>
            <p:ph type="sldNum" sz="quarter" idx="2"/>
          </p:nvPr>
        </p:nvSpPr>
        <p:spPr/>
        <p:txBody>
          <a:bodyPr/>
          <a:lstStyle/>
          <a:p>
            <a:fld id="{86CB4B4D-7CA3-9044-876B-883B54F8677D}" type="slidenum">
              <a:rPr lang="en-US" smtClean="0"/>
              <a:pPr/>
              <a:t>38</a:t>
            </a:fld>
            <a:endParaRPr lang="en-US" dirty="0"/>
          </a:p>
        </p:txBody>
      </p:sp>
      <p:sp>
        <p:nvSpPr>
          <p:cNvPr id="4" name="Text Placeholder 3"/>
          <p:cNvSpPr>
            <a:spLocks noGrp="1"/>
          </p:cNvSpPr>
          <p:nvPr>
            <p:ph type="body" sz="quarter" idx="10"/>
          </p:nvPr>
        </p:nvSpPr>
        <p:spPr>
          <a:xfrm>
            <a:off x="399459" y="630578"/>
            <a:ext cx="8509720" cy="3660659"/>
          </a:xfrm>
        </p:spPr>
        <p:txBody>
          <a:bodyPr/>
          <a:lstStyle/>
          <a:p>
            <a:r>
              <a:rPr lang="en-US" sz="1500" b="1" dirty="0">
                <a:latin typeface="+mn-lt"/>
              </a:rPr>
              <a:t>Stock trading</a:t>
            </a:r>
          </a:p>
          <a:p>
            <a:r>
              <a:rPr lang="en-US" sz="1500" dirty="0">
                <a:latin typeface="+mn-lt"/>
              </a:rPr>
              <a:t>The potential for added efficiency in share settlement makes a strong use case for blockchains in stock trading. When executed peer-to-peer, trade confirmations become almost instantaneous (as opposed to taking three days for clearance). </a:t>
            </a:r>
            <a:endParaRPr lang="en-US" sz="1500" dirty="0" smtClean="0">
              <a:latin typeface="+mn-lt"/>
            </a:endParaRPr>
          </a:p>
          <a:p>
            <a:r>
              <a:rPr lang="en-US" sz="1500" dirty="0" smtClean="0">
                <a:latin typeface="+mn-lt"/>
              </a:rPr>
              <a:t>Potentially</a:t>
            </a:r>
            <a:r>
              <a:rPr lang="en-US" sz="1500" dirty="0">
                <a:latin typeface="+mn-lt"/>
              </a:rPr>
              <a:t>, this means intermediaries </a:t>
            </a:r>
            <a:r>
              <a:rPr lang="en-US" sz="1500" dirty="0" smtClean="0">
                <a:latin typeface="+mn-lt"/>
              </a:rPr>
              <a:t> </a:t>
            </a:r>
            <a:r>
              <a:rPr lang="en-US" sz="1500" dirty="0">
                <a:latin typeface="+mn-lt"/>
              </a:rPr>
              <a:t>such as the clearing house, auditors and custodians </a:t>
            </a:r>
            <a:r>
              <a:rPr lang="en-US" sz="1500" dirty="0" smtClean="0">
                <a:latin typeface="+mn-lt"/>
              </a:rPr>
              <a:t> </a:t>
            </a:r>
            <a:r>
              <a:rPr lang="en-US" sz="1500" dirty="0">
                <a:latin typeface="+mn-lt"/>
              </a:rPr>
              <a:t>get removed from the process</a:t>
            </a:r>
            <a:r>
              <a:rPr lang="en-US" sz="1500" dirty="0" smtClean="0">
                <a:latin typeface="+mn-lt"/>
              </a:rPr>
              <a:t>.</a:t>
            </a:r>
          </a:p>
          <a:p>
            <a:endParaRPr lang="en-US" sz="1500" dirty="0">
              <a:latin typeface="+mn-lt"/>
            </a:endParaRPr>
          </a:p>
          <a:p>
            <a:r>
              <a:rPr lang="en-US" sz="1500" dirty="0">
                <a:latin typeface="+mn-lt"/>
                <a:ea typeface="Verdana" panose="020B0604030504040204" pitchFamily="34" charset="0"/>
                <a:cs typeface="Verdana" panose="020B0604030504040204" pitchFamily="34" charset="0"/>
              </a:rPr>
              <a:t>Numerous stock and commodities exchanges are prototyping blockchain applications for the services they offer, including the ASX (Australian Securities Exchange), the Deutsche </a:t>
            </a:r>
            <a:r>
              <a:rPr lang="en-US" sz="1500" dirty="0" err="1">
                <a:latin typeface="+mn-lt"/>
                <a:ea typeface="Verdana" panose="020B0604030504040204" pitchFamily="34" charset="0"/>
                <a:cs typeface="Verdana" panose="020B0604030504040204" pitchFamily="34" charset="0"/>
              </a:rPr>
              <a:t>Börse</a:t>
            </a:r>
            <a:r>
              <a:rPr lang="en-US" sz="1500" dirty="0">
                <a:latin typeface="+mn-lt"/>
                <a:ea typeface="Verdana" panose="020B0604030504040204" pitchFamily="34" charset="0"/>
                <a:cs typeface="Verdana" panose="020B0604030504040204" pitchFamily="34" charset="0"/>
              </a:rPr>
              <a:t> (Frankfurt’s stock exchange) and the JPX (Japan Exchange Group</a:t>
            </a:r>
            <a:r>
              <a:rPr lang="en-US" sz="1500" dirty="0" smtClean="0">
                <a:latin typeface="+mn-lt"/>
                <a:ea typeface="Verdana" panose="020B0604030504040204" pitchFamily="34" charset="0"/>
                <a:cs typeface="Verdana" panose="020B0604030504040204" pitchFamily="34" charset="0"/>
              </a:rPr>
              <a:t>).</a:t>
            </a:r>
          </a:p>
          <a:p>
            <a:r>
              <a:rPr lang="en-US" sz="1500" dirty="0" smtClean="0">
                <a:latin typeface="+mn-lt"/>
                <a:ea typeface="Verdana" panose="020B0604030504040204" pitchFamily="34" charset="0"/>
                <a:cs typeface="Verdana" panose="020B0604030504040204" pitchFamily="34" charset="0"/>
              </a:rPr>
              <a:t> </a:t>
            </a:r>
            <a:r>
              <a:rPr lang="en-US" sz="1500" dirty="0">
                <a:latin typeface="+mn-lt"/>
                <a:ea typeface="Verdana" panose="020B0604030504040204" pitchFamily="34" charset="0"/>
                <a:cs typeface="Verdana" panose="020B0604030504040204" pitchFamily="34" charset="0"/>
              </a:rPr>
              <a:t>Most high profile because the acknowledged first mover in the area, is the Nasdaq’s </a:t>
            </a:r>
            <a:r>
              <a:rPr lang="en-US" sz="1500" dirty="0" err="1">
                <a:latin typeface="+mn-lt"/>
                <a:ea typeface="Verdana" panose="020B0604030504040204" pitchFamily="34" charset="0"/>
                <a:cs typeface="Verdana" panose="020B0604030504040204" pitchFamily="34" charset="0"/>
              </a:rPr>
              <a:t>Linq</a:t>
            </a:r>
            <a:r>
              <a:rPr lang="en-US" sz="1500" dirty="0">
                <a:latin typeface="+mn-lt"/>
                <a:ea typeface="Verdana" panose="020B0604030504040204" pitchFamily="34" charset="0"/>
                <a:cs typeface="Verdana" panose="020B0604030504040204" pitchFamily="34" charset="0"/>
              </a:rPr>
              <a:t>, a platform for private market trading (typically between pre-IPO startups and investors</a:t>
            </a:r>
            <a:r>
              <a:rPr lang="en-US" sz="1500" dirty="0" smtClean="0">
                <a:latin typeface="+mn-lt"/>
                <a:ea typeface="Verdana" panose="020B0604030504040204" pitchFamily="34" charset="0"/>
                <a:cs typeface="Verdana" panose="020B0604030504040204" pitchFamily="34" charset="0"/>
              </a:rPr>
              <a:t>).</a:t>
            </a:r>
          </a:p>
          <a:p>
            <a:r>
              <a:rPr lang="en-US" sz="1500" dirty="0" smtClean="0">
                <a:latin typeface="+mn-lt"/>
                <a:ea typeface="Verdana" panose="020B0604030504040204" pitchFamily="34" charset="0"/>
                <a:cs typeface="Verdana" panose="020B0604030504040204" pitchFamily="34" charset="0"/>
              </a:rPr>
              <a:t> </a:t>
            </a:r>
            <a:r>
              <a:rPr lang="en-US" sz="1500" dirty="0">
                <a:latin typeface="+mn-lt"/>
                <a:ea typeface="Verdana" panose="020B0604030504040204" pitchFamily="34" charset="0"/>
                <a:cs typeface="Verdana" panose="020B0604030504040204" pitchFamily="34" charset="0"/>
              </a:rPr>
              <a:t>A partnership with the blockchain tech company Chain, </a:t>
            </a:r>
            <a:r>
              <a:rPr lang="en-US" sz="1500" dirty="0" err="1">
                <a:latin typeface="+mn-lt"/>
                <a:ea typeface="Verdana" panose="020B0604030504040204" pitchFamily="34" charset="0"/>
                <a:cs typeface="Verdana" panose="020B0604030504040204" pitchFamily="34" charset="0"/>
              </a:rPr>
              <a:t>Linq</a:t>
            </a:r>
            <a:r>
              <a:rPr lang="en-US" sz="1500" dirty="0">
                <a:latin typeface="+mn-lt"/>
                <a:ea typeface="Verdana" panose="020B0604030504040204" pitchFamily="34" charset="0"/>
                <a:cs typeface="Verdana" panose="020B0604030504040204" pitchFamily="34" charset="0"/>
              </a:rPr>
              <a:t> announced the completion of it its first share trade in 2015. More recently, Nasdaq announced the development of a trial blockchain project for proxy voting on the Estonian Stock Market.</a:t>
            </a:r>
          </a:p>
          <a:p>
            <a:endParaRPr lang="en-US" sz="1500" dirty="0">
              <a:latin typeface="+mn-lt"/>
            </a:endParaRPr>
          </a:p>
        </p:txBody>
      </p:sp>
    </p:spTree>
    <p:extLst>
      <p:ext uri="{BB962C8B-B14F-4D97-AF65-F5344CB8AC3E}">
        <p14:creationId xmlns:p14="http://schemas.microsoft.com/office/powerpoint/2010/main" val="2467360244"/>
      </p:ext>
    </p:extLst>
  </p:cSld>
  <p:clrMapOvr>
    <a:overrideClrMapping bg1="lt1" tx1="dk1" bg2="lt2" tx2="dk2" accent1="accent1" accent2="accent2" accent3="accent3" accent4="accent4" accent5="accent5" accent6="accent6" hlink="hlink" folHlink="folHlink"/>
  </p:clrMapOvr>
  <p:transition spd="med"/>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2"/>
          </p:nvPr>
        </p:nvSpPr>
        <p:spPr/>
        <p:txBody>
          <a:bodyPr/>
          <a:lstStyle/>
          <a:p>
            <a:fld id="{14D65173-87C9-47C0-A890-7AD8E2754265}" type="slidenum">
              <a:rPr lang="en-US" smtClean="0">
                <a:solidFill>
                  <a:srgbClr val="000000">
                    <a:lumMod val="75000"/>
                    <a:lumOff val="25000"/>
                  </a:srgbClr>
                </a:solidFill>
              </a:rPr>
              <a:pPr/>
              <a:t>39</a:t>
            </a:fld>
            <a:endParaRPr lang="en-US" dirty="0">
              <a:solidFill>
                <a:srgbClr val="000000">
                  <a:lumMod val="75000"/>
                  <a:lumOff val="25000"/>
                </a:srgbClr>
              </a:solidFill>
            </a:endParaRPr>
          </a:p>
        </p:txBody>
      </p:sp>
      <p:sp>
        <p:nvSpPr>
          <p:cNvPr id="9" name="Content Placeholder 8"/>
          <p:cNvSpPr>
            <a:spLocks noGrp="1"/>
          </p:cNvSpPr>
          <p:nvPr>
            <p:ph type="body" sz="quarter" idx="10"/>
          </p:nvPr>
        </p:nvSpPr>
        <p:spPr>
          <a:xfrm>
            <a:off x="102870" y="746805"/>
            <a:ext cx="6537959" cy="3356565"/>
          </a:xfrm>
          <a:prstGeom prst="rect">
            <a:avLst/>
          </a:prstGeom>
        </p:spPr>
        <p:txBody>
          <a:bodyPr/>
          <a:lstStyle/>
          <a:p>
            <a:pPr marL="0" indent="0">
              <a:lnSpc>
                <a:spcPct val="150000"/>
              </a:lnSpc>
              <a:spcBef>
                <a:spcPts val="0"/>
              </a:spcBef>
              <a:buNone/>
            </a:pPr>
            <a:r>
              <a:rPr lang="en-US" sz="1200" b="1" dirty="0">
                <a:latin typeface="+mn-lt"/>
                <a:ea typeface="SimSun" panose="02010600030101010101" pitchFamily="2" charset="-122"/>
                <a:cs typeface="Verdana" panose="020B0604030504040204" pitchFamily="34" charset="0"/>
              </a:rPr>
              <a:t>Smart Contract</a:t>
            </a:r>
          </a:p>
          <a:p>
            <a:pPr marL="0" indent="0">
              <a:lnSpc>
                <a:spcPct val="150000"/>
              </a:lnSpc>
              <a:spcBef>
                <a:spcPts val="0"/>
              </a:spcBef>
              <a:buNone/>
            </a:pPr>
            <a:r>
              <a:rPr lang="en-US" sz="1200" dirty="0">
                <a:latin typeface="+mn-lt"/>
                <a:ea typeface="SimSun" panose="02010600030101010101" pitchFamily="2" charset="-122"/>
                <a:cs typeface="Verdana" panose="020B0604030504040204" pitchFamily="34" charset="0"/>
              </a:rPr>
              <a:t>Distributed ledgers enable the coding of simple contracts that will execute when specified conditions are met. </a:t>
            </a:r>
          </a:p>
          <a:p>
            <a:pPr>
              <a:lnSpc>
                <a:spcPct val="150000"/>
              </a:lnSpc>
              <a:spcBef>
                <a:spcPts val="0"/>
              </a:spcBef>
            </a:pPr>
            <a:r>
              <a:rPr lang="en-US" sz="1200" b="1" dirty="0" smtClean="0">
                <a:latin typeface="+mn-lt"/>
                <a:ea typeface="SimSun" panose="02010600030101010101" pitchFamily="2" charset="-122"/>
                <a:cs typeface="Verdana" panose="020B0604030504040204" pitchFamily="34" charset="0"/>
              </a:rPr>
              <a:t>Use Case</a:t>
            </a:r>
          </a:p>
          <a:p>
            <a:pPr>
              <a:lnSpc>
                <a:spcPct val="150000"/>
              </a:lnSpc>
              <a:spcBef>
                <a:spcPts val="0"/>
              </a:spcBef>
            </a:pPr>
            <a:r>
              <a:rPr lang="en-US" sz="1200" dirty="0" smtClean="0">
                <a:latin typeface="+mn-lt"/>
                <a:ea typeface="SimSun" panose="02010600030101010101" pitchFamily="2" charset="-122"/>
                <a:cs typeface="Verdana" panose="020B0604030504040204" pitchFamily="34" charset="0"/>
              </a:rPr>
              <a:t>Current scenario of travel </a:t>
            </a:r>
            <a:r>
              <a:rPr lang="en-US" sz="1200" dirty="0">
                <a:latin typeface="+mn-lt"/>
                <a:ea typeface="SimSun" panose="02010600030101010101" pitchFamily="2" charset="-122"/>
                <a:cs typeface="Verdana" panose="020B0604030504040204" pitchFamily="34" charset="0"/>
              </a:rPr>
              <a:t>insurance: </a:t>
            </a:r>
            <a:r>
              <a:rPr lang="en-US" sz="1200" dirty="0" smtClean="0">
                <a:latin typeface="+mn-lt"/>
                <a:ea typeface="SimSun" panose="02010600030101010101" pitchFamily="2" charset="-122"/>
                <a:cs typeface="Verdana" panose="020B0604030504040204" pitchFamily="34" charset="0"/>
              </a:rPr>
              <a:t>60</a:t>
            </a:r>
            <a:r>
              <a:rPr lang="en-US" sz="1200" dirty="0">
                <a:latin typeface="+mn-lt"/>
                <a:ea typeface="SimSun" panose="02010600030101010101" pitchFamily="2" charset="-122"/>
                <a:cs typeface="Verdana" panose="020B0604030504040204" pitchFamily="34" charset="0"/>
              </a:rPr>
              <a:t>% of the passengers insured against the delay of their </a:t>
            </a:r>
            <a:r>
              <a:rPr lang="en-US" sz="1200" dirty="0" smtClean="0">
                <a:latin typeface="+mn-lt"/>
                <a:ea typeface="SimSun" panose="02010600030101010101" pitchFamily="2" charset="-122"/>
                <a:cs typeface="Verdana" panose="020B0604030504040204" pitchFamily="34" charset="0"/>
              </a:rPr>
              <a:t>flight </a:t>
            </a:r>
            <a:r>
              <a:rPr lang="en-US" sz="1200" dirty="0">
                <a:latin typeface="+mn-lt"/>
                <a:ea typeface="SimSun" panose="02010600030101010101" pitchFamily="2" charset="-122"/>
                <a:cs typeface="Verdana" panose="020B0604030504040204" pitchFamily="34" charset="0"/>
              </a:rPr>
              <a:t>never claimed their </a:t>
            </a:r>
            <a:r>
              <a:rPr lang="en-US" sz="1200" dirty="0" smtClean="0">
                <a:latin typeface="+mn-lt"/>
                <a:ea typeface="SimSun" panose="02010600030101010101" pitchFamily="2" charset="-122"/>
                <a:cs typeface="Verdana" panose="020B0604030504040204" pitchFamily="34" charset="0"/>
              </a:rPr>
              <a:t>money</a:t>
            </a:r>
          </a:p>
          <a:p>
            <a:pPr>
              <a:lnSpc>
                <a:spcPct val="150000"/>
              </a:lnSpc>
              <a:spcBef>
                <a:spcPts val="0"/>
              </a:spcBef>
            </a:pPr>
            <a:r>
              <a:rPr lang="en-US" sz="1200" dirty="0" smtClean="0">
                <a:latin typeface="+mn-lt"/>
                <a:ea typeface="SimSun" panose="02010600030101010101" pitchFamily="2" charset="-122"/>
                <a:cs typeface="Verdana" panose="020B0604030504040204" pitchFamily="34" charset="0"/>
              </a:rPr>
              <a:t>,A team </a:t>
            </a:r>
            <a:r>
              <a:rPr lang="en-US" sz="1200" dirty="0">
                <a:latin typeface="+mn-lt"/>
                <a:ea typeface="SimSun" panose="02010600030101010101" pitchFamily="2" charset="-122"/>
                <a:cs typeface="Verdana" panose="020B0604030504040204" pitchFamily="34" charset="0"/>
              </a:rPr>
              <a:t>created during a hackathon in London in 2015 an Automated Insurance system based on smart contracts. </a:t>
            </a:r>
          </a:p>
          <a:p>
            <a:pPr>
              <a:lnSpc>
                <a:spcPct val="150000"/>
              </a:lnSpc>
              <a:spcBef>
                <a:spcPts val="0"/>
              </a:spcBef>
            </a:pPr>
            <a:r>
              <a:rPr lang="en-US" sz="1200" dirty="0">
                <a:latin typeface="+mn-lt"/>
                <a:ea typeface="SimSun" panose="02010600030101010101" pitchFamily="2" charset="-122"/>
                <a:cs typeface="Verdana" panose="020B0604030504040204" pitchFamily="34" charset="0"/>
              </a:rPr>
              <a:t>With this service, passengers are automatically compensated when their </a:t>
            </a:r>
            <a:r>
              <a:rPr lang="en-US" sz="1200" dirty="0" smtClean="0">
                <a:latin typeface="+mn-lt"/>
                <a:ea typeface="SimSun" panose="02010600030101010101" pitchFamily="2" charset="-122"/>
                <a:cs typeface="Verdana" panose="020B0604030504040204" pitchFamily="34" charset="0"/>
              </a:rPr>
              <a:t>fight </a:t>
            </a:r>
            <a:r>
              <a:rPr lang="en-US" sz="1200" dirty="0">
                <a:latin typeface="+mn-lt"/>
                <a:ea typeface="SimSun" panose="02010600030101010101" pitchFamily="2" charset="-122"/>
                <a:cs typeface="Verdana" panose="020B0604030504040204" pitchFamily="34" charset="0"/>
              </a:rPr>
              <a:t>is delayed, without having to </a:t>
            </a:r>
            <a:r>
              <a:rPr lang="en-US" sz="1200" dirty="0" smtClean="0">
                <a:latin typeface="+mn-lt"/>
                <a:ea typeface="SimSun" panose="02010600030101010101" pitchFamily="2" charset="-122"/>
                <a:cs typeface="Verdana" panose="020B0604030504040204" pitchFamily="34" charset="0"/>
              </a:rPr>
              <a:t>fill </a:t>
            </a:r>
            <a:r>
              <a:rPr lang="en-US" sz="1200" dirty="0">
                <a:latin typeface="+mn-lt"/>
                <a:ea typeface="SimSun" panose="02010600030101010101" pitchFamily="2" charset="-122"/>
                <a:cs typeface="Verdana" panose="020B0604030504040204" pitchFamily="34" charset="0"/>
              </a:rPr>
              <a:t>out any form, and thus without the company having to process the requests</a:t>
            </a:r>
            <a:r>
              <a:rPr lang="en-US" sz="1200" dirty="0" smtClean="0">
                <a:latin typeface="+mn-lt"/>
                <a:ea typeface="SimSun" panose="02010600030101010101" pitchFamily="2" charset="-122"/>
                <a:cs typeface="Verdana" panose="020B0604030504040204" pitchFamily="34" charset="0"/>
              </a:rPr>
              <a:t>.</a:t>
            </a:r>
          </a:p>
          <a:p>
            <a:pPr>
              <a:lnSpc>
                <a:spcPct val="150000"/>
              </a:lnSpc>
              <a:spcBef>
                <a:spcPts val="0"/>
              </a:spcBef>
            </a:pPr>
            <a:r>
              <a:rPr lang="en-US" sz="1200" dirty="0" smtClean="0">
                <a:latin typeface="+mn-lt"/>
                <a:ea typeface="SimSun" panose="02010600030101010101" pitchFamily="2" charset="-122"/>
                <a:cs typeface="Verdana" panose="020B0604030504040204" pitchFamily="34" charset="0"/>
              </a:rPr>
              <a:t>The </a:t>
            </a:r>
            <a:r>
              <a:rPr lang="en-US" sz="1200" dirty="0">
                <a:latin typeface="+mn-lt"/>
                <a:ea typeface="SimSun" panose="02010600030101010101" pitchFamily="2" charset="-122"/>
                <a:cs typeface="Verdana" panose="020B0604030504040204" pitchFamily="34" charset="0"/>
              </a:rPr>
              <a:t>B</a:t>
            </a:r>
            <a:r>
              <a:rPr lang="en-US" sz="1200" dirty="0" smtClean="0">
                <a:latin typeface="+mn-lt"/>
                <a:ea typeface="SimSun" panose="02010600030101010101" pitchFamily="2" charset="-122"/>
                <a:cs typeface="Verdana" panose="020B0604030504040204" pitchFamily="34" charset="0"/>
              </a:rPr>
              <a:t>lockchain's </a:t>
            </a:r>
            <a:r>
              <a:rPr lang="en-US" sz="1200" dirty="0">
                <a:latin typeface="+mn-lt"/>
                <a:ea typeface="SimSun" panose="02010600030101010101" pitchFamily="2" charset="-122"/>
                <a:cs typeface="Verdana" panose="020B0604030504040204" pitchFamily="34" charset="0"/>
              </a:rPr>
              <a:t>contribution here consists in generating the </a:t>
            </a:r>
            <a:r>
              <a:rPr lang="en-US" sz="1200" dirty="0" smtClean="0">
                <a:latin typeface="+mn-lt"/>
                <a:ea typeface="SimSun" panose="02010600030101010101" pitchFamily="2" charset="-122"/>
                <a:cs typeface="Verdana" panose="020B0604030504040204" pitchFamily="34" charset="0"/>
              </a:rPr>
              <a:t>confidence </a:t>
            </a:r>
            <a:r>
              <a:rPr lang="en-US" sz="1200" dirty="0">
                <a:latin typeface="+mn-lt"/>
                <a:ea typeface="SimSun" panose="02010600030101010101" pitchFamily="2" charset="-122"/>
                <a:cs typeface="Verdana" panose="020B0604030504040204" pitchFamily="34" charset="0"/>
              </a:rPr>
              <a:t>and security necessary to automate the declarative phases without resorting to a third party. </a:t>
            </a:r>
          </a:p>
        </p:txBody>
      </p:sp>
      <p:pic>
        <p:nvPicPr>
          <p:cNvPr id="3" name="Picture 2"/>
          <p:cNvPicPr>
            <a:picLocks noChangeAspect="1"/>
          </p:cNvPicPr>
          <p:nvPr/>
        </p:nvPicPr>
        <p:blipFill>
          <a:blip r:embed="rId2"/>
          <a:stretch>
            <a:fillRect/>
          </a:stretch>
        </p:blipFill>
        <p:spPr>
          <a:xfrm>
            <a:off x="6813812" y="746805"/>
            <a:ext cx="2095367" cy="1029024"/>
          </a:xfrm>
          <a:prstGeom prst="rect">
            <a:avLst/>
          </a:prstGeom>
        </p:spPr>
      </p:pic>
      <p:sp>
        <p:nvSpPr>
          <p:cNvPr id="7" name="Title 1"/>
          <p:cNvSpPr>
            <a:spLocks noGrp="1"/>
          </p:cNvSpPr>
          <p:nvPr>
            <p:ph type="title"/>
          </p:nvPr>
        </p:nvSpPr>
        <p:spPr>
          <a:xfrm>
            <a:off x="201118" y="150264"/>
            <a:ext cx="8723050" cy="452986"/>
          </a:xfrm>
        </p:spPr>
        <p:txBody>
          <a:bodyPr/>
          <a:lstStyle/>
          <a:p>
            <a:r>
              <a:rPr lang="en-US" sz="2400" dirty="0"/>
              <a:t>Blockchain Use Case</a:t>
            </a:r>
          </a:p>
        </p:txBody>
      </p:sp>
    </p:spTree>
    <p:extLst>
      <p:ext uri="{BB962C8B-B14F-4D97-AF65-F5344CB8AC3E}">
        <p14:creationId xmlns:p14="http://schemas.microsoft.com/office/powerpoint/2010/main" val="928341058"/>
      </p:ext>
    </p:extLst>
  </p:cSld>
  <p:clrMapOvr>
    <a:masterClrMapping/>
  </p:clrMapOvr>
  <p:transition spd="med"/>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Block Chain</a:t>
            </a:r>
            <a:endParaRPr lang="en-US" dirty="0"/>
          </a:p>
        </p:txBody>
      </p:sp>
      <p:sp>
        <p:nvSpPr>
          <p:cNvPr id="3" name="Slide Number Placeholder 2"/>
          <p:cNvSpPr>
            <a:spLocks noGrp="1"/>
          </p:cNvSpPr>
          <p:nvPr>
            <p:ph type="sldNum" sz="quarter" idx="2"/>
          </p:nvPr>
        </p:nvSpPr>
        <p:spPr/>
        <p:txBody>
          <a:bodyPr/>
          <a:lstStyle/>
          <a:p>
            <a:fld id="{86CB4B4D-7CA3-9044-876B-883B54F8677D}" type="slidenum">
              <a:rPr lang="en-US" smtClean="0"/>
              <a:pPr/>
              <a:t>4</a:t>
            </a:fld>
            <a:endParaRPr lang="en-US" dirty="0"/>
          </a:p>
        </p:txBody>
      </p:sp>
    </p:spTree>
    <p:extLst>
      <p:ext uri="{BB962C8B-B14F-4D97-AF65-F5344CB8AC3E}">
        <p14:creationId xmlns:p14="http://schemas.microsoft.com/office/powerpoint/2010/main" val="1429235679"/>
      </p:ext>
    </p:extLst>
  </p:cSld>
  <p:clrMapOvr>
    <a:masterClrMapping/>
  </p:clrMapOvr>
  <p:transition spd="med"/>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a:t>Blockchain use </a:t>
            </a:r>
            <a:r>
              <a:rPr lang="en-US" sz="2400" dirty="0" smtClean="0"/>
              <a:t>cases</a:t>
            </a:r>
            <a:endParaRPr lang="en-US" sz="2400" dirty="0"/>
          </a:p>
        </p:txBody>
      </p:sp>
      <p:sp>
        <p:nvSpPr>
          <p:cNvPr id="3" name="Slide Number Placeholder 2"/>
          <p:cNvSpPr>
            <a:spLocks noGrp="1"/>
          </p:cNvSpPr>
          <p:nvPr>
            <p:ph type="sldNum" sz="quarter" idx="2"/>
          </p:nvPr>
        </p:nvSpPr>
        <p:spPr/>
        <p:txBody>
          <a:bodyPr/>
          <a:lstStyle/>
          <a:p>
            <a:fld id="{86CB4B4D-7CA3-9044-876B-883B54F8677D}" type="slidenum">
              <a:rPr lang="en-US" smtClean="0"/>
              <a:pPr/>
              <a:t>40</a:t>
            </a:fld>
            <a:endParaRPr lang="en-US" dirty="0"/>
          </a:p>
        </p:txBody>
      </p:sp>
      <p:sp>
        <p:nvSpPr>
          <p:cNvPr id="4" name="Rectangle 3"/>
          <p:cNvSpPr/>
          <p:nvPr/>
        </p:nvSpPr>
        <p:spPr>
          <a:xfrm>
            <a:off x="216000" y="616567"/>
            <a:ext cx="8578376" cy="3647152"/>
          </a:xfrm>
          <a:prstGeom prst="rect">
            <a:avLst/>
          </a:prstGeom>
        </p:spPr>
        <p:txBody>
          <a:bodyPr wrap="square">
            <a:spAutoFit/>
          </a:bodyPr>
          <a:lstStyle/>
          <a:p>
            <a:pPr marL="55563" indent="-55563" fontAlgn="base"/>
            <a:r>
              <a:rPr lang="en-US" sz="1100" dirty="0" smtClean="0">
                <a:solidFill>
                  <a:srgbClr val="323232"/>
                </a:solidFill>
                <a:latin typeface="ibm-plex-sans"/>
              </a:rPr>
              <a:t>Financial </a:t>
            </a:r>
            <a:r>
              <a:rPr lang="en-US" sz="1100" dirty="0">
                <a:solidFill>
                  <a:srgbClr val="323232"/>
                </a:solidFill>
                <a:latin typeface="ibm-plex-sans"/>
              </a:rPr>
              <a:t>services</a:t>
            </a:r>
          </a:p>
          <a:p>
            <a:pPr marL="742950" lvl="1" indent="-285750" fontAlgn="base">
              <a:buFont typeface="Arial" panose="020B0604020202020204" pitchFamily="34" charset="0"/>
              <a:buChar char="•"/>
            </a:pPr>
            <a:r>
              <a:rPr lang="en-US" sz="1100" dirty="0" smtClean="0">
                <a:solidFill>
                  <a:srgbClr val="323232"/>
                </a:solidFill>
                <a:latin typeface="ibm-plex-sans"/>
              </a:rPr>
              <a:t>Know Your Customer: Access to trusted up-to-date information on customers improves the accuracy of customer services in financial institutions</a:t>
            </a:r>
          </a:p>
          <a:p>
            <a:pPr marL="742950" lvl="1" indent="-285750" fontAlgn="base">
              <a:buFont typeface="Arial" panose="020B0604020202020204" pitchFamily="34" charset="0"/>
              <a:buChar char="•"/>
            </a:pPr>
            <a:r>
              <a:rPr lang="en-US" sz="1100" dirty="0" smtClean="0">
                <a:solidFill>
                  <a:srgbClr val="323232"/>
                </a:solidFill>
                <a:latin typeface="ibm-plex-sans"/>
              </a:rPr>
              <a:t>Clearing </a:t>
            </a:r>
            <a:r>
              <a:rPr lang="en-US" sz="1100" dirty="0">
                <a:solidFill>
                  <a:srgbClr val="323232"/>
                </a:solidFill>
                <a:latin typeface="ibm-plex-sans"/>
              </a:rPr>
              <a:t>and settlement: Real-time point-to-point transfer of funds between financial institutions accelerates settlement</a:t>
            </a:r>
          </a:p>
          <a:p>
            <a:pPr marL="742950" lvl="1" indent="-285750" fontAlgn="base">
              <a:buFont typeface="Arial" panose="020B0604020202020204" pitchFamily="34" charset="0"/>
              <a:buChar char="•"/>
            </a:pPr>
            <a:r>
              <a:rPr lang="en-US" sz="1100" dirty="0">
                <a:solidFill>
                  <a:srgbClr val="323232"/>
                </a:solidFill>
                <a:latin typeface="ibm-plex-sans"/>
              </a:rPr>
              <a:t>More examples: Letters of credit, Corporate debts and bonds, Trading platforms, Payment remittance, Repurchase agreements, and Foreign exchange</a:t>
            </a:r>
          </a:p>
          <a:p>
            <a:pPr fontAlgn="base"/>
            <a:r>
              <a:rPr lang="en-US" sz="1100" dirty="0">
                <a:solidFill>
                  <a:srgbClr val="323232"/>
                </a:solidFill>
                <a:latin typeface="ibm-plex-sans"/>
              </a:rPr>
              <a:t>Healthcare</a:t>
            </a:r>
          </a:p>
          <a:p>
            <a:pPr marL="742950" lvl="1" indent="-285750" fontAlgn="base">
              <a:buFont typeface="Arial" panose="020B0604020202020204" pitchFamily="34" charset="0"/>
              <a:buChar char="•"/>
            </a:pPr>
            <a:r>
              <a:rPr lang="en-US" sz="1100" dirty="0">
                <a:solidFill>
                  <a:srgbClr val="323232"/>
                </a:solidFill>
                <a:latin typeface="ibm-plex-sans"/>
              </a:rPr>
              <a:t>Electronic medical records</a:t>
            </a:r>
          </a:p>
          <a:p>
            <a:pPr marL="742950" lvl="1" indent="-285750" fontAlgn="base">
              <a:buFont typeface="Arial" panose="020B0604020202020204" pitchFamily="34" charset="0"/>
              <a:buChar char="•"/>
            </a:pPr>
            <a:r>
              <a:rPr lang="en-US" sz="1100" dirty="0">
                <a:solidFill>
                  <a:srgbClr val="323232"/>
                </a:solidFill>
                <a:latin typeface="ibm-plex-sans"/>
              </a:rPr>
              <a:t>Virus banks</a:t>
            </a:r>
          </a:p>
          <a:p>
            <a:pPr marL="742950" lvl="1" indent="-285750" fontAlgn="base">
              <a:buFont typeface="Arial" panose="020B0604020202020204" pitchFamily="34" charset="0"/>
              <a:buChar char="•"/>
            </a:pPr>
            <a:r>
              <a:rPr lang="en-US" sz="1100" dirty="0">
                <a:solidFill>
                  <a:srgbClr val="323232"/>
                </a:solidFill>
                <a:latin typeface="ibm-plex-sans"/>
              </a:rPr>
              <a:t>Doctor-vendor RFP services and assurance contracts</a:t>
            </a:r>
          </a:p>
          <a:p>
            <a:pPr marL="742950" lvl="1" indent="-285750" fontAlgn="base">
              <a:buFont typeface="Arial" panose="020B0604020202020204" pitchFamily="34" charset="0"/>
              <a:buChar char="•"/>
            </a:pPr>
            <a:r>
              <a:rPr lang="en-US" sz="1100" dirty="0">
                <a:solidFill>
                  <a:srgbClr val="323232"/>
                </a:solidFill>
                <a:latin typeface="ibm-plex-sans"/>
              </a:rPr>
              <a:t>Blockchain health research commons</a:t>
            </a:r>
          </a:p>
          <a:p>
            <a:pPr marL="742950" lvl="1" indent="-285750" fontAlgn="base">
              <a:buFont typeface="Arial" panose="020B0604020202020204" pitchFamily="34" charset="0"/>
              <a:buChar char="•"/>
            </a:pPr>
            <a:r>
              <a:rPr lang="en-US" sz="1100" dirty="0">
                <a:solidFill>
                  <a:srgbClr val="323232"/>
                </a:solidFill>
                <a:latin typeface="ibm-plex-sans"/>
              </a:rPr>
              <a:t>Blockchain health notaries</a:t>
            </a:r>
          </a:p>
          <a:p>
            <a:pPr fontAlgn="base"/>
            <a:r>
              <a:rPr lang="en-US" sz="1100" dirty="0">
                <a:solidFill>
                  <a:srgbClr val="323232"/>
                </a:solidFill>
                <a:latin typeface="ibm-plex-sans"/>
              </a:rPr>
              <a:t>Insurance</a:t>
            </a:r>
          </a:p>
          <a:p>
            <a:pPr marL="742950" lvl="1" indent="-285750" fontAlgn="base">
              <a:buFont typeface="Arial" panose="020B0604020202020204" pitchFamily="34" charset="0"/>
              <a:buChar char="•"/>
            </a:pPr>
            <a:r>
              <a:rPr lang="en-US" sz="1100" dirty="0">
                <a:solidFill>
                  <a:srgbClr val="323232"/>
                </a:solidFill>
                <a:latin typeface="ibm-plex-sans"/>
              </a:rPr>
              <a:t>Claims processing</a:t>
            </a:r>
          </a:p>
          <a:p>
            <a:pPr marL="742950" lvl="1" indent="-285750" fontAlgn="base">
              <a:buFont typeface="Arial" panose="020B0604020202020204" pitchFamily="34" charset="0"/>
              <a:buChar char="•"/>
            </a:pPr>
            <a:r>
              <a:rPr lang="en-US" sz="1100" dirty="0">
                <a:solidFill>
                  <a:srgbClr val="323232"/>
                </a:solidFill>
                <a:latin typeface="ibm-plex-sans"/>
              </a:rPr>
              <a:t>P2P insurance</a:t>
            </a:r>
          </a:p>
          <a:p>
            <a:pPr marL="742950" lvl="1" indent="-285750" fontAlgn="base">
              <a:buFont typeface="Arial" panose="020B0604020202020204" pitchFamily="34" charset="0"/>
              <a:buChar char="•"/>
            </a:pPr>
            <a:r>
              <a:rPr lang="en-US" sz="1100" dirty="0">
                <a:solidFill>
                  <a:srgbClr val="323232"/>
                </a:solidFill>
                <a:latin typeface="ibm-plex-sans"/>
              </a:rPr>
              <a:t>Ownership titles</a:t>
            </a:r>
          </a:p>
          <a:p>
            <a:pPr marL="742950" lvl="1" indent="-285750" fontAlgn="base">
              <a:buFont typeface="Arial" panose="020B0604020202020204" pitchFamily="34" charset="0"/>
              <a:buChar char="•"/>
            </a:pPr>
            <a:r>
              <a:rPr lang="en-US" sz="1100" dirty="0">
                <a:solidFill>
                  <a:srgbClr val="323232"/>
                </a:solidFill>
                <a:latin typeface="ibm-plex-sans"/>
              </a:rPr>
              <a:t>Sales and underwriting</a:t>
            </a:r>
          </a:p>
          <a:p>
            <a:pPr fontAlgn="base"/>
            <a:r>
              <a:rPr lang="en-US" sz="1100" dirty="0">
                <a:solidFill>
                  <a:srgbClr val="323232"/>
                </a:solidFill>
                <a:latin typeface="ibm-plex-sans"/>
              </a:rPr>
              <a:t>Government</a:t>
            </a:r>
          </a:p>
          <a:p>
            <a:pPr marL="742950" lvl="1" indent="-285750" fontAlgn="base">
              <a:buFont typeface="Arial" panose="020B0604020202020204" pitchFamily="34" charset="0"/>
              <a:buChar char="•"/>
            </a:pPr>
            <a:r>
              <a:rPr lang="en-US" sz="1100" dirty="0">
                <a:solidFill>
                  <a:srgbClr val="323232"/>
                </a:solidFill>
                <a:latin typeface="ibm-plex-sans"/>
              </a:rPr>
              <a:t>Government tender processes</a:t>
            </a:r>
          </a:p>
          <a:p>
            <a:pPr marL="742950" lvl="1" indent="-285750" fontAlgn="base">
              <a:buFont typeface="Arial" panose="020B0604020202020204" pitchFamily="34" charset="0"/>
              <a:buChar char="•"/>
            </a:pPr>
            <a:r>
              <a:rPr lang="en-US" sz="1100" dirty="0">
                <a:solidFill>
                  <a:srgbClr val="323232"/>
                </a:solidFill>
                <a:latin typeface="ibm-plex-sans"/>
              </a:rPr>
              <a:t>Voting</a:t>
            </a:r>
          </a:p>
          <a:p>
            <a:pPr marL="742950" lvl="1" indent="-285750" fontAlgn="base">
              <a:buFont typeface="Arial" panose="020B0604020202020204" pitchFamily="34" charset="0"/>
              <a:buChar char="•"/>
            </a:pPr>
            <a:r>
              <a:rPr lang="en-US" sz="1100" dirty="0" smtClean="0">
                <a:solidFill>
                  <a:srgbClr val="323232"/>
                </a:solidFill>
                <a:latin typeface="ibm-plex-sans"/>
              </a:rPr>
              <a:t>Taxes</a:t>
            </a:r>
            <a:endParaRPr lang="en-US" sz="1100" dirty="0">
              <a:solidFill>
                <a:srgbClr val="323232"/>
              </a:solidFill>
              <a:latin typeface="ibm-plex-sans"/>
            </a:endParaRPr>
          </a:p>
        </p:txBody>
      </p:sp>
    </p:spTree>
    <p:extLst>
      <p:ext uri="{BB962C8B-B14F-4D97-AF65-F5344CB8AC3E}">
        <p14:creationId xmlns:p14="http://schemas.microsoft.com/office/powerpoint/2010/main" val="545822294"/>
      </p:ext>
    </p:extLst>
  </p:cSld>
  <p:clrMapOvr>
    <a:masterClrMapping/>
  </p:clrMapOvr>
  <p:transition spd="med"/>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4" name="Shape 374"/>
          <p:cNvSpPr>
            <a:spLocks noGrp="1"/>
          </p:cNvSpPr>
          <p:nvPr>
            <p:ph type="title"/>
          </p:nvPr>
        </p:nvSpPr>
        <p:spPr/>
        <p:txBody>
          <a:bodyPr/>
          <a:lstStyle>
            <a:lvl1pPr>
              <a:defRPr sz="2500"/>
            </a:lvl1pPr>
          </a:lstStyle>
          <a:p>
            <a:r>
              <a:rPr lang="en-US" sz="2800" b="1" dirty="0" smtClean="0">
                <a:latin typeface="Century Gothic" panose="020B0502020202020204" pitchFamily="34" charset="0"/>
                <a:ea typeface="Tahoma" panose="020B0604030504040204" pitchFamily="34" charset="0"/>
                <a:cs typeface="Tahoma" panose="020B0604030504040204" pitchFamily="34" charset="0"/>
              </a:rPr>
              <a:t>Background of Bitcoin – Blockchain 1.0</a:t>
            </a:r>
            <a:endParaRPr lang="en-US" sz="2800" b="1" dirty="0">
              <a:latin typeface="Century Gothic" panose="020B0502020202020204" pitchFamily="34" charset="0"/>
            </a:endParaRPr>
          </a:p>
        </p:txBody>
      </p:sp>
      <p:sp>
        <p:nvSpPr>
          <p:cNvPr id="2" name="Text Placeholder 1"/>
          <p:cNvSpPr>
            <a:spLocks noGrp="1"/>
          </p:cNvSpPr>
          <p:nvPr>
            <p:ph type="body" idx="1"/>
          </p:nvPr>
        </p:nvSpPr>
        <p:spPr/>
        <p:txBody>
          <a:bodyPr/>
          <a:lstStyle/>
          <a:p>
            <a:endParaRPr lang="en-US"/>
          </a:p>
        </p:txBody>
      </p:sp>
      <p:sp>
        <p:nvSpPr>
          <p:cNvPr id="3" name="Text Placeholder 2"/>
          <p:cNvSpPr>
            <a:spLocks noGrp="1"/>
          </p:cNvSpPr>
          <p:nvPr>
            <p:ph type="body" idx="10"/>
          </p:nvPr>
        </p:nvSpPr>
        <p:spPr/>
        <p:txBody>
          <a:bodyPr/>
          <a:lstStyle/>
          <a:p>
            <a:endParaRPr lang="en-US"/>
          </a:p>
        </p:txBody>
      </p:sp>
      <p:pic>
        <p:nvPicPr>
          <p:cNvPr id="8" name="Picture Placeholder 7"/>
          <p:cNvPicPr>
            <a:picLocks noGrp="1" noChangeAspect="1"/>
          </p:cNvPicPr>
          <p:nvPr>
            <p:ph type="pic" sz="quarter" idx="4294967295"/>
          </p:nvPr>
        </p:nvPicPr>
        <p:blipFill>
          <a:blip r:embed="rId3" cstate="print">
            <a:extLst>
              <a:ext uri="{28A0092B-C50C-407E-A947-70E740481C1C}">
                <a14:useLocalDpi xmlns:a14="http://schemas.microsoft.com/office/drawing/2010/main" val="0"/>
              </a:ext>
            </a:extLst>
          </a:blip>
          <a:srcRect t="6835" b="6835"/>
          <a:stretch>
            <a:fillRect/>
          </a:stretch>
        </p:blipFill>
        <p:spPr>
          <a:xfrm>
            <a:off x="0" y="0"/>
            <a:ext cx="9144000" cy="5143500"/>
          </a:xfrm>
          <a:prstGeom prst="rect">
            <a:avLst/>
          </a:prstGeom>
        </p:spPr>
      </p:pic>
      <p:pic>
        <p:nvPicPr>
          <p:cNvPr id="11" name="Picture 10"/>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709" y="1525"/>
            <a:ext cx="9141291" cy="5141975"/>
          </a:xfrm>
          <a:prstGeom prst="rect">
            <a:avLst/>
          </a:prstGeom>
        </p:spPr>
      </p:pic>
      <p:pic>
        <p:nvPicPr>
          <p:cNvPr id="19" name="image2.png" descr="Untitled-7.png"/>
          <p:cNvPicPr>
            <a:picLocks noChangeAspect="1"/>
          </p:cNvPicPr>
          <p:nvPr/>
        </p:nvPicPr>
        <p:blipFill>
          <a:blip r:embed="rId5">
            <a:extLst/>
          </a:blip>
          <a:stretch>
            <a:fillRect/>
          </a:stretch>
        </p:blipFill>
        <p:spPr>
          <a:xfrm>
            <a:off x="300114" y="4615422"/>
            <a:ext cx="684507" cy="326830"/>
          </a:xfrm>
          <a:prstGeom prst="rect">
            <a:avLst/>
          </a:prstGeom>
          <a:ln w="12700">
            <a:miter lim="400000"/>
          </a:ln>
        </p:spPr>
      </p:pic>
      <p:grpSp>
        <p:nvGrpSpPr>
          <p:cNvPr id="13" name="Group 12"/>
          <p:cNvGrpSpPr/>
          <p:nvPr/>
        </p:nvGrpSpPr>
        <p:grpSpPr>
          <a:xfrm>
            <a:off x="311809" y="2705097"/>
            <a:ext cx="390183" cy="73152"/>
            <a:chOff x="2522085" y="4216400"/>
            <a:chExt cx="390183" cy="73152"/>
          </a:xfrm>
        </p:grpSpPr>
        <p:sp>
          <p:nvSpPr>
            <p:cNvPr id="14" name="Oval 13"/>
            <p:cNvSpPr/>
            <p:nvPr/>
          </p:nvSpPr>
          <p:spPr>
            <a:xfrm>
              <a:off x="2522085" y="4216400"/>
              <a:ext cx="73152" cy="73152"/>
            </a:xfrm>
            <a:prstGeom prst="ellipse">
              <a:avLst/>
            </a:prstGeom>
            <a:solidFill>
              <a:srgbClr val="F1592D"/>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endParaRPr lang="en-US"/>
            </a:p>
          </p:txBody>
        </p:sp>
        <p:sp>
          <p:nvSpPr>
            <p:cNvPr id="20" name="Oval 19"/>
            <p:cNvSpPr/>
            <p:nvPr/>
          </p:nvSpPr>
          <p:spPr>
            <a:xfrm>
              <a:off x="2680601" y="4216400"/>
              <a:ext cx="73152" cy="73152"/>
            </a:xfrm>
            <a:prstGeom prst="ellipse">
              <a:avLst/>
            </a:prstGeom>
            <a:solidFill>
              <a:srgbClr val="F1592D"/>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endParaRPr lang="en-US"/>
            </a:p>
          </p:txBody>
        </p:sp>
        <p:sp>
          <p:nvSpPr>
            <p:cNvPr id="21" name="Oval 20"/>
            <p:cNvSpPr/>
            <p:nvPr/>
          </p:nvSpPr>
          <p:spPr>
            <a:xfrm>
              <a:off x="2839116" y="4216400"/>
              <a:ext cx="73152" cy="73152"/>
            </a:xfrm>
            <a:prstGeom prst="ellipse">
              <a:avLst/>
            </a:prstGeom>
            <a:solidFill>
              <a:srgbClr val="F1592D"/>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endParaRPr lang="en-US"/>
            </a:p>
          </p:txBody>
        </p:sp>
      </p:grpSp>
      <p:sp>
        <p:nvSpPr>
          <p:cNvPr id="4" name="Rectangle 3"/>
          <p:cNvSpPr/>
          <p:nvPr/>
        </p:nvSpPr>
        <p:spPr>
          <a:xfrm>
            <a:off x="830317" y="3368963"/>
            <a:ext cx="2779436" cy="461663"/>
          </a:xfrm>
          <a:prstGeom prst="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smtClean="0">
                <a:ln>
                  <a:noFill/>
                </a:ln>
                <a:solidFill>
                  <a:schemeClr val="accent1">
                    <a:lumMod val="75000"/>
                  </a:schemeClr>
                </a:solidFill>
                <a:effectLst/>
                <a:uFillTx/>
                <a:latin typeface="Arial" panose="020B0604020202020204" pitchFamily="34" charset="0"/>
                <a:cs typeface="Arial" panose="020B0604020202020204" pitchFamily="34" charset="0"/>
                <a:sym typeface="Calibri"/>
              </a:rPr>
              <a:t>Introduction Bitcoin</a:t>
            </a:r>
            <a:endParaRPr kumimoji="0" lang="en-US" sz="2400" b="0" i="0" u="none" strike="noStrike" cap="none" spc="0" normalizeH="0" baseline="0" dirty="0">
              <a:ln>
                <a:noFill/>
              </a:ln>
              <a:solidFill>
                <a:schemeClr val="accent1">
                  <a:lumMod val="75000"/>
                </a:schemeClr>
              </a:solidFill>
              <a:effectLst/>
              <a:uFillTx/>
              <a:latin typeface="Arial" panose="020B0604020202020204" pitchFamily="34" charset="0"/>
              <a:cs typeface="Arial" panose="020B0604020202020204" pitchFamily="34" charset="0"/>
              <a:sym typeface="Calibri"/>
            </a:endParaRPr>
          </a:p>
        </p:txBody>
      </p:sp>
    </p:spTree>
    <p:extLst>
      <p:ext uri="{BB962C8B-B14F-4D97-AF65-F5344CB8AC3E}">
        <p14:creationId xmlns:p14="http://schemas.microsoft.com/office/powerpoint/2010/main" val="2916505321"/>
      </p:ext>
    </p:extLst>
  </p:cSld>
  <p:clrMapOvr>
    <a:masterClrMapping/>
  </p:clrMapOvr>
  <p:transition spd="med"/>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a:latin typeface="Arial" panose="020B0604020202020204" pitchFamily="34" charset="0"/>
                <a:cs typeface="Arial" panose="020B0604020202020204" pitchFamily="34" charset="0"/>
              </a:rPr>
              <a:t>Traditional Currency vs. Cryptocurrency </a:t>
            </a:r>
          </a:p>
        </p:txBody>
      </p:sp>
      <p:sp>
        <p:nvSpPr>
          <p:cNvPr id="3" name="Slide Number Placeholder 2"/>
          <p:cNvSpPr>
            <a:spLocks noGrp="1"/>
          </p:cNvSpPr>
          <p:nvPr>
            <p:ph type="sldNum" sz="quarter" idx="2"/>
          </p:nvPr>
        </p:nvSpPr>
        <p:spPr/>
        <p:txBody>
          <a:bodyPr/>
          <a:lstStyle/>
          <a:p>
            <a:fld id="{86CB4B4D-7CA3-9044-876B-883B54F8677D}" type="slidenum">
              <a:rPr lang="en-US" smtClean="0">
                <a:solidFill>
                  <a:srgbClr val="000000">
                    <a:lumMod val="75000"/>
                    <a:lumOff val="25000"/>
                  </a:srgbClr>
                </a:solidFill>
              </a:rPr>
              <a:pPr/>
              <a:t>42</a:t>
            </a:fld>
            <a:endParaRPr lang="en-US" dirty="0">
              <a:solidFill>
                <a:srgbClr val="000000">
                  <a:lumMod val="75000"/>
                  <a:lumOff val="25000"/>
                </a:srgbClr>
              </a:solidFill>
            </a:endParaRPr>
          </a:p>
        </p:txBody>
      </p:sp>
      <p:grpSp>
        <p:nvGrpSpPr>
          <p:cNvPr id="15" name="Group 14"/>
          <p:cNvGrpSpPr/>
          <p:nvPr/>
        </p:nvGrpSpPr>
        <p:grpSpPr>
          <a:xfrm>
            <a:off x="631376" y="1039912"/>
            <a:ext cx="3749040" cy="3749040"/>
            <a:chOff x="1356188" y="1202075"/>
            <a:chExt cx="3308279" cy="3267183"/>
          </a:xfrm>
        </p:grpSpPr>
        <p:sp>
          <p:nvSpPr>
            <p:cNvPr id="8" name="Oval 7"/>
            <p:cNvSpPr/>
            <p:nvPr/>
          </p:nvSpPr>
          <p:spPr>
            <a:xfrm>
              <a:off x="1356188" y="1202075"/>
              <a:ext cx="3308279" cy="3267183"/>
            </a:xfrm>
            <a:prstGeom prst="ellipse">
              <a:avLst/>
            </a:prstGeom>
            <a:solidFill>
              <a:schemeClr val="bg1">
                <a:lumMod val="95000"/>
              </a:schemeClr>
            </a:solidFill>
            <a:ln w="25400" cap="flat">
              <a:solidFill>
                <a:schemeClr val="accent6">
                  <a:lumMod val="75000"/>
                </a:schemeClr>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endParaRPr lang="en-US"/>
            </a:p>
          </p:txBody>
        </p:sp>
        <p:sp>
          <p:nvSpPr>
            <p:cNvPr id="7" name="Oval 6"/>
            <p:cNvSpPr/>
            <p:nvPr/>
          </p:nvSpPr>
          <p:spPr>
            <a:xfrm>
              <a:off x="2547991" y="2329021"/>
              <a:ext cx="965771" cy="934948"/>
            </a:xfrm>
            <a:prstGeom prst="ellipse">
              <a:avLst/>
            </a:prstGeom>
            <a:solidFill>
              <a:schemeClr val="accent6">
                <a:lumMod val="75000"/>
              </a:schemeClr>
            </a:solidFill>
            <a:ln w="25400" cap="flat">
              <a:solidFill>
                <a:schemeClr val="accent6">
                  <a:lumMod val="75000"/>
                </a:schemeClr>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endParaRPr lang="en-US"/>
            </a:p>
          </p:txBody>
        </p:sp>
        <p:cxnSp>
          <p:nvCxnSpPr>
            <p:cNvPr id="10" name="Straight Connector 9"/>
            <p:cNvCxnSpPr>
              <a:stCxn id="8" idx="0"/>
            </p:cNvCxnSpPr>
            <p:nvPr/>
          </p:nvCxnSpPr>
          <p:spPr>
            <a:xfrm>
              <a:off x="3010328" y="1202075"/>
              <a:ext cx="10274" cy="1126946"/>
            </a:xfrm>
            <a:prstGeom prst="line">
              <a:avLst/>
            </a:prstGeom>
            <a:noFill/>
            <a:ln w="38100" cap="flat">
              <a:solidFill>
                <a:schemeClr val="accent6">
                  <a:lumMod val="75000"/>
                </a:schemeClr>
              </a:solidFill>
              <a:prstDash val="solid"/>
              <a:round/>
            </a:ln>
            <a:effectLst/>
            <a:sp3d/>
          </p:spPr>
          <p:style>
            <a:lnRef idx="0">
              <a:scrgbClr r="0" g="0" b="0"/>
            </a:lnRef>
            <a:fillRef idx="0">
              <a:scrgbClr r="0" g="0" b="0"/>
            </a:fillRef>
            <a:effectRef idx="0">
              <a:scrgbClr r="0" g="0" b="0"/>
            </a:effectRef>
            <a:fontRef idx="none"/>
          </p:style>
        </p:cxnSp>
        <p:cxnSp>
          <p:nvCxnSpPr>
            <p:cNvPr id="11" name="Straight Connector 10"/>
            <p:cNvCxnSpPr/>
            <p:nvPr/>
          </p:nvCxnSpPr>
          <p:spPr>
            <a:xfrm>
              <a:off x="1492214" y="2223958"/>
              <a:ext cx="1079791" cy="403862"/>
            </a:xfrm>
            <a:prstGeom prst="line">
              <a:avLst/>
            </a:prstGeom>
            <a:noFill/>
            <a:ln w="38100" cap="flat">
              <a:solidFill>
                <a:schemeClr val="accent6">
                  <a:lumMod val="75000"/>
                </a:schemeClr>
              </a:solidFill>
              <a:prstDash val="solid"/>
              <a:round/>
            </a:ln>
            <a:effectLst/>
            <a:sp3d/>
          </p:spPr>
          <p:style>
            <a:lnRef idx="0">
              <a:scrgbClr r="0" g="0" b="0"/>
            </a:lnRef>
            <a:fillRef idx="0">
              <a:scrgbClr r="0" g="0" b="0"/>
            </a:fillRef>
            <a:effectRef idx="0">
              <a:scrgbClr r="0" g="0" b="0"/>
            </a:effectRef>
            <a:fontRef idx="none"/>
          </p:style>
        </p:cxnSp>
        <p:cxnSp>
          <p:nvCxnSpPr>
            <p:cNvPr id="12" name="Straight Connector 11"/>
            <p:cNvCxnSpPr/>
            <p:nvPr/>
          </p:nvCxnSpPr>
          <p:spPr>
            <a:xfrm>
              <a:off x="3513761" y="2806769"/>
              <a:ext cx="1150706" cy="0"/>
            </a:xfrm>
            <a:prstGeom prst="line">
              <a:avLst/>
            </a:prstGeom>
            <a:noFill/>
            <a:ln w="38100" cap="flat">
              <a:solidFill>
                <a:schemeClr val="accent6">
                  <a:lumMod val="75000"/>
                </a:schemeClr>
              </a:solidFill>
              <a:prstDash val="solid"/>
              <a:round/>
            </a:ln>
            <a:effectLst/>
            <a:sp3d/>
          </p:spPr>
          <p:style>
            <a:lnRef idx="0">
              <a:scrgbClr r="0" g="0" b="0"/>
            </a:lnRef>
            <a:fillRef idx="0">
              <a:scrgbClr r="0" g="0" b="0"/>
            </a:fillRef>
            <a:effectRef idx="0">
              <a:scrgbClr r="0" g="0" b="0"/>
            </a:effectRef>
            <a:fontRef idx="none"/>
          </p:style>
        </p:cxnSp>
        <p:cxnSp>
          <p:nvCxnSpPr>
            <p:cNvPr id="13" name="Straight Connector 12"/>
            <p:cNvCxnSpPr/>
            <p:nvPr/>
          </p:nvCxnSpPr>
          <p:spPr>
            <a:xfrm rot="19020000">
              <a:off x="3737330" y="2994497"/>
              <a:ext cx="10274" cy="1188720"/>
            </a:xfrm>
            <a:prstGeom prst="line">
              <a:avLst/>
            </a:prstGeom>
            <a:noFill/>
            <a:ln w="38100" cap="flat">
              <a:solidFill>
                <a:schemeClr val="accent6">
                  <a:lumMod val="75000"/>
                </a:schemeClr>
              </a:solidFill>
              <a:prstDash val="solid"/>
              <a:round/>
            </a:ln>
            <a:effectLst/>
            <a:sp3d/>
          </p:spPr>
          <p:style>
            <a:lnRef idx="0">
              <a:scrgbClr r="0" g="0" b="0"/>
            </a:lnRef>
            <a:fillRef idx="0">
              <a:scrgbClr r="0" g="0" b="0"/>
            </a:fillRef>
            <a:effectRef idx="0">
              <a:scrgbClr r="0" g="0" b="0"/>
            </a:effectRef>
            <a:fontRef idx="none"/>
          </p:style>
        </p:cxnSp>
        <p:cxnSp>
          <p:nvCxnSpPr>
            <p:cNvPr id="14" name="Straight Connector 13"/>
            <p:cNvCxnSpPr/>
            <p:nvPr/>
          </p:nvCxnSpPr>
          <p:spPr>
            <a:xfrm flipH="1">
              <a:off x="2191920" y="3210880"/>
              <a:ext cx="613779" cy="1005840"/>
            </a:xfrm>
            <a:prstGeom prst="line">
              <a:avLst/>
            </a:prstGeom>
            <a:noFill/>
            <a:ln w="38100" cap="flat">
              <a:solidFill>
                <a:schemeClr val="accent6">
                  <a:lumMod val="75000"/>
                </a:schemeClr>
              </a:solidFill>
              <a:prstDash val="solid"/>
              <a:round/>
            </a:ln>
            <a:effectLst/>
            <a:sp3d/>
          </p:spPr>
          <p:style>
            <a:lnRef idx="0">
              <a:scrgbClr r="0" g="0" b="0"/>
            </a:lnRef>
            <a:fillRef idx="0">
              <a:scrgbClr r="0" g="0" b="0"/>
            </a:fillRef>
            <a:effectRef idx="0">
              <a:scrgbClr r="0" g="0" b="0"/>
            </a:effectRef>
            <a:fontRef idx="none"/>
          </p:style>
        </p:cxnSp>
      </p:grpSp>
      <p:sp>
        <p:nvSpPr>
          <p:cNvPr id="24" name="TextBox 23"/>
          <p:cNvSpPr txBox="1"/>
          <p:nvPr/>
        </p:nvSpPr>
        <p:spPr>
          <a:xfrm>
            <a:off x="2267629" y="2454710"/>
            <a:ext cx="497622" cy="76943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a:r>
              <a:rPr lang="en-US" sz="4400" b="1" dirty="0" smtClean="0">
                <a:solidFill>
                  <a:srgbClr val="FFFFFF"/>
                </a:solidFill>
                <a:latin typeface="Century Gothic" panose="020B0502020202020204" pitchFamily="34" charset="0"/>
              </a:rPr>
              <a:t>$</a:t>
            </a:r>
            <a:endParaRPr lang="en-US" sz="4400" b="1" dirty="0">
              <a:solidFill>
                <a:srgbClr val="FFFFFF"/>
              </a:solidFill>
              <a:latin typeface="Century Gothic" panose="020B0502020202020204" pitchFamily="34" charset="0"/>
            </a:endParaRPr>
          </a:p>
        </p:txBody>
      </p:sp>
      <p:sp>
        <p:nvSpPr>
          <p:cNvPr id="25" name="TextBox 24"/>
          <p:cNvSpPr txBox="1"/>
          <p:nvPr/>
        </p:nvSpPr>
        <p:spPr>
          <a:xfrm>
            <a:off x="1647025" y="1129375"/>
            <a:ext cx="773590" cy="276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a:r>
              <a:rPr lang="en-US" sz="1200" b="1" dirty="0" smtClean="0">
                <a:latin typeface="Century Gothic" panose="020B0502020202020204" pitchFamily="34" charset="0"/>
              </a:rPr>
              <a:t>MAKE</a:t>
            </a:r>
          </a:p>
        </p:txBody>
      </p:sp>
      <p:sp>
        <p:nvSpPr>
          <p:cNvPr id="26" name="TextBox 25"/>
          <p:cNvSpPr txBox="1"/>
          <p:nvPr/>
        </p:nvSpPr>
        <p:spPr>
          <a:xfrm>
            <a:off x="2506570" y="1112449"/>
            <a:ext cx="880566" cy="276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en-US" sz="1200" b="1" dirty="0" smtClean="0">
                <a:latin typeface="Century Gothic" panose="020B0502020202020204" pitchFamily="34" charset="0"/>
              </a:rPr>
              <a:t>CONTROL</a:t>
            </a:r>
          </a:p>
        </p:txBody>
      </p:sp>
      <p:sp>
        <p:nvSpPr>
          <p:cNvPr id="27" name="TextBox 26"/>
          <p:cNvSpPr txBox="1"/>
          <p:nvPr/>
        </p:nvSpPr>
        <p:spPr>
          <a:xfrm>
            <a:off x="992338" y="1369223"/>
            <a:ext cx="1461596" cy="106182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a:r>
              <a:rPr lang="en-US" sz="900" dirty="0" smtClean="0">
                <a:latin typeface="Century Gothic" panose="020B0502020202020204" pitchFamily="34" charset="0"/>
              </a:rPr>
              <a:t>Central banks </a:t>
            </a:r>
          </a:p>
          <a:p>
            <a:pPr algn="r"/>
            <a:r>
              <a:rPr lang="en-US" sz="900" dirty="0" smtClean="0">
                <a:latin typeface="Century Gothic" panose="020B0502020202020204" pitchFamily="34" charset="0"/>
              </a:rPr>
              <a:t>print notes and </a:t>
            </a:r>
          </a:p>
          <a:p>
            <a:pPr algn="r"/>
            <a:r>
              <a:rPr lang="en-US" sz="900" dirty="0" smtClean="0">
                <a:latin typeface="Century Gothic" panose="020B0502020202020204" pitchFamily="34" charset="0"/>
              </a:rPr>
              <a:t>mint coins that are </a:t>
            </a:r>
          </a:p>
          <a:p>
            <a:pPr algn="r"/>
            <a:r>
              <a:rPr lang="en-US" sz="900" dirty="0" smtClean="0">
                <a:latin typeface="Century Gothic" panose="020B0502020202020204" pitchFamily="34" charset="0"/>
              </a:rPr>
              <a:t>released into the </a:t>
            </a:r>
          </a:p>
          <a:p>
            <a:pPr algn="r"/>
            <a:r>
              <a:rPr lang="en-US" sz="900" dirty="0" smtClean="0">
                <a:latin typeface="Century Gothic" panose="020B0502020202020204" pitchFamily="34" charset="0"/>
              </a:rPr>
              <a:t>economy, largely </a:t>
            </a:r>
          </a:p>
          <a:p>
            <a:pPr algn="r"/>
            <a:r>
              <a:rPr lang="en-US" sz="900" dirty="0" smtClean="0">
                <a:latin typeface="Century Gothic" panose="020B0502020202020204" pitchFamily="34" charset="0"/>
              </a:rPr>
              <a:t>by retail banks in the form of loans.</a:t>
            </a:r>
            <a:endParaRPr lang="en-US" sz="900" dirty="0">
              <a:latin typeface="Century Gothic" panose="020B0502020202020204" pitchFamily="34" charset="0"/>
            </a:endParaRPr>
          </a:p>
        </p:txBody>
      </p:sp>
      <p:sp>
        <p:nvSpPr>
          <p:cNvPr id="28" name="TextBox 27"/>
          <p:cNvSpPr txBox="1"/>
          <p:nvPr/>
        </p:nvSpPr>
        <p:spPr>
          <a:xfrm>
            <a:off x="2624498" y="1355869"/>
            <a:ext cx="1287241" cy="147732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en-US" sz="900" dirty="0" smtClean="0">
                <a:latin typeface="Century Gothic" panose="020B0502020202020204" pitchFamily="34" charset="0"/>
              </a:rPr>
              <a:t>Retail banks</a:t>
            </a:r>
          </a:p>
          <a:p>
            <a:r>
              <a:rPr lang="en-US" sz="900" dirty="0" smtClean="0">
                <a:latin typeface="Century Gothic" panose="020B0502020202020204" pitchFamily="34" charset="0"/>
              </a:rPr>
              <a:t>continually monitor</a:t>
            </a:r>
            <a:br>
              <a:rPr lang="en-US" sz="900" dirty="0" smtClean="0">
                <a:latin typeface="Century Gothic" panose="020B0502020202020204" pitchFamily="34" charset="0"/>
              </a:rPr>
            </a:br>
            <a:r>
              <a:rPr lang="en-US" sz="900" dirty="0" smtClean="0">
                <a:latin typeface="Century Gothic" panose="020B0502020202020204" pitchFamily="34" charset="0"/>
              </a:rPr>
              <a:t>transactions for signs</a:t>
            </a:r>
            <a:br>
              <a:rPr lang="en-US" sz="900" dirty="0" smtClean="0">
                <a:latin typeface="Century Gothic" panose="020B0502020202020204" pitchFamily="34" charset="0"/>
              </a:rPr>
            </a:br>
            <a:r>
              <a:rPr lang="en-US" sz="900" dirty="0" smtClean="0">
                <a:latin typeface="Century Gothic" panose="020B0502020202020204" pitchFamily="34" charset="0"/>
              </a:rPr>
              <a:t>of suspicious activity.</a:t>
            </a:r>
            <a:br>
              <a:rPr lang="en-US" sz="900" dirty="0" smtClean="0">
                <a:latin typeface="Century Gothic" panose="020B0502020202020204" pitchFamily="34" charset="0"/>
              </a:rPr>
            </a:br>
            <a:r>
              <a:rPr lang="en-US" sz="900" dirty="0" smtClean="0">
                <a:latin typeface="Century Gothic" panose="020B0502020202020204" pitchFamily="34" charset="0"/>
              </a:rPr>
              <a:t>Anticounterfeit technology is built into the form of</a:t>
            </a:r>
            <a:br>
              <a:rPr lang="en-US" sz="900" dirty="0" smtClean="0">
                <a:latin typeface="Century Gothic" panose="020B0502020202020204" pitchFamily="34" charset="0"/>
              </a:rPr>
            </a:br>
            <a:r>
              <a:rPr lang="en-US" sz="900" dirty="0" smtClean="0">
                <a:latin typeface="Century Gothic" panose="020B0502020202020204" pitchFamily="34" charset="0"/>
              </a:rPr>
              <a:t>         watermarks and</a:t>
            </a:r>
            <a:br>
              <a:rPr lang="en-US" sz="900" dirty="0" smtClean="0">
                <a:latin typeface="Century Gothic" panose="020B0502020202020204" pitchFamily="34" charset="0"/>
              </a:rPr>
            </a:br>
            <a:r>
              <a:rPr lang="en-US" sz="900" dirty="0" smtClean="0">
                <a:latin typeface="Century Gothic" panose="020B0502020202020204" pitchFamily="34" charset="0"/>
              </a:rPr>
              <a:t>            security</a:t>
            </a:r>
            <a:br>
              <a:rPr lang="en-US" sz="900" dirty="0" smtClean="0">
                <a:latin typeface="Century Gothic" panose="020B0502020202020204" pitchFamily="34" charset="0"/>
              </a:rPr>
            </a:br>
            <a:r>
              <a:rPr lang="en-US" sz="900" dirty="0" smtClean="0">
                <a:latin typeface="Century Gothic" panose="020B0502020202020204" pitchFamily="34" charset="0"/>
              </a:rPr>
              <a:t>               threads.  </a:t>
            </a:r>
            <a:endParaRPr lang="en-US" sz="900" dirty="0">
              <a:latin typeface="Century Gothic" panose="020B0502020202020204" pitchFamily="34" charset="0"/>
            </a:endParaRPr>
          </a:p>
        </p:txBody>
      </p:sp>
      <p:sp>
        <p:nvSpPr>
          <p:cNvPr id="29" name="TextBox 28"/>
          <p:cNvSpPr txBox="1"/>
          <p:nvPr/>
        </p:nvSpPr>
        <p:spPr>
          <a:xfrm>
            <a:off x="3076403" y="2914086"/>
            <a:ext cx="728569" cy="276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en-US" sz="1200" b="1" dirty="0">
                <a:latin typeface="Century Gothic" panose="020B0502020202020204" pitchFamily="34" charset="0"/>
              </a:rPr>
              <a:t>STORE</a:t>
            </a:r>
          </a:p>
        </p:txBody>
      </p:sp>
      <p:sp>
        <p:nvSpPr>
          <p:cNvPr id="30" name="TextBox 29"/>
          <p:cNvSpPr txBox="1"/>
          <p:nvPr/>
        </p:nvSpPr>
        <p:spPr>
          <a:xfrm>
            <a:off x="3076402" y="3093404"/>
            <a:ext cx="1272412" cy="5078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en-US" sz="900" dirty="0" smtClean="0">
                <a:latin typeface="Century Gothic" panose="020B0502020202020204" pitchFamily="34" charset="0"/>
              </a:rPr>
              <a:t>Money is held in banks with records of account holders.</a:t>
            </a:r>
            <a:endParaRPr lang="en-US" sz="900" dirty="0">
              <a:latin typeface="Century Gothic" panose="020B0502020202020204" pitchFamily="34" charset="0"/>
            </a:endParaRPr>
          </a:p>
        </p:txBody>
      </p:sp>
      <p:sp>
        <p:nvSpPr>
          <p:cNvPr id="31" name="TextBox 30"/>
          <p:cNvSpPr txBox="1"/>
          <p:nvPr/>
        </p:nvSpPr>
        <p:spPr>
          <a:xfrm>
            <a:off x="2216182" y="3405902"/>
            <a:ext cx="835884" cy="276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en-US" sz="1200" b="1" dirty="0" smtClean="0">
                <a:latin typeface="Century Gothic" panose="020B0502020202020204" pitchFamily="34" charset="0"/>
              </a:rPr>
              <a:t>TRANSFER</a:t>
            </a:r>
            <a:endParaRPr lang="en-US" sz="1200" b="1" dirty="0">
              <a:latin typeface="Century Gothic" panose="020B0502020202020204" pitchFamily="34" charset="0"/>
            </a:endParaRPr>
          </a:p>
        </p:txBody>
      </p:sp>
      <p:sp>
        <p:nvSpPr>
          <p:cNvPr id="32" name="TextBox 31"/>
          <p:cNvSpPr txBox="1"/>
          <p:nvPr/>
        </p:nvSpPr>
        <p:spPr>
          <a:xfrm>
            <a:off x="2063166" y="3673472"/>
            <a:ext cx="1272412" cy="106182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en-US" sz="900" dirty="0" smtClean="0">
                <a:latin typeface="Century Gothic" panose="020B0502020202020204" pitchFamily="34" charset="0"/>
              </a:rPr>
              <a:t>Transactions are only</a:t>
            </a:r>
          </a:p>
          <a:p>
            <a:r>
              <a:rPr lang="en-US" sz="900" dirty="0" smtClean="0">
                <a:latin typeface="Century Gothic" panose="020B0502020202020204" pitchFamily="34" charset="0"/>
              </a:rPr>
              <a:t>Possible via a bank account and they can be traced. Fees for international transfers can be high.</a:t>
            </a:r>
            <a:endParaRPr lang="en-US" sz="900" dirty="0">
              <a:latin typeface="Century Gothic" panose="020B0502020202020204" pitchFamily="34" charset="0"/>
            </a:endParaRPr>
          </a:p>
        </p:txBody>
      </p:sp>
      <p:sp>
        <p:nvSpPr>
          <p:cNvPr id="33" name="TextBox 32"/>
          <p:cNvSpPr txBox="1"/>
          <p:nvPr/>
        </p:nvSpPr>
        <p:spPr>
          <a:xfrm>
            <a:off x="742568" y="2515634"/>
            <a:ext cx="835884" cy="276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en-US" sz="1200" b="1" dirty="0" smtClean="0">
                <a:latin typeface="Century Gothic" panose="020B0502020202020204" pitchFamily="34" charset="0"/>
              </a:rPr>
              <a:t>VALUE</a:t>
            </a:r>
            <a:endParaRPr lang="en-US" sz="1200" b="1" dirty="0">
              <a:latin typeface="Century Gothic" panose="020B0502020202020204" pitchFamily="34" charset="0"/>
            </a:endParaRPr>
          </a:p>
        </p:txBody>
      </p:sp>
      <p:sp>
        <p:nvSpPr>
          <p:cNvPr id="34" name="TextBox 33"/>
          <p:cNvSpPr txBox="1"/>
          <p:nvPr/>
        </p:nvSpPr>
        <p:spPr>
          <a:xfrm>
            <a:off x="660258" y="2716406"/>
            <a:ext cx="1272412" cy="120032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a:r>
              <a:rPr lang="en-US" sz="900" dirty="0" smtClean="0">
                <a:latin typeface="Century Gothic" panose="020B0502020202020204" pitchFamily="34" charset="0"/>
              </a:rPr>
              <a:t>Determined by economic factors and the amount of money in circulation. Central banks can devalue a currency by printing more </a:t>
            </a:r>
            <a:br>
              <a:rPr lang="en-US" sz="900" dirty="0" smtClean="0">
                <a:latin typeface="Century Gothic" panose="020B0502020202020204" pitchFamily="34" charset="0"/>
              </a:rPr>
            </a:br>
            <a:r>
              <a:rPr lang="en-US" sz="900" dirty="0" smtClean="0">
                <a:latin typeface="Century Gothic" panose="020B0502020202020204" pitchFamily="34" charset="0"/>
              </a:rPr>
              <a:t>    of it. </a:t>
            </a:r>
            <a:endParaRPr lang="en-US" sz="900" dirty="0">
              <a:latin typeface="Century Gothic" panose="020B0502020202020204" pitchFamily="34" charset="0"/>
            </a:endParaRPr>
          </a:p>
        </p:txBody>
      </p:sp>
      <p:sp>
        <p:nvSpPr>
          <p:cNvPr id="36" name="Oval 35"/>
          <p:cNvSpPr/>
          <p:nvPr/>
        </p:nvSpPr>
        <p:spPr>
          <a:xfrm>
            <a:off x="494216" y="902406"/>
            <a:ext cx="4023360" cy="4023360"/>
          </a:xfrm>
          <a:prstGeom prst="ellipse">
            <a:avLst/>
          </a:prstGeom>
          <a:noFill/>
          <a:ln w="76200" cap="flat">
            <a:solidFill>
              <a:schemeClr val="tx2">
                <a:lumMod val="75000"/>
              </a:schemeClr>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endParaRPr lang="en-US"/>
          </a:p>
        </p:txBody>
      </p:sp>
      <p:grpSp>
        <p:nvGrpSpPr>
          <p:cNvPr id="37" name="Group 36"/>
          <p:cNvGrpSpPr/>
          <p:nvPr/>
        </p:nvGrpSpPr>
        <p:grpSpPr>
          <a:xfrm>
            <a:off x="4896619" y="1039912"/>
            <a:ext cx="3749040" cy="3749040"/>
            <a:chOff x="1356188" y="1202075"/>
            <a:chExt cx="3308279" cy="3267183"/>
          </a:xfrm>
        </p:grpSpPr>
        <p:sp>
          <p:nvSpPr>
            <p:cNvPr id="38" name="Oval 37"/>
            <p:cNvSpPr/>
            <p:nvPr/>
          </p:nvSpPr>
          <p:spPr>
            <a:xfrm>
              <a:off x="1356188" y="1202075"/>
              <a:ext cx="3308279" cy="3267183"/>
            </a:xfrm>
            <a:prstGeom prst="ellipse">
              <a:avLst/>
            </a:prstGeom>
            <a:solidFill>
              <a:schemeClr val="bg1">
                <a:lumMod val="95000"/>
              </a:schemeClr>
            </a:solidFill>
            <a:ln w="25400" cap="flat">
              <a:solidFill>
                <a:schemeClr val="accent6">
                  <a:lumMod val="75000"/>
                </a:schemeClr>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endParaRPr lang="en-US"/>
            </a:p>
          </p:txBody>
        </p:sp>
        <p:sp>
          <p:nvSpPr>
            <p:cNvPr id="39" name="Oval 38"/>
            <p:cNvSpPr/>
            <p:nvPr/>
          </p:nvSpPr>
          <p:spPr>
            <a:xfrm>
              <a:off x="2547991" y="2329021"/>
              <a:ext cx="965771" cy="934948"/>
            </a:xfrm>
            <a:prstGeom prst="ellipse">
              <a:avLst/>
            </a:prstGeom>
            <a:solidFill>
              <a:schemeClr val="accent6">
                <a:lumMod val="75000"/>
              </a:schemeClr>
            </a:solidFill>
            <a:ln w="25400" cap="flat">
              <a:solidFill>
                <a:schemeClr val="accent6">
                  <a:lumMod val="75000"/>
                </a:schemeClr>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endParaRPr lang="en-US"/>
            </a:p>
          </p:txBody>
        </p:sp>
        <p:cxnSp>
          <p:nvCxnSpPr>
            <p:cNvPr id="40" name="Straight Connector 39"/>
            <p:cNvCxnSpPr>
              <a:stCxn id="38" idx="0"/>
            </p:cNvCxnSpPr>
            <p:nvPr/>
          </p:nvCxnSpPr>
          <p:spPr>
            <a:xfrm>
              <a:off x="3010328" y="1202075"/>
              <a:ext cx="10274" cy="1126946"/>
            </a:xfrm>
            <a:prstGeom prst="line">
              <a:avLst/>
            </a:prstGeom>
            <a:noFill/>
            <a:ln w="38100" cap="flat">
              <a:solidFill>
                <a:schemeClr val="accent6">
                  <a:lumMod val="75000"/>
                </a:schemeClr>
              </a:solidFill>
              <a:prstDash val="solid"/>
              <a:round/>
            </a:ln>
            <a:effectLst/>
            <a:sp3d/>
          </p:spPr>
          <p:style>
            <a:lnRef idx="0">
              <a:scrgbClr r="0" g="0" b="0"/>
            </a:lnRef>
            <a:fillRef idx="0">
              <a:scrgbClr r="0" g="0" b="0"/>
            </a:fillRef>
            <a:effectRef idx="0">
              <a:scrgbClr r="0" g="0" b="0"/>
            </a:effectRef>
            <a:fontRef idx="none"/>
          </p:style>
        </p:cxnSp>
        <p:cxnSp>
          <p:nvCxnSpPr>
            <p:cNvPr id="41" name="Straight Connector 40"/>
            <p:cNvCxnSpPr/>
            <p:nvPr/>
          </p:nvCxnSpPr>
          <p:spPr>
            <a:xfrm>
              <a:off x="1492214" y="2223958"/>
              <a:ext cx="1079791" cy="403862"/>
            </a:xfrm>
            <a:prstGeom prst="line">
              <a:avLst/>
            </a:prstGeom>
            <a:noFill/>
            <a:ln w="38100" cap="flat">
              <a:solidFill>
                <a:schemeClr val="accent6">
                  <a:lumMod val="75000"/>
                </a:schemeClr>
              </a:solidFill>
              <a:prstDash val="solid"/>
              <a:round/>
            </a:ln>
            <a:effectLst/>
            <a:sp3d/>
          </p:spPr>
          <p:style>
            <a:lnRef idx="0">
              <a:scrgbClr r="0" g="0" b="0"/>
            </a:lnRef>
            <a:fillRef idx="0">
              <a:scrgbClr r="0" g="0" b="0"/>
            </a:fillRef>
            <a:effectRef idx="0">
              <a:scrgbClr r="0" g="0" b="0"/>
            </a:effectRef>
            <a:fontRef idx="none"/>
          </p:style>
        </p:cxnSp>
        <p:cxnSp>
          <p:nvCxnSpPr>
            <p:cNvPr id="42" name="Straight Connector 41"/>
            <p:cNvCxnSpPr/>
            <p:nvPr/>
          </p:nvCxnSpPr>
          <p:spPr>
            <a:xfrm rot="20160000">
              <a:off x="3459100" y="2492164"/>
              <a:ext cx="1150706" cy="0"/>
            </a:xfrm>
            <a:prstGeom prst="line">
              <a:avLst/>
            </a:prstGeom>
            <a:noFill/>
            <a:ln w="38100" cap="flat">
              <a:solidFill>
                <a:schemeClr val="accent6">
                  <a:lumMod val="75000"/>
                </a:schemeClr>
              </a:solidFill>
              <a:prstDash val="solid"/>
              <a:round/>
            </a:ln>
            <a:effectLst/>
            <a:sp3d/>
          </p:spPr>
          <p:style>
            <a:lnRef idx="0">
              <a:scrgbClr r="0" g="0" b="0"/>
            </a:lnRef>
            <a:fillRef idx="0">
              <a:scrgbClr r="0" g="0" b="0"/>
            </a:fillRef>
            <a:effectRef idx="0">
              <a:scrgbClr r="0" g="0" b="0"/>
            </a:effectRef>
            <a:fontRef idx="none"/>
          </p:style>
        </p:cxnSp>
        <p:cxnSp>
          <p:nvCxnSpPr>
            <p:cNvPr id="43" name="Straight Connector 42"/>
            <p:cNvCxnSpPr/>
            <p:nvPr/>
          </p:nvCxnSpPr>
          <p:spPr>
            <a:xfrm rot="19020000">
              <a:off x="3737330" y="2994497"/>
              <a:ext cx="10274" cy="1188720"/>
            </a:xfrm>
            <a:prstGeom prst="line">
              <a:avLst/>
            </a:prstGeom>
            <a:noFill/>
            <a:ln w="38100" cap="flat">
              <a:solidFill>
                <a:schemeClr val="accent6">
                  <a:lumMod val="75000"/>
                </a:schemeClr>
              </a:solidFill>
              <a:prstDash val="solid"/>
              <a:round/>
            </a:ln>
            <a:effectLst/>
            <a:sp3d/>
          </p:spPr>
          <p:style>
            <a:lnRef idx="0">
              <a:scrgbClr r="0" g="0" b="0"/>
            </a:lnRef>
            <a:fillRef idx="0">
              <a:scrgbClr r="0" g="0" b="0"/>
            </a:fillRef>
            <a:effectRef idx="0">
              <a:scrgbClr r="0" g="0" b="0"/>
            </a:effectRef>
            <a:fontRef idx="none"/>
          </p:style>
        </p:cxnSp>
        <p:cxnSp>
          <p:nvCxnSpPr>
            <p:cNvPr id="44" name="Straight Connector 43"/>
            <p:cNvCxnSpPr/>
            <p:nvPr/>
          </p:nvCxnSpPr>
          <p:spPr>
            <a:xfrm flipH="1">
              <a:off x="2191920" y="3210880"/>
              <a:ext cx="613779" cy="1005840"/>
            </a:xfrm>
            <a:prstGeom prst="line">
              <a:avLst/>
            </a:prstGeom>
            <a:noFill/>
            <a:ln w="38100" cap="flat">
              <a:solidFill>
                <a:schemeClr val="accent6">
                  <a:lumMod val="75000"/>
                </a:schemeClr>
              </a:solidFill>
              <a:prstDash val="solid"/>
              <a:round/>
            </a:ln>
            <a:effectLst/>
            <a:sp3d/>
          </p:spPr>
          <p:style>
            <a:lnRef idx="0">
              <a:scrgbClr r="0" g="0" b="0"/>
            </a:lnRef>
            <a:fillRef idx="0">
              <a:scrgbClr r="0" g="0" b="0"/>
            </a:fillRef>
            <a:effectRef idx="0">
              <a:scrgbClr r="0" g="0" b="0"/>
            </a:effectRef>
            <a:fontRef idx="none"/>
          </p:style>
        </p:cxnSp>
      </p:grpSp>
      <p:sp>
        <p:nvSpPr>
          <p:cNvPr id="45" name="TextBox 44"/>
          <p:cNvSpPr txBox="1"/>
          <p:nvPr/>
        </p:nvSpPr>
        <p:spPr>
          <a:xfrm>
            <a:off x="6532872" y="2454710"/>
            <a:ext cx="497622" cy="76943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a:r>
              <a:rPr lang="en-US" sz="4400" b="1" dirty="0" smtClean="0">
                <a:solidFill>
                  <a:srgbClr val="FFFFFF"/>
                </a:solidFill>
                <a:latin typeface="Century Gothic" panose="020B0502020202020204" pitchFamily="34" charset="0"/>
              </a:rPr>
              <a:t>C</a:t>
            </a:r>
            <a:endParaRPr lang="en-US" sz="4400" b="1" dirty="0">
              <a:solidFill>
                <a:srgbClr val="FFFFFF"/>
              </a:solidFill>
              <a:latin typeface="Century Gothic" panose="020B0502020202020204" pitchFamily="34" charset="0"/>
            </a:endParaRPr>
          </a:p>
        </p:txBody>
      </p:sp>
      <p:sp>
        <p:nvSpPr>
          <p:cNvPr id="46" name="TextBox 45"/>
          <p:cNvSpPr txBox="1"/>
          <p:nvPr/>
        </p:nvSpPr>
        <p:spPr>
          <a:xfrm>
            <a:off x="5933296" y="1138882"/>
            <a:ext cx="773590" cy="276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a:r>
              <a:rPr lang="en-US" sz="1200" b="1" dirty="0" smtClean="0">
                <a:latin typeface="Century Gothic" panose="020B0502020202020204" pitchFamily="34" charset="0"/>
              </a:rPr>
              <a:t>MAKE</a:t>
            </a:r>
          </a:p>
        </p:txBody>
      </p:sp>
      <p:sp>
        <p:nvSpPr>
          <p:cNvPr id="47" name="TextBox 46"/>
          <p:cNvSpPr txBox="1"/>
          <p:nvPr/>
        </p:nvSpPr>
        <p:spPr>
          <a:xfrm>
            <a:off x="6771813" y="1112449"/>
            <a:ext cx="880566" cy="276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en-US" sz="1200" b="1" dirty="0" smtClean="0">
                <a:latin typeface="Century Gothic" panose="020B0502020202020204" pitchFamily="34" charset="0"/>
              </a:rPr>
              <a:t>CONTROL</a:t>
            </a:r>
          </a:p>
        </p:txBody>
      </p:sp>
      <p:sp>
        <p:nvSpPr>
          <p:cNvPr id="48" name="TextBox 47"/>
          <p:cNvSpPr txBox="1"/>
          <p:nvPr/>
        </p:nvSpPr>
        <p:spPr>
          <a:xfrm>
            <a:off x="5320087" y="1514849"/>
            <a:ext cx="1461596" cy="7848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a:r>
              <a:rPr lang="en-US" sz="900" dirty="0" smtClean="0">
                <a:latin typeface="Century Gothic" panose="020B0502020202020204" pitchFamily="34" charset="0"/>
              </a:rPr>
              <a:t>“Miners” create virtual “coins” using special hardware. The coins are then registered on an online public ledger.</a:t>
            </a:r>
            <a:endParaRPr lang="en-US" sz="900" dirty="0">
              <a:latin typeface="Century Gothic" panose="020B0502020202020204" pitchFamily="34" charset="0"/>
            </a:endParaRPr>
          </a:p>
        </p:txBody>
      </p:sp>
      <p:sp>
        <p:nvSpPr>
          <p:cNvPr id="49" name="TextBox 48"/>
          <p:cNvSpPr txBox="1"/>
          <p:nvPr/>
        </p:nvSpPr>
        <p:spPr>
          <a:xfrm>
            <a:off x="6828415" y="1365620"/>
            <a:ext cx="1421190" cy="106182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en-US" sz="900" dirty="0" smtClean="0">
                <a:latin typeface="Century Gothic" panose="020B0502020202020204" pitchFamily="34" charset="0"/>
              </a:rPr>
              <a:t>Secure encryption </a:t>
            </a:r>
          </a:p>
          <a:p>
            <a:r>
              <a:rPr lang="en-US" sz="900" dirty="0" smtClean="0">
                <a:latin typeface="Century Gothic" panose="020B0502020202020204" pitchFamily="34" charset="0"/>
              </a:rPr>
              <a:t>is built in to the code </a:t>
            </a:r>
            <a:br>
              <a:rPr lang="en-US" sz="900" dirty="0" smtClean="0">
                <a:latin typeface="Century Gothic" panose="020B0502020202020204" pitchFamily="34" charset="0"/>
              </a:rPr>
            </a:br>
            <a:r>
              <a:rPr lang="en-US" sz="900" dirty="0" smtClean="0">
                <a:latin typeface="Century Gothic" panose="020B0502020202020204" pitchFamily="34" charset="0"/>
              </a:rPr>
              <a:t>of each virtual coin.</a:t>
            </a:r>
            <a:br>
              <a:rPr lang="en-US" sz="900" dirty="0" smtClean="0">
                <a:latin typeface="Century Gothic" panose="020B0502020202020204" pitchFamily="34" charset="0"/>
              </a:rPr>
            </a:br>
            <a:r>
              <a:rPr lang="en-US" sz="900" dirty="0" smtClean="0">
                <a:latin typeface="Century Gothic" panose="020B0502020202020204" pitchFamily="34" charset="0"/>
              </a:rPr>
              <a:t>Continually changing complex mathematical</a:t>
            </a:r>
            <a:r>
              <a:rPr lang="en-US" sz="900" dirty="0">
                <a:latin typeface="Century Gothic" panose="020B0502020202020204" pitchFamily="34" charset="0"/>
              </a:rPr>
              <a:t/>
            </a:r>
            <a:br>
              <a:rPr lang="en-US" sz="900" dirty="0">
                <a:latin typeface="Century Gothic" panose="020B0502020202020204" pitchFamily="34" charset="0"/>
              </a:rPr>
            </a:br>
            <a:r>
              <a:rPr lang="en-US" sz="900" dirty="0" smtClean="0">
                <a:latin typeface="Century Gothic" panose="020B0502020202020204" pitchFamily="34" charset="0"/>
              </a:rPr>
              <a:t>puzzles reduces</a:t>
            </a:r>
            <a:r>
              <a:rPr lang="en-US" sz="900" dirty="0">
                <a:latin typeface="Century Gothic" panose="020B0502020202020204" pitchFamily="34" charset="0"/>
              </a:rPr>
              <a:t/>
            </a:r>
            <a:br>
              <a:rPr lang="en-US" sz="900" dirty="0">
                <a:latin typeface="Century Gothic" panose="020B0502020202020204" pitchFamily="34" charset="0"/>
              </a:rPr>
            </a:br>
            <a:r>
              <a:rPr lang="en-US" sz="900" dirty="0" smtClean="0">
                <a:latin typeface="Century Gothic" panose="020B0502020202020204" pitchFamily="34" charset="0"/>
              </a:rPr>
              <a:t>    counterfeiting. </a:t>
            </a:r>
            <a:endParaRPr lang="en-US" sz="900" dirty="0">
              <a:latin typeface="Century Gothic" panose="020B0502020202020204" pitchFamily="34" charset="0"/>
            </a:endParaRPr>
          </a:p>
        </p:txBody>
      </p:sp>
      <p:sp>
        <p:nvSpPr>
          <p:cNvPr id="50" name="TextBox 49"/>
          <p:cNvSpPr txBox="1"/>
          <p:nvPr/>
        </p:nvSpPr>
        <p:spPr>
          <a:xfrm>
            <a:off x="7390939" y="2719018"/>
            <a:ext cx="728569" cy="276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en-US" sz="1200" b="1" dirty="0">
                <a:latin typeface="Century Gothic" panose="020B0502020202020204" pitchFamily="34" charset="0"/>
              </a:rPr>
              <a:t>STORE</a:t>
            </a:r>
          </a:p>
        </p:txBody>
      </p:sp>
      <p:sp>
        <p:nvSpPr>
          <p:cNvPr id="51" name="TextBox 50"/>
          <p:cNvSpPr txBox="1"/>
          <p:nvPr/>
        </p:nvSpPr>
        <p:spPr>
          <a:xfrm>
            <a:off x="7362430" y="2937168"/>
            <a:ext cx="1272412" cy="923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en-US" sz="900" dirty="0" smtClean="0">
                <a:latin typeface="Century Gothic" panose="020B0502020202020204" pitchFamily="34" charset="0"/>
              </a:rPr>
              <a:t>Cryptocurrencies are</a:t>
            </a:r>
            <a:br>
              <a:rPr lang="en-US" sz="900" dirty="0" smtClean="0">
                <a:latin typeface="Century Gothic" panose="020B0502020202020204" pitchFamily="34" charset="0"/>
              </a:rPr>
            </a:br>
            <a:r>
              <a:rPr lang="en-US" sz="900" dirty="0" smtClean="0">
                <a:latin typeface="Century Gothic" panose="020B0502020202020204" pitchFamily="34" charset="0"/>
              </a:rPr>
              <a:t>held in the digital wallets of individuals.</a:t>
            </a:r>
            <a:br>
              <a:rPr lang="en-US" sz="900" dirty="0" smtClean="0">
                <a:latin typeface="Century Gothic" panose="020B0502020202020204" pitchFamily="34" charset="0"/>
              </a:rPr>
            </a:br>
            <a:r>
              <a:rPr lang="en-US" sz="900" dirty="0" smtClean="0">
                <a:latin typeface="Century Gothic" panose="020B0502020202020204" pitchFamily="34" charset="0"/>
              </a:rPr>
              <a:t>Records are kept on</a:t>
            </a:r>
            <a:r>
              <a:rPr lang="en-US" sz="900" dirty="0">
                <a:latin typeface="Century Gothic" panose="020B0502020202020204" pitchFamily="34" charset="0"/>
              </a:rPr>
              <a:t/>
            </a:r>
            <a:br>
              <a:rPr lang="en-US" sz="900" dirty="0">
                <a:latin typeface="Century Gothic" panose="020B0502020202020204" pitchFamily="34" charset="0"/>
              </a:rPr>
            </a:br>
            <a:r>
              <a:rPr lang="en-US" sz="900" dirty="0" smtClean="0">
                <a:latin typeface="Century Gothic" panose="020B0502020202020204" pitchFamily="34" charset="0"/>
              </a:rPr>
              <a:t>       a virtual public</a:t>
            </a:r>
            <a:br>
              <a:rPr lang="en-US" sz="900" dirty="0" smtClean="0">
                <a:latin typeface="Century Gothic" panose="020B0502020202020204" pitchFamily="34" charset="0"/>
              </a:rPr>
            </a:br>
            <a:r>
              <a:rPr lang="en-US" sz="900" dirty="0" smtClean="0">
                <a:latin typeface="Century Gothic" panose="020B0502020202020204" pitchFamily="34" charset="0"/>
              </a:rPr>
              <a:t>                ledger. </a:t>
            </a:r>
          </a:p>
        </p:txBody>
      </p:sp>
      <p:sp>
        <p:nvSpPr>
          <p:cNvPr id="52" name="TextBox 51"/>
          <p:cNvSpPr txBox="1"/>
          <p:nvPr/>
        </p:nvSpPr>
        <p:spPr>
          <a:xfrm>
            <a:off x="6481425" y="3405902"/>
            <a:ext cx="835884" cy="276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en-US" sz="1200" b="1" dirty="0" smtClean="0">
                <a:latin typeface="Century Gothic" panose="020B0502020202020204" pitchFamily="34" charset="0"/>
              </a:rPr>
              <a:t>TRANSFER</a:t>
            </a:r>
            <a:endParaRPr lang="en-US" sz="1200" b="1" dirty="0">
              <a:latin typeface="Century Gothic" panose="020B0502020202020204" pitchFamily="34" charset="0"/>
            </a:endParaRPr>
          </a:p>
        </p:txBody>
      </p:sp>
      <p:sp>
        <p:nvSpPr>
          <p:cNvPr id="53" name="TextBox 52"/>
          <p:cNvSpPr txBox="1"/>
          <p:nvPr/>
        </p:nvSpPr>
        <p:spPr>
          <a:xfrm>
            <a:off x="6328409" y="3673472"/>
            <a:ext cx="1272412" cy="923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en-US" sz="900" dirty="0" smtClean="0">
                <a:latin typeface="Century Gothic" panose="020B0502020202020204" pitchFamily="34" charset="0"/>
              </a:rPr>
              <a:t>Anyone with online access can make transfers. Such transfers are virtually anonymous and fees low or negligible.</a:t>
            </a:r>
            <a:endParaRPr lang="en-US" sz="900" dirty="0">
              <a:latin typeface="Century Gothic" panose="020B0502020202020204" pitchFamily="34" charset="0"/>
            </a:endParaRPr>
          </a:p>
        </p:txBody>
      </p:sp>
      <p:sp>
        <p:nvSpPr>
          <p:cNvPr id="54" name="TextBox 53"/>
          <p:cNvSpPr txBox="1"/>
          <p:nvPr/>
        </p:nvSpPr>
        <p:spPr>
          <a:xfrm>
            <a:off x="5007811" y="2423528"/>
            <a:ext cx="835884" cy="276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en-US" sz="1200" b="1" dirty="0" smtClean="0">
                <a:latin typeface="Century Gothic" panose="020B0502020202020204" pitchFamily="34" charset="0"/>
              </a:rPr>
              <a:t>VALUE</a:t>
            </a:r>
            <a:endParaRPr lang="en-US" sz="1200" b="1" dirty="0">
              <a:latin typeface="Century Gothic" panose="020B0502020202020204" pitchFamily="34" charset="0"/>
            </a:endParaRPr>
          </a:p>
        </p:txBody>
      </p:sp>
      <p:sp>
        <p:nvSpPr>
          <p:cNvPr id="55" name="TextBox 54"/>
          <p:cNvSpPr txBox="1"/>
          <p:nvPr/>
        </p:nvSpPr>
        <p:spPr>
          <a:xfrm>
            <a:off x="4935635" y="2601245"/>
            <a:ext cx="1272412" cy="133882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a:r>
              <a:rPr lang="en-US" sz="900" dirty="0" smtClean="0">
                <a:latin typeface="Century Gothic" panose="020B0502020202020204" pitchFamily="34" charset="0"/>
              </a:rPr>
              <a:t>Cryptocurrencies become more valueable when they are easier to use, transaction time is faster and more secure, and the number of retailers using them rises.  </a:t>
            </a:r>
            <a:endParaRPr lang="en-US" sz="900" dirty="0">
              <a:latin typeface="Century Gothic" panose="020B0502020202020204" pitchFamily="34" charset="0"/>
            </a:endParaRPr>
          </a:p>
        </p:txBody>
      </p:sp>
      <p:sp>
        <p:nvSpPr>
          <p:cNvPr id="56" name="Oval 55"/>
          <p:cNvSpPr/>
          <p:nvPr/>
        </p:nvSpPr>
        <p:spPr>
          <a:xfrm>
            <a:off x="4759459" y="902406"/>
            <a:ext cx="4023360" cy="4023360"/>
          </a:xfrm>
          <a:prstGeom prst="ellipse">
            <a:avLst/>
          </a:prstGeom>
          <a:noFill/>
          <a:ln w="76200" cap="flat">
            <a:solidFill>
              <a:schemeClr val="tx2">
                <a:lumMod val="75000"/>
              </a:schemeClr>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endParaRPr lang="en-US"/>
          </a:p>
        </p:txBody>
      </p:sp>
      <p:cxnSp>
        <p:nvCxnSpPr>
          <p:cNvPr id="57" name="Straight Connector 56"/>
          <p:cNvCxnSpPr/>
          <p:nvPr/>
        </p:nvCxnSpPr>
        <p:spPr>
          <a:xfrm>
            <a:off x="6749589" y="2549443"/>
            <a:ext cx="11643" cy="640080"/>
          </a:xfrm>
          <a:prstGeom prst="line">
            <a:avLst/>
          </a:prstGeom>
          <a:noFill/>
          <a:ln w="38100" cap="flat">
            <a:solidFill>
              <a:schemeClr val="bg1"/>
            </a:solidFill>
            <a:prstDash val="solid"/>
            <a:round/>
          </a:ln>
          <a:effectLst/>
          <a:sp3d/>
        </p:spPr>
        <p:style>
          <a:lnRef idx="0">
            <a:scrgbClr r="0" g="0" b="0"/>
          </a:lnRef>
          <a:fillRef idx="0">
            <a:scrgbClr r="0" g="0" b="0"/>
          </a:fillRef>
          <a:effectRef idx="0">
            <a:scrgbClr r="0" g="0" b="0"/>
          </a:effectRef>
          <a:fontRef idx="none"/>
        </p:style>
      </p:cxnSp>
      <p:cxnSp>
        <p:nvCxnSpPr>
          <p:cNvPr id="58" name="Straight Connector 57"/>
          <p:cNvCxnSpPr/>
          <p:nvPr/>
        </p:nvCxnSpPr>
        <p:spPr>
          <a:xfrm>
            <a:off x="6841011" y="2549443"/>
            <a:ext cx="11643" cy="640080"/>
          </a:xfrm>
          <a:prstGeom prst="line">
            <a:avLst/>
          </a:prstGeom>
          <a:noFill/>
          <a:ln w="38100" cap="flat">
            <a:solidFill>
              <a:schemeClr val="bg1"/>
            </a:solidFill>
            <a:prstDash val="solid"/>
            <a:round/>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218310048"/>
      </p:ext>
    </p:extLst>
  </p:cSld>
  <p:clrMapOvr>
    <a:masterClrMapping/>
  </p:clrMapOvr>
  <p:transition spd="med"/>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z="2400" dirty="0">
                <a:latin typeface="Arial" panose="020B0604020202020204" pitchFamily="34" charset="0"/>
                <a:cs typeface="Arial" panose="020B0604020202020204" pitchFamily="34" charset="0"/>
              </a:rPr>
              <a:t>Characteristics of Money</a:t>
            </a:r>
          </a:p>
        </p:txBody>
      </p:sp>
      <p:graphicFrame>
        <p:nvGraphicFramePr>
          <p:cNvPr id="9" name="Content Placeholder 5"/>
          <p:cNvGraphicFramePr>
            <a:graphicFrameLocks/>
          </p:cNvGraphicFramePr>
          <p:nvPr>
            <p:extLst>
              <p:ext uri="{D42A27DB-BD31-4B8C-83A1-F6EECF244321}">
                <p14:modId xmlns:p14="http://schemas.microsoft.com/office/powerpoint/2010/main" val="298806194"/>
              </p:ext>
            </p:extLst>
          </p:nvPr>
        </p:nvGraphicFramePr>
        <p:xfrm>
          <a:off x="452063" y="825352"/>
          <a:ext cx="6164494" cy="3144520"/>
        </p:xfrm>
        <a:graphic>
          <a:graphicData uri="http://schemas.openxmlformats.org/drawingml/2006/table">
            <a:tbl>
              <a:tblPr firstRow="1" bandRow="1">
                <a:tableStyleId>{5FD0F851-EC5A-4D38-B0AD-8093EC10F338}</a:tableStyleId>
              </a:tblPr>
              <a:tblGrid>
                <a:gridCol w="2904162">
                  <a:extLst>
                    <a:ext uri="{9D8B030D-6E8A-4147-A177-3AD203B41FA5}">
                      <a16:colId xmlns:a16="http://schemas.microsoft.com/office/drawing/2014/main" val="20000"/>
                    </a:ext>
                  </a:extLst>
                </a:gridCol>
                <a:gridCol w="3260332">
                  <a:extLst>
                    <a:ext uri="{9D8B030D-6E8A-4147-A177-3AD203B41FA5}">
                      <a16:colId xmlns:a16="http://schemas.microsoft.com/office/drawing/2014/main" val="20001"/>
                    </a:ext>
                  </a:extLst>
                </a:gridCol>
              </a:tblGrid>
              <a:tr h="370840">
                <a:tc>
                  <a:txBody>
                    <a:bodyPr/>
                    <a:lstStyle/>
                    <a:p>
                      <a:pPr algn="l"/>
                      <a:r>
                        <a:rPr lang="en-US" sz="1500" dirty="0" smtClean="0">
                          <a:solidFill>
                            <a:schemeClr val="bg1"/>
                          </a:solidFill>
                          <a:latin typeface="+mn-lt"/>
                        </a:rPr>
                        <a:t>Characteristics</a:t>
                      </a:r>
                      <a:endParaRPr lang="en-US" sz="1500" dirty="0">
                        <a:solidFill>
                          <a:schemeClr val="bg1"/>
                        </a:solidFill>
                        <a:latin typeface="+mn-lt"/>
                      </a:endParaRPr>
                    </a:p>
                  </a:txBody>
                  <a:tcPr>
                    <a:solidFill>
                      <a:srgbClr val="0070C0"/>
                    </a:solidFill>
                  </a:tcPr>
                </a:tc>
                <a:tc>
                  <a:txBody>
                    <a:bodyPr/>
                    <a:lstStyle/>
                    <a:p>
                      <a:pPr algn="l"/>
                      <a:r>
                        <a:rPr lang="en-US" sz="1500" dirty="0" smtClean="0">
                          <a:solidFill>
                            <a:schemeClr val="bg1"/>
                          </a:solidFill>
                          <a:latin typeface="+mn-lt"/>
                        </a:rPr>
                        <a:t>Meaning</a:t>
                      </a:r>
                      <a:endParaRPr lang="en-US" sz="1500" dirty="0">
                        <a:solidFill>
                          <a:schemeClr val="bg1"/>
                        </a:solidFill>
                        <a:latin typeface="+mn-lt"/>
                      </a:endParaRPr>
                    </a:p>
                  </a:txBody>
                  <a:tcPr>
                    <a:solidFill>
                      <a:srgbClr val="0070C0"/>
                    </a:solidFill>
                  </a:tcPr>
                </a:tc>
                <a:extLst>
                  <a:ext uri="{0D108BD9-81ED-4DB2-BD59-A6C34878D82A}">
                    <a16:rowId xmlns:a16="http://schemas.microsoft.com/office/drawing/2014/main" val="10000"/>
                  </a:ext>
                </a:extLst>
              </a:tr>
              <a:tr h="370840">
                <a:tc>
                  <a:txBody>
                    <a:bodyPr/>
                    <a:lstStyle/>
                    <a:p>
                      <a:pPr algn="l"/>
                      <a:r>
                        <a:rPr lang="en-US" sz="1500" dirty="0" smtClean="0">
                          <a:latin typeface="+mn-lt"/>
                        </a:rPr>
                        <a:t>Unit of Account</a:t>
                      </a:r>
                      <a:endParaRPr lang="en-US" sz="1500" dirty="0">
                        <a:latin typeface="+mn-lt"/>
                      </a:endParaRPr>
                    </a:p>
                  </a:txBody>
                  <a:tcPr>
                    <a:solidFill>
                      <a:schemeClr val="bg1">
                        <a:lumMod val="85000"/>
                        <a:alpha val="20000"/>
                      </a:schemeClr>
                    </a:solidFill>
                  </a:tcPr>
                </a:tc>
                <a:tc>
                  <a:txBody>
                    <a:bodyPr/>
                    <a:lstStyle/>
                    <a:p>
                      <a:pPr algn="l"/>
                      <a:r>
                        <a:rPr lang="en-US" sz="1500" dirty="0" smtClean="0">
                          <a:latin typeface="+mn-lt"/>
                        </a:rPr>
                        <a:t>Measurable , accounting notation</a:t>
                      </a:r>
                      <a:endParaRPr lang="en-US" sz="1500" dirty="0">
                        <a:latin typeface="+mn-lt"/>
                      </a:endParaRPr>
                    </a:p>
                  </a:txBody>
                  <a:tcPr>
                    <a:solidFill>
                      <a:schemeClr val="bg1">
                        <a:lumMod val="85000"/>
                        <a:alpha val="20000"/>
                      </a:schemeClr>
                    </a:solidFill>
                  </a:tcPr>
                </a:tc>
                <a:extLst>
                  <a:ext uri="{0D108BD9-81ED-4DB2-BD59-A6C34878D82A}">
                    <a16:rowId xmlns:a16="http://schemas.microsoft.com/office/drawing/2014/main" val="10001"/>
                  </a:ext>
                </a:extLst>
              </a:tr>
              <a:tr h="370840">
                <a:tc>
                  <a:txBody>
                    <a:bodyPr/>
                    <a:lstStyle/>
                    <a:p>
                      <a:pPr algn="l"/>
                      <a:r>
                        <a:rPr lang="en-US" sz="1500" dirty="0" smtClean="0">
                          <a:solidFill>
                            <a:schemeClr val="bg1"/>
                          </a:solidFill>
                          <a:latin typeface="+mn-lt"/>
                        </a:rPr>
                        <a:t>Medium of exchange</a:t>
                      </a:r>
                      <a:endParaRPr lang="en-US" sz="1500" dirty="0">
                        <a:solidFill>
                          <a:schemeClr val="bg1"/>
                        </a:solidFill>
                        <a:latin typeface="+mn-lt"/>
                      </a:endParaRPr>
                    </a:p>
                  </a:txBody>
                  <a:tcPr>
                    <a:solidFill>
                      <a:srgbClr val="0070C0"/>
                    </a:solidFill>
                  </a:tcPr>
                </a:tc>
                <a:tc>
                  <a:txBody>
                    <a:bodyPr/>
                    <a:lstStyle/>
                    <a:p>
                      <a:pPr algn="l"/>
                      <a:r>
                        <a:rPr lang="en-US" sz="1500" dirty="0" smtClean="0">
                          <a:solidFill>
                            <a:schemeClr val="bg1"/>
                          </a:solidFill>
                          <a:latin typeface="+mn-lt"/>
                        </a:rPr>
                        <a:t>Simpler than barter</a:t>
                      </a:r>
                      <a:endParaRPr lang="en-US" sz="1500" dirty="0">
                        <a:solidFill>
                          <a:schemeClr val="bg1"/>
                        </a:solidFill>
                        <a:latin typeface="+mn-lt"/>
                      </a:endParaRPr>
                    </a:p>
                  </a:txBody>
                  <a:tcPr>
                    <a:solidFill>
                      <a:srgbClr val="0070C0"/>
                    </a:solidFill>
                  </a:tcPr>
                </a:tc>
                <a:extLst>
                  <a:ext uri="{0D108BD9-81ED-4DB2-BD59-A6C34878D82A}">
                    <a16:rowId xmlns:a16="http://schemas.microsoft.com/office/drawing/2014/main" val="10002"/>
                  </a:ext>
                </a:extLst>
              </a:tr>
              <a:tr h="370840">
                <a:tc>
                  <a:txBody>
                    <a:bodyPr/>
                    <a:lstStyle/>
                    <a:p>
                      <a:pPr algn="l"/>
                      <a:r>
                        <a:rPr lang="en-US" sz="1500" dirty="0" smtClean="0">
                          <a:latin typeface="+mn-lt"/>
                        </a:rPr>
                        <a:t>Portable</a:t>
                      </a:r>
                      <a:endParaRPr lang="en-US" sz="1500" dirty="0">
                        <a:latin typeface="+mn-lt"/>
                      </a:endParaRPr>
                    </a:p>
                  </a:txBody>
                  <a:tcPr>
                    <a:solidFill>
                      <a:schemeClr val="bg1">
                        <a:lumMod val="85000"/>
                        <a:alpha val="20000"/>
                      </a:schemeClr>
                    </a:solidFill>
                  </a:tcPr>
                </a:tc>
                <a:tc>
                  <a:txBody>
                    <a:bodyPr/>
                    <a:lstStyle/>
                    <a:p>
                      <a:pPr algn="l"/>
                      <a:r>
                        <a:rPr lang="en-US" sz="1500" dirty="0" smtClean="0">
                          <a:latin typeface="+mn-lt"/>
                        </a:rPr>
                        <a:t>Fits</a:t>
                      </a:r>
                      <a:r>
                        <a:rPr lang="en-US" sz="1500" baseline="0" dirty="0" smtClean="0">
                          <a:latin typeface="+mn-lt"/>
                        </a:rPr>
                        <a:t> in our pocket</a:t>
                      </a:r>
                      <a:endParaRPr lang="en-US" sz="1500" dirty="0">
                        <a:latin typeface="+mn-lt"/>
                      </a:endParaRPr>
                    </a:p>
                  </a:txBody>
                  <a:tcPr>
                    <a:solidFill>
                      <a:schemeClr val="bg1">
                        <a:lumMod val="85000"/>
                        <a:alpha val="20000"/>
                      </a:schemeClr>
                    </a:solidFill>
                  </a:tcPr>
                </a:tc>
                <a:extLst>
                  <a:ext uri="{0D108BD9-81ED-4DB2-BD59-A6C34878D82A}">
                    <a16:rowId xmlns:a16="http://schemas.microsoft.com/office/drawing/2014/main" val="10003"/>
                  </a:ext>
                </a:extLst>
              </a:tr>
              <a:tr h="370840">
                <a:tc>
                  <a:txBody>
                    <a:bodyPr/>
                    <a:lstStyle/>
                    <a:p>
                      <a:pPr algn="l"/>
                      <a:r>
                        <a:rPr lang="en-US" sz="1500" dirty="0" smtClean="0">
                          <a:solidFill>
                            <a:schemeClr val="bg1"/>
                          </a:solidFill>
                          <a:latin typeface="+mn-lt"/>
                        </a:rPr>
                        <a:t>Durable</a:t>
                      </a:r>
                      <a:endParaRPr lang="en-US" sz="1500" dirty="0">
                        <a:solidFill>
                          <a:schemeClr val="bg1"/>
                        </a:solidFill>
                        <a:latin typeface="+mn-lt"/>
                      </a:endParaRPr>
                    </a:p>
                  </a:txBody>
                  <a:tcPr>
                    <a:solidFill>
                      <a:srgbClr val="0070C0"/>
                    </a:solidFill>
                  </a:tcPr>
                </a:tc>
                <a:tc>
                  <a:txBody>
                    <a:bodyPr/>
                    <a:lstStyle/>
                    <a:p>
                      <a:pPr algn="l"/>
                      <a:r>
                        <a:rPr lang="en-US" sz="1500" dirty="0" smtClean="0">
                          <a:solidFill>
                            <a:schemeClr val="bg1"/>
                          </a:solidFill>
                          <a:latin typeface="+mn-lt"/>
                        </a:rPr>
                        <a:t>Does not wear out quickly</a:t>
                      </a:r>
                      <a:endParaRPr lang="en-US" sz="1500" dirty="0">
                        <a:solidFill>
                          <a:schemeClr val="bg1"/>
                        </a:solidFill>
                        <a:latin typeface="+mn-lt"/>
                      </a:endParaRPr>
                    </a:p>
                  </a:txBody>
                  <a:tcPr>
                    <a:solidFill>
                      <a:srgbClr val="0070C0"/>
                    </a:solidFill>
                  </a:tcPr>
                </a:tc>
                <a:extLst>
                  <a:ext uri="{0D108BD9-81ED-4DB2-BD59-A6C34878D82A}">
                    <a16:rowId xmlns:a16="http://schemas.microsoft.com/office/drawing/2014/main" val="10004"/>
                  </a:ext>
                </a:extLst>
              </a:tr>
              <a:tr h="370840">
                <a:tc>
                  <a:txBody>
                    <a:bodyPr/>
                    <a:lstStyle/>
                    <a:p>
                      <a:pPr algn="l"/>
                      <a:r>
                        <a:rPr lang="en-US" sz="1500" dirty="0" smtClean="0">
                          <a:latin typeface="+mn-lt"/>
                        </a:rPr>
                        <a:t>Divisible</a:t>
                      </a:r>
                      <a:endParaRPr lang="en-US" sz="1500" dirty="0">
                        <a:latin typeface="+mn-lt"/>
                      </a:endParaRPr>
                    </a:p>
                  </a:txBody>
                  <a:tcPr>
                    <a:solidFill>
                      <a:schemeClr val="bg1">
                        <a:lumMod val="85000"/>
                        <a:alpha val="20000"/>
                      </a:schemeClr>
                    </a:solidFill>
                  </a:tcPr>
                </a:tc>
                <a:tc>
                  <a:txBody>
                    <a:bodyPr/>
                    <a:lstStyle/>
                    <a:p>
                      <a:pPr algn="l"/>
                      <a:r>
                        <a:rPr lang="en-US" sz="1500" dirty="0" smtClean="0">
                          <a:latin typeface="+mn-lt"/>
                        </a:rPr>
                        <a:t>Can make change</a:t>
                      </a:r>
                      <a:endParaRPr lang="en-US" sz="1500" dirty="0">
                        <a:latin typeface="+mn-lt"/>
                      </a:endParaRPr>
                    </a:p>
                  </a:txBody>
                  <a:tcPr>
                    <a:solidFill>
                      <a:schemeClr val="bg1">
                        <a:lumMod val="85000"/>
                        <a:alpha val="20000"/>
                      </a:schemeClr>
                    </a:solidFill>
                  </a:tcPr>
                </a:tc>
                <a:extLst>
                  <a:ext uri="{0D108BD9-81ED-4DB2-BD59-A6C34878D82A}">
                    <a16:rowId xmlns:a16="http://schemas.microsoft.com/office/drawing/2014/main" val="10005"/>
                  </a:ext>
                </a:extLst>
              </a:tr>
              <a:tr h="370840">
                <a:tc>
                  <a:txBody>
                    <a:bodyPr/>
                    <a:lstStyle/>
                    <a:p>
                      <a:pPr algn="l"/>
                      <a:r>
                        <a:rPr lang="en-US" sz="1500" dirty="0" smtClean="0">
                          <a:solidFill>
                            <a:schemeClr val="bg1"/>
                          </a:solidFill>
                          <a:latin typeface="+mn-lt"/>
                        </a:rPr>
                        <a:t>Fungible</a:t>
                      </a:r>
                      <a:endParaRPr lang="en-US" sz="1500" dirty="0">
                        <a:solidFill>
                          <a:schemeClr val="bg1"/>
                        </a:solidFill>
                        <a:latin typeface="+mn-lt"/>
                      </a:endParaRPr>
                    </a:p>
                  </a:txBody>
                  <a:tcPr>
                    <a:solidFill>
                      <a:srgbClr val="0070C0"/>
                    </a:solidFill>
                  </a:tcPr>
                </a:tc>
                <a:tc>
                  <a:txBody>
                    <a:bodyPr/>
                    <a:lstStyle/>
                    <a:p>
                      <a:pPr algn="l"/>
                      <a:r>
                        <a:rPr lang="en-US" sz="1500" dirty="0" smtClean="0">
                          <a:solidFill>
                            <a:schemeClr val="bg1"/>
                          </a:solidFill>
                          <a:latin typeface="+mn-lt"/>
                        </a:rPr>
                        <a:t>One is worth the same as another</a:t>
                      </a:r>
                      <a:endParaRPr lang="en-US" sz="1500" dirty="0">
                        <a:solidFill>
                          <a:schemeClr val="bg1"/>
                        </a:solidFill>
                        <a:latin typeface="+mn-lt"/>
                      </a:endParaRPr>
                    </a:p>
                  </a:txBody>
                  <a:tcPr>
                    <a:solidFill>
                      <a:srgbClr val="0070C0"/>
                    </a:solidFill>
                  </a:tcPr>
                </a:tc>
                <a:extLst>
                  <a:ext uri="{0D108BD9-81ED-4DB2-BD59-A6C34878D82A}">
                    <a16:rowId xmlns:a16="http://schemas.microsoft.com/office/drawing/2014/main" val="10006"/>
                  </a:ext>
                </a:extLst>
              </a:tr>
              <a:tr h="370840">
                <a:tc>
                  <a:txBody>
                    <a:bodyPr/>
                    <a:lstStyle/>
                    <a:p>
                      <a:pPr algn="l"/>
                      <a:r>
                        <a:rPr lang="en-US" sz="1500" dirty="0" smtClean="0">
                          <a:latin typeface="+mn-lt"/>
                        </a:rPr>
                        <a:t>Store of value</a:t>
                      </a:r>
                      <a:endParaRPr lang="en-US" sz="1500" dirty="0">
                        <a:solidFill>
                          <a:srgbClr val="7030A0"/>
                        </a:solidFill>
                        <a:latin typeface="+mn-lt"/>
                      </a:endParaRPr>
                    </a:p>
                  </a:txBody>
                  <a:tcPr>
                    <a:solidFill>
                      <a:schemeClr val="bg1">
                        <a:lumMod val="85000"/>
                        <a:alpha val="20000"/>
                      </a:schemeClr>
                    </a:solidFill>
                  </a:tcPr>
                </a:tc>
                <a:tc>
                  <a:txBody>
                    <a:bodyPr/>
                    <a:lstStyle/>
                    <a:p>
                      <a:pPr algn="l"/>
                      <a:r>
                        <a:rPr lang="en-US" sz="1500" dirty="0" smtClean="0">
                          <a:latin typeface="+mn-lt"/>
                        </a:rPr>
                        <a:t>Holds its value over time (including commodity</a:t>
                      </a:r>
                      <a:r>
                        <a:rPr lang="en-US" sz="1500" baseline="0" dirty="0" smtClean="0">
                          <a:latin typeface="+mn-lt"/>
                        </a:rPr>
                        <a:t> value and scarcity)</a:t>
                      </a:r>
                      <a:endParaRPr lang="en-US" sz="1500" dirty="0">
                        <a:solidFill>
                          <a:srgbClr val="7030A0"/>
                        </a:solidFill>
                        <a:latin typeface="+mn-lt"/>
                      </a:endParaRPr>
                    </a:p>
                  </a:txBody>
                  <a:tcPr>
                    <a:solidFill>
                      <a:schemeClr val="bg1">
                        <a:lumMod val="85000"/>
                        <a:alpha val="20000"/>
                      </a:schemeClr>
                    </a:solidFill>
                  </a:tcPr>
                </a:tc>
                <a:extLst>
                  <a:ext uri="{0D108BD9-81ED-4DB2-BD59-A6C34878D82A}">
                    <a16:rowId xmlns:a16="http://schemas.microsoft.com/office/drawing/2014/main" val="10007"/>
                  </a:ext>
                </a:extLst>
              </a:tr>
            </a:tbl>
          </a:graphicData>
        </a:graphic>
      </p:graphicFrame>
      <p:sp>
        <p:nvSpPr>
          <p:cNvPr id="11" name="TextBox 10"/>
          <p:cNvSpPr txBox="1"/>
          <p:nvPr/>
        </p:nvSpPr>
        <p:spPr>
          <a:xfrm>
            <a:off x="7086601" y="2024727"/>
            <a:ext cx="1676942" cy="769439"/>
          </a:xfrm>
          <a:prstGeom prst="rect">
            <a:avLst/>
          </a:prstGeom>
          <a:noFill/>
          <a:ln w="12700" cap="flat">
            <a:solidFill>
              <a:schemeClr val="tx2">
                <a:lumMod val="50000"/>
              </a:schemeClr>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en-US" sz="1100" dirty="0">
                <a:solidFill>
                  <a:srgbClr val="A7A7A7">
                    <a:lumMod val="50000"/>
                  </a:srgbClr>
                </a:solidFill>
                <a:latin typeface="Century Gothic" panose="020B0502020202020204" pitchFamily="34" charset="0"/>
                <a:cs typeface="Arial" panose="020B0604020202020204" pitchFamily="34" charset="0"/>
              </a:rPr>
              <a:t>If it does not meet all these criteria, then it is not money , then it may be </a:t>
            </a:r>
            <a:r>
              <a:rPr lang="en-US" sz="1100" dirty="0" smtClean="0">
                <a:solidFill>
                  <a:srgbClr val="A7A7A7">
                    <a:lumMod val="50000"/>
                  </a:srgbClr>
                </a:solidFill>
                <a:latin typeface="Century Gothic" panose="020B0502020202020204" pitchFamily="34" charset="0"/>
                <a:cs typeface="Arial" panose="020B0604020202020204" pitchFamily="34" charset="0"/>
              </a:rPr>
              <a:t>currency.</a:t>
            </a:r>
            <a:endParaRPr lang="en-US" sz="1100" dirty="0">
              <a:solidFill>
                <a:srgbClr val="A7A7A7">
                  <a:lumMod val="50000"/>
                </a:srgbClr>
              </a:solidFill>
              <a:latin typeface="Century Gothic" panose="020B0502020202020204" pitchFamily="34" charset="0"/>
              <a:cs typeface="Arial" panose="020B0604020202020204" pitchFamily="34" charset="0"/>
            </a:endParaRPr>
          </a:p>
        </p:txBody>
      </p:sp>
      <p:cxnSp>
        <p:nvCxnSpPr>
          <p:cNvPr id="13" name="Straight Connector 12"/>
          <p:cNvCxnSpPr/>
          <p:nvPr/>
        </p:nvCxnSpPr>
        <p:spPr>
          <a:xfrm flipV="1">
            <a:off x="6925976" y="397767"/>
            <a:ext cx="0" cy="4023360"/>
          </a:xfrm>
          <a:prstGeom prst="line">
            <a:avLst/>
          </a:prstGeom>
          <a:noFill/>
          <a:ln w="12700" cap="flat">
            <a:solidFill>
              <a:schemeClr val="accent1"/>
            </a:solidFill>
            <a:prstDash val="sysDot"/>
            <a:round/>
            <a:headEnd type="diamond" w="sm" len="sm"/>
            <a:tailEnd type="diamond" w="sm" len="sm"/>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331666670"/>
      </p:ext>
    </p:extLst>
  </p:cSld>
  <p:clrMapOvr>
    <a:masterClrMapping/>
  </p:clrMapOvr>
  <p:transition spd="med"/>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400" dirty="0">
                <a:latin typeface="Arial" panose="020B0604020202020204" pitchFamily="34" charset="0"/>
                <a:cs typeface="Arial" panose="020B0604020202020204" pitchFamily="34" charset="0"/>
              </a:rPr>
              <a:t>Technology behind Bitcoin</a:t>
            </a:r>
          </a:p>
        </p:txBody>
      </p:sp>
      <p:sp>
        <p:nvSpPr>
          <p:cNvPr id="5" name="Slide Number Placeholder 4"/>
          <p:cNvSpPr>
            <a:spLocks noGrp="1"/>
          </p:cNvSpPr>
          <p:nvPr>
            <p:ph type="sldNum" sz="quarter" idx="2"/>
          </p:nvPr>
        </p:nvSpPr>
        <p:spPr>
          <a:xfrm>
            <a:off x="8066449" y="4722230"/>
            <a:ext cx="468287" cy="279401"/>
          </a:xfrm>
        </p:spPr>
        <p:txBody>
          <a:bodyPr/>
          <a:lstStyle/>
          <a:p>
            <a:fld id="{14D65173-87C9-47C0-A890-7AD8E2754265}" type="slidenum">
              <a:rPr lang="en-US" smtClean="0">
                <a:solidFill>
                  <a:srgbClr val="000000">
                    <a:lumMod val="75000"/>
                    <a:lumOff val="25000"/>
                  </a:srgbClr>
                </a:solidFill>
              </a:rPr>
              <a:pPr/>
              <a:t>44</a:t>
            </a:fld>
            <a:endParaRPr lang="en-US" dirty="0">
              <a:solidFill>
                <a:srgbClr val="000000">
                  <a:lumMod val="75000"/>
                  <a:lumOff val="25000"/>
                </a:srgbClr>
              </a:solidFill>
            </a:endParaRPr>
          </a:p>
        </p:txBody>
      </p:sp>
      <p:sp>
        <p:nvSpPr>
          <p:cNvPr id="3" name="Content Placeholder 2"/>
          <p:cNvSpPr>
            <a:spLocks noGrp="1"/>
          </p:cNvSpPr>
          <p:nvPr>
            <p:ph type="body" sz="quarter" idx="4294967295"/>
          </p:nvPr>
        </p:nvSpPr>
        <p:spPr>
          <a:xfrm>
            <a:off x="250662" y="763970"/>
            <a:ext cx="8688388" cy="2271712"/>
          </a:xfrm>
          <a:prstGeom prst="rect">
            <a:avLst/>
          </a:prstGeom>
        </p:spPr>
        <p:txBody>
          <a:bodyPr>
            <a:normAutofit/>
          </a:bodyPr>
          <a:lstStyle/>
          <a:p>
            <a:r>
              <a:rPr lang="en-US" sz="1500" dirty="0">
                <a:solidFill>
                  <a:srgbClr val="00B0F0"/>
                </a:solidFill>
              </a:rPr>
              <a:t>The Bitcoin network:  </a:t>
            </a:r>
            <a:r>
              <a:rPr lang="en-US" sz="1500" dirty="0"/>
              <a:t>a P2P Network like </a:t>
            </a:r>
            <a:r>
              <a:rPr lang="en-US" sz="1500" dirty="0" err="1"/>
              <a:t>Bittorrent</a:t>
            </a:r>
            <a:endParaRPr lang="en-US" sz="1500" dirty="0"/>
          </a:p>
          <a:p>
            <a:r>
              <a:rPr lang="en-US" sz="1500" dirty="0">
                <a:solidFill>
                  <a:srgbClr val="00B0F0"/>
                </a:solidFill>
              </a:rPr>
              <a:t>Cryptography: </a:t>
            </a:r>
            <a:r>
              <a:rPr lang="en-US" sz="1500" dirty="0"/>
              <a:t>Enables the exchange of accurate (payment) instructions between the parties of the transactions with </a:t>
            </a:r>
            <a:r>
              <a:rPr lang="en-US" sz="1500" dirty="0">
                <a:solidFill>
                  <a:srgbClr val="00B0F0"/>
                </a:solidFill>
              </a:rPr>
              <a:t>digital signatures </a:t>
            </a:r>
            <a:r>
              <a:rPr lang="en-US" sz="1500" dirty="0"/>
              <a:t>using public Cryptography. </a:t>
            </a:r>
          </a:p>
          <a:p>
            <a:pPr marL="169069" lvl="1" indent="0">
              <a:buNone/>
            </a:pPr>
            <a:r>
              <a:rPr lang="en-US" sz="1500" dirty="0" err="1">
                <a:solidFill>
                  <a:srgbClr val="00B0F0"/>
                </a:solidFill>
              </a:rPr>
              <a:t>Cyptorgraphic</a:t>
            </a:r>
            <a:r>
              <a:rPr lang="en-US" sz="1500" dirty="0">
                <a:solidFill>
                  <a:srgbClr val="00B0F0"/>
                </a:solidFill>
              </a:rPr>
              <a:t> hash functions </a:t>
            </a:r>
            <a:r>
              <a:rPr lang="en-US" sz="1500" dirty="0"/>
              <a:t>are used to enforce discipline on writing transaction     records on public ledger </a:t>
            </a:r>
          </a:p>
          <a:p>
            <a:r>
              <a:rPr lang="en-US" sz="1500" dirty="0">
                <a:solidFill>
                  <a:srgbClr val="00B0F0"/>
                </a:solidFill>
              </a:rPr>
              <a:t>Blockchain Technology: </a:t>
            </a:r>
            <a:r>
              <a:rPr lang="en-US" sz="1500" dirty="0"/>
              <a:t>It bundles together transactions in a chain of blocks and ensures transactions can be independently confirmed as unique and valid using distributed consensus mechanism without a central authority</a:t>
            </a:r>
          </a:p>
        </p:txBody>
      </p:sp>
      <p:pic>
        <p:nvPicPr>
          <p:cNvPr id="7" name="Picture 6"/>
          <p:cNvPicPr>
            <a:picLocks noChangeAspect="1"/>
          </p:cNvPicPr>
          <p:nvPr/>
        </p:nvPicPr>
        <p:blipFill>
          <a:blip r:embed="rId3"/>
          <a:stretch>
            <a:fillRect/>
          </a:stretch>
        </p:blipFill>
        <p:spPr>
          <a:xfrm>
            <a:off x="1150033" y="3059548"/>
            <a:ext cx="1654538" cy="987491"/>
          </a:xfrm>
          <a:prstGeom prst="rect">
            <a:avLst/>
          </a:prstGeom>
        </p:spPr>
      </p:pic>
      <p:pic>
        <p:nvPicPr>
          <p:cNvPr id="8" name="Picture 7"/>
          <p:cNvPicPr>
            <a:picLocks noChangeAspect="1"/>
          </p:cNvPicPr>
          <p:nvPr/>
        </p:nvPicPr>
        <p:blipFill>
          <a:blip r:embed="rId4"/>
          <a:stretch>
            <a:fillRect/>
          </a:stretch>
        </p:blipFill>
        <p:spPr>
          <a:xfrm>
            <a:off x="3482510" y="3088510"/>
            <a:ext cx="1300403" cy="1122709"/>
          </a:xfrm>
          <a:prstGeom prst="rect">
            <a:avLst/>
          </a:prstGeom>
        </p:spPr>
      </p:pic>
      <p:pic>
        <p:nvPicPr>
          <p:cNvPr id="9" name="Picture 8"/>
          <p:cNvPicPr>
            <a:picLocks noChangeAspect="1"/>
          </p:cNvPicPr>
          <p:nvPr/>
        </p:nvPicPr>
        <p:blipFill>
          <a:blip r:embed="rId5"/>
          <a:stretch>
            <a:fillRect/>
          </a:stretch>
        </p:blipFill>
        <p:spPr>
          <a:xfrm>
            <a:off x="4692711" y="3840961"/>
            <a:ext cx="266508" cy="261887"/>
          </a:xfrm>
          <a:prstGeom prst="rect">
            <a:avLst/>
          </a:prstGeom>
        </p:spPr>
      </p:pic>
      <p:pic>
        <p:nvPicPr>
          <p:cNvPr id="10" name="Picture 9"/>
          <p:cNvPicPr>
            <a:picLocks noChangeAspect="1"/>
          </p:cNvPicPr>
          <p:nvPr/>
        </p:nvPicPr>
        <p:blipFill>
          <a:blip r:embed="rId6"/>
          <a:stretch>
            <a:fillRect/>
          </a:stretch>
        </p:blipFill>
        <p:spPr>
          <a:xfrm>
            <a:off x="5690050" y="2973408"/>
            <a:ext cx="2085155" cy="762315"/>
          </a:xfrm>
          <a:prstGeom prst="rect">
            <a:avLst/>
          </a:prstGeom>
        </p:spPr>
      </p:pic>
      <p:pic>
        <p:nvPicPr>
          <p:cNvPr id="11" name="Picture 10"/>
          <p:cNvPicPr>
            <a:picLocks noChangeAspect="1"/>
          </p:cNvPicPr>
          <p:nvPr/>
        </p:nvPicPr>
        <p:blipFill>
          <a:blip r:embed="rId7"/>
          <a:stretch>
            <a:fillRect/>
          </a:stretch>
        </p:blipFill>
        <p:spPr>
          <a:xfrm>
            <a:off x="3954064" y="3470664"/>
            <a:ext cx="357293" cy="348866"/>
          </a:xfrm>
          <a:prstGeom prst="rect">
            <a:avLst/>
          </a:prstGeom>
        </p:spPr>
      </p:pic>
      <p:pic>
        <p:nvPicPr>
          <p:cNvPr id="12" name="Picture 11"/>
          <p:cNvPicPr>
            <a:picLocks noChangeAspect="1"/>
          </p:cNvPicPr>
          <p:nvPr/>
        </p:nvPicPr>
        <p:blipFill>
          <a:blip r:embed="rId8"/>
          <a:stretch>
            <a:fillRect/>
          </a:stretch>
        </p:blipFill>
        <p:spPr>
          <a:xfrm>
            <a:off x="6519535" y="2852329"/>
            <a:ext cx="426185" cy="407291"/>
          </a:xfrm>
          <a:prstGeom prst="rect">
            <a:avLst/>
          </a:prstGeom>
        </p:spPr>
      </p:pic>
      <p:sp>
        <p:nvSpPr>
          <p:cNvPr id="13" name="TextBox 12"/>
          <p:cNvSpPr txBox="1"/>
          <p:nvPr/>
        </p:nvSpPr>
        <p:spPr>
          <a:xfrm>
            <a:off x="6083005" y="3819530"/>
            <a:ext cx="1862045" cy="461665"/>
          </a:xfrm>
          <a:prstGeom prst="rect">
            <a:avLst/>
          </a:prstGeom>
          <a:noFill/>
        </p:spPr>
        <p:txBody>
          <a:bodyPr wrap="square" rtlCol="0">
            <a:spAutoFit/>
          </a:bodyPr>
          <a:lstStyle/>
          <a:p>
            <a:r>
              <a:rPr lang="en-US" sz="1200" b="1" dirty="0">
                <a:solidFill>
                  <a:srgbClr val="00B0F0"/>
                </a:solidFill>
                <a:latin typeface="Arial" pitchFamily="34" charset="0"/>
                <a:cs typeface="Arial" pitchFamily="34" charset="0"/>
              </a:rPr>
              <a:t>Blockchain Technology</a:t>
            </a:r>
          </a:p>
        </p:txBody>
      </p:sp>
      <p:sp>
        <p:nvSpPr>
          <p:cNvPr id="14" name="TextBox 13"/>
          <p:cNvSpPr txBox="1"/>
          <p:nvPr/>
        </p:nvSpPr>
        <p:spPr>
          <a:xfrm>
            <a:off x="3290157" y="4098862"/>
            <a:ext cx="1862045" cy="276999"/>
          </a:xfrm>
          <a:prstGeom prst="rect">
            <a:avLst/>
          </a:prstGeom>
          <a:noFill/>
        </p:spPr>
        <p:txBody>
          <a:bodyPr wrap="square" rtlCol="0">
            <a:spAutoFit/>
          </a:bodyPr>
          <a:lstStyle/>
          <a:p>
            <a:r>
              <a:rPr lang="en-US" sz="1200" b="1" dirty="0">
                <a:solidFill>
                  <a:srgbClr val="00B0F0"/>
                </a:solidFill>
                <a:latin typeface="Arial" pitchFamily="34" charset="0"/>
                <a:cs typeface="Arial" pitchFamily="34" charset="0"/>
              </a:rPr>
              <a:t>A P2P Bitcoin Network</a:t>
            </a:r>
          </a:p>
        </p:txBody>
      </p:sp>
      <p:sp>
        <p:nvSpPr>
          <p:cNvPr id="16" name="TextBox 15"/>
          <p:cNvSpPr txBox="1"/>
          <p:nvPr/>
        </p:nvSpPr>
        <p:spPr>
          <a:xfrm>
            <a:off x="1134749" y="4066327"/>
            <a:ext cx="1276796" cy="276999"/>
          </a:xfrm>
          <a:prstGeom prst="rect">
            <a:avLst/>
          </a:prstGeom>
          <a:noFill/>
        </p:spPr>
        <p:txBody>
          <a:bodyPr wrap="square" rtlCol="0">
            <a:spAutoFit/>
          </a:bodyPr>
          <a:lstStyle/>
          <a:p>
            <a:r>
              <a:rPr lang="en-US" sz="1200" b="1" dirty="0">
                <a:solidFill>
                  <a:srgbClr val="00B0F0"/>
                </a:solidFill>
                <a:latin typeface="Arial" pitchFamily="34" charset="0"/>
                <a:cs typeface="Arial" pitchFamily="34" charset="0"/>
              </a:rPr>
              <a:t>Cryptography</a:t>
            </a:r>
          </a:p>
        </p:txBody>
      </p:sp>
    </p:spTree>
    <p:extLst>
      <p:ext uri="{BB962C8B-B14F-4D97-AF65-F5344CB8AC3E}">
        <p14:creationId xmlns:p14="http://schemas.microsoft.com/office/powerpoint/2010/main" val="951705682"/>
      </p:ext>
    </p:extLst>
  </p:cSld>
  <p:clrMapOvr>
    <a:masterClrMapping/>
  </p:clrMapOvr>
  <p:transition spd="med"/>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6000" y="126832"/>
            <a:ext cx="8723050" cy="452986"/>
          </a:xfrm>
        </p:spPr>
        <p:txBody>
          <a:bodyPr>
            <a:normAutofit fontScale="90000"/>
          </a:bodyPr>
          <a:lstStyle/>
          <a:p>
            <a:r>
              <a:rPr lang="en-US" sz="2700" dirty="0" smtClean="0"/>
              <a:t>Typical bit coin Transaction</a:t>
            </a:r>
            <a:endParaRPr lang="en-US" sz="2700" dirty="0"/>
          </a:p>
        </p:txBody>
      </p:sp>
      <p:sp>
        <p:nvSpPr>
          <p:cNvPr id="4" name="Slide Number Placeholder 3"/>
          <p:cNvSpPr>
            <a:spLocks noGrp="1"/>
          </p:cNvSpPr>
          <p:nvPr>
            <p:ph type="sldNum" sz="quarter" idx="2"/>
          </p:nvPr>
        </p:nvSpPr>
        <p:spPr/>
        <p:txBody>
          <a:bodyPr/>
          <a:lstStyle/>
          <a:p>
            <a:fld id="{14D65173-87C9-47C0-A890-7AD8E2754265}" type="slidenum">
              <a:rPr lang="en-US" smtClean="0">
                <a:solidFill>
                  <a:srgbClr val="000000">
                    <a:lumMod val="75000"/>
                    <a:lumOff val="25000"/>
                  </a:srgbClr>
                </a:solidFill>
              </a:rPr>
              <a:pPr/>
              <a:t>45</a:t>
            </a:fld>
            <a:endParaRPr lang="en-US">
              <a:solidFill>
                <a:srgbClr val="000000">
                  <a:lumMod val="75000"/>
                  <a:lumOff val="25000"/>
                </a:srgbClr>
              </a:solidFill>
            </a:endParaRPr>
          </a:p>
        </p:txBody>
      </p:sp>
      <p:sp>
        <p:nvSpPr>
          <p:cNvPr id="7" name="Oval 6"/>
          <p:cNvSpPr/>
          <p:nvPr/>
        </p:nvSpPr>
        <p:spPr>
          <a:xfrm>
            <a:off x="8440892" y="93048"/>
            <a:ext cx="490445" cy="45220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FFFFFF"/>
                </a:solidFill>
              </a:rPr>
              <a:t>1</a:t>
            </a:r>
          </a:p>
        </p:txBody>
      </p:sp>
      <p:pic>
        <p:nvPicPr>
          <p:cNvPr id="5" name="Picture 4"/>
          <p:cNvPicPr>
            <a:picLocks noChangeAspect="1"/>
          </p:cNvPicPr>
          <p:nvPr/>
        </p:nvPicPr>
        <p:blipFill>
          <a:blip r:embed="rId2"/>
          <a:stretch>
            <a:fillRect/>
          </a:stretch>
        </p:blipFill>
        <p:spPr>
          <a:xfrm>
            <a:off x="3171825" y="1258201"/>
            <a:ext cx="2647474" cy="3143250"/>
          </a:xfrm>
          <a:prstGeom prst="rect">
            <a:avLst/>
          </a:prstGeom>
        </p:spPr>
      </p:pic>
      <p:pic>
        <p:nvPicPr>
          <p:cNvPr id="8" name="Picture 7"/>
          <p:cNvPicPr>
            <a:picLocks noChangeAspect="1"/>
          </p:cNvPicPr>
          <p:nvPr/>
        </p:nvPicPr>
        <p:blipFill>
          <a:blip r:embed="rId3"/>
          <a:stretch>
            <a:fillRect/>
          </a:stretch>
        </p:blipFill>
        <p:spPr>
          <a:xfrm>
            <a:off x="1285874" y="711774"/>
            <a:ext cx="628650" cy="728436"/>
          </a:xfrm>
          <a:prstGeom prst="rect">
            <a:avLst/>
          </a:prstGeom>
        </p:spPr>
      </p:pic>
      <p:pic>
        <p:nvPicPr>
          <p:cNvPr id="9" name="Picture 8"/>
          <p:cNvPicPr>
            <a:picLocks noChangeAspect="1"/>
          </p:cNvPicPr>
          <p:nvPr/>
        </p:nvPicPr>
        <p:blipFill>
          <a:blip r:embed="rId3"/>
          <a:stretch>
            <a:fillRect/>
          </a:stretch>
        </p:blipFill>
        <p:spPr>
          <a:xfrm>
            <a:off x="6315074" y="711774"/>
            <a:ext cx="628650" cy="728436"/>
          </a:xfrm>
          <a:prstGeom prst="rect">
            <a:avLst/>
          </a:prstGeom>
        </p:spPr>
      </p:pic>
      <p:sp>
        <p:nvSpPr>
          <p:cNvPr id="10" name="TextBox 9"/>
          <p:cNvSpPr txBox="1"/>
          <p:nvPr/>
        </p:nvSpPr>
        <p:spPr>
          <a:xfrm>
            <a:off x="1574436" y="1819564"/>
            <a:ext cx="1254488" cy="715581"/>
          </a:xfrm>
          <a:prstGeom prst="rect">
            <a:avLst/>
          </a:prstGeom>
          <a:noFill/>
        </p:spPr>
        <p:txBody>
          <a:bodyPr wrap="square" rtlCol="0">
            <a:spAutoFit/>
          </a:bodyPr>
          <a:lstStyle/>
          <a:p>
            <a:r>
              <a:rPr lang="en-US" sz="1350" dirty="0">
                <a:latin typeface="Arial" pitchFamily="34" charset="0"/>
                <a:cs typeface="Arial" pitchFamily="34" charset="0"/>
              </a:rPr>
              <a:t>Bob Bitcoin Address (Public)</a:t>
            </a:r>
          </a:p>
        </p:txBody>
      </p:sp>
      <p:sp>
        <p:nvSpPr>
          <p:cNvPr id="11" name="TextBox 10"/>
          <p:cNvSpPr txBox="1"/>
          <p:nvPr/>
        </p:nvSpPr>
        <p:spPr>
          <a:xfrm>
            <a:off x="1060088" y="3781232"/>
            <a:ext cx="2235994" cy="300082"/>
          </a:xfrm>
          <a:prstGeom prst="rect">
            <a:avLst/>
          </a:prstGeom>
          <a:noFill/>
        </p:spPr>
        <p:txBody>
          <a:bodyPr wrap="square" rtlCol="0">
            <a:spAutoFit/>
          </a:bodyPr>
          <a:lstStyle/>
          <a:p>
            <a:r>
              <a:rPr lang="en-US" sz="1350" dirty="0">
                <a:latin typeface="Arial" pitchFamily="34" charset="0"/>
                <a:cs typeface="Arial" pitchFamily="34" charset="0"/>
              </a:rPr>
              <a:t>Bob’s Account Private Key</a:t>
            </a:r>
          </a:p>
        </p:txBody>
      </p:sp>
      <p:sp>
        <p:nvSpPr>
          <p:cNvPr id="12" name="TextBox 11"/>
          <p:cNvSpPr txBox="1"/>
          <p:nvPr/>
        </p:nvSpPr>
        <p:spPr>
          <a:xfrm>
            <a:off x="1315855" y="1337171"/>
            <a:ext cx="568688" cy="300082"/>
          </a:xfrm>
          <a:prstGeom prst="rect">
            <a:avLst/>
          </a:prstGeom>
          <a:noFill/>
        </p:spPr>
        <p:txBody>
          <a:bodyPr wrap="square" rtlCol="0">
            <a:spAutoFit/>
          </a:bodyPr>
          <a:lstStyle/>
          <a:p>
            <a:r>
              <a:rPr lang="en-US" sz="1350" b="1" dirty="0">
                <a:solidFill>
                  <a:srgbClr val="0070C0"/>
                </a:solidFill>
                <a:latin typeface="Arial" pitchFamily="34" charset="0"/>
                <a:cs typeface="Arial" pitchFamily="34" charset="0"/>
              </a:rPr>
              <a:t>BOB</a:t>
            </a:r>
          </a:p>
        </p:txBody>
      </p:sp>
      <p:sp>
        <p:nvSpPr>
          <p:cNvPr id="13" name="TextBox 12"/>
          <p:cNvSpPr txBox="1"/>
          <p:nvPr/>
        </p:nvSpPr>
        <p:spPr>
          <a:xfrm>
            <a:off x="6375036" y="1425314"/>
            <a:ext cx="854438" cy="300082"/>
          </a:xfrm>
          <a:prstGeom prst="rect">
            <a:avLst/>
          </a:prstGeom>
          <a:noFill/>
        </p:spPr>
        <p:txBody>
          <a:bodyPr wrap="square" rtlCol="0">
            <a:spAutoFit/>
          </a:bodyPr>
          <a:lstStyle/>
          <a:p>
            <a:r>
              <a:rPr lang="en-US" sz="1350" b="1" dirty="0">
                <a:solidFill>
                  <a:srgbClr val="0070C0"/>
                </a:solidFill>
                <a:latin typeface="Arial" pitchFamily="34" charset="0"/>
                <a:cs typeface="Arial" pitchFamily="34" charset="0"/>
              </a:rPr>
              <a:t>SALLY</a:t>
            </a:r>
          </a:p>
        </p:txBody>
      </p:sp>
      <p:sp>
        <p:nvSpPr>
          <p:cNvPr id="14" name="TextBox 13"/>
          <p:cNvSpPr txBox="1"/>
          <p:nvPr/>
        </p:nvSpPr>
        <p:spPr>
          <a:xfrm>
            <a:off x="6057923" y="3372752"/>
            <a:ext cx="1407467" cy="715581"/>
          </a:xfrm>
          <a:prstGeom prst="rect">
            <a:avLst/>
          </a:prstGeom>
          <a:noFill/>
        </p:spPr>
        <p:txBody>
          <a:bodyPr wrap="square" rtlCol="0">
            <a:spAutoFit/>
          </a:bodyPr>
          <a:lstStyle/>
          <a:p>
            <a:r>
              <a:rPr lang="en-US" sz="1350" dirty="0">
                <a:latin typeface="Arial" pitchFamily="34" charset="0"/>
                <a:cs typeface="Arial" pitchFamily="34" charset="0"/>
              </a:rPr>
              <a:t>Sally’s Bitcoin Address (Public)</a:t>
            </a:r>
          </a:p>
        </p:txBody>
      </p:sp>
      <p:cxnSp>
        <p:nvCxnSpPr>
          <p:cNvPr id="16" name="Straight Connector 15"/>
          <p:cNvCxnSpPr/>
          <p:nvPr/>
        </p:nvCxnSpPr>
        <p:spPr>
          <a:xfrm>
            <a:off x="2486024" y="2115451"/>
            <a:ext cx="914400"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5562123" y="3511251"/>
            <a:ext cx="514350" cy="8751"/>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2486024" y="4115701"/>
            <a:ext cx="9144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885824" y="4291686"/>
            <a:ext cx="3200400" cy="300082"/>
          </a:xfrm>
          <a:prstGeom prst="rect">
            <a:avLst/>
          </a:prstGeom>
          <a:noFill/>
        </p:spPr>
        <p:txBody>
          <a:bodyPr wrap="square" rtlCol="0">
            <a:spAutoFit/>
          </a:bodyPr>
          <a:lstStyle/>
          <a:p>
            <a:r>
              <a:rPr lang="en-US" sz="1350" dirty="0">
                <a:latin typeface="Arial" pitchFamily="34" charset="0"/>
                <a:cs typeface="Arial" pitchFamily="34" charset="0"/>
              </a:rPr>
              <a:t>Bitcoin address is a single –use Token</a:t>
            </a:r>
          </a:p>
        </p:txBody>
      </p:sp>
    </p:spTree>
    <p:extLst>
      <p:ext uri="{BB962C8B-B14F-4D97-AF65-F5344CB8AC3E}">
        <p14:creationId xmlns:p14="http://schemas.microsoft.com/office/powerpoint/2010/main" val="1521148855"/>
      </p:ext>
    </p:extLst>
  </p:cSld>
  <p:clrMapOvr>
    <a:masterClrMapping/>
  </p:clrMapOvr>
  <p:transition spd="med"/>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400" dirty="0">
                <a:latin typeface="Arial" panose="020B0604020202020204" pitchFamily="34" charset="0"/>
                <a:cs typeface="Arial" panose="020B0604020202020204" pitchFamily="34" charset="0"/>
              </a:rPr>
              <a:t>Bitcoin Block Structure</a:t>
            </a:r>
          </a:p>
        </p:txBody>
      </p:sp>
      <p:sp>
        <p:nvSpPr>
          <p:cNvPr id="5" name="Slide Number Placeholder 4"/>
          <p:cNvSpPr>
            <a:spLocks noGrp="1"/>
          </p:cNvSpPr>
          <p:nvPr>
            <p:ph type="sldNum" sz="quarter" idx="2"/>
          </p:nvPr>
        </p:nvSpPr>
        <p:spPr/>
        <p:txBody>
          <a:bodyPr/>
          <a:lstStyle/>
          <a:p>
            <a:fld id="{14D65173-87C9-47C0-A890-7AD8E2754265}" type="slidenum">
              <a:rPr lang="en-US" smtClean="0">
                <a:solidFill>
                  <a:srgbClr val="000000">
                    <a:lumMod val="75000"/>
                    <a:lumOff val="25000"/>
                  </a:srgbClr>
                </a:solidFill>
              </a:rPr>
              <a:pPr/>
              <a:t>46</a:t>
            </a:fld>
            <a:endParaRPr lang="en-US" dirty="0">
              <a:solidFill>
                <a:srgbClr val="000000">
                  <a:lumMod val="75000"/>
                  <a:lumOff val="25000"/>
                </a:srgbClr>
              </a:solidFill>
            </a:endParaRPr>
          </a:p>
        </p:txBody>
      </p:sp>
      <p:graphicFrame>
        <p:nvGraphicFramePr>
          <p:cNvPr id="6" name="Content Placeholder 5"/>
          <p:cNvGraphicFramePr>
            <a:graphicFrameLocks noGrp="1"/>
          </p:cNvGraphicFramePr>
          <p:nvPr>
            <p:ph idx="4294967295"/>
            <p:extLst>
              <p:ext uri="{D42A27DB-BD31-4B8C-83A1-F6EECF244321}">
                <p14:modId xmlns:p14="http://schemas.microsoft.com/office/powerpoint/2010/main" val="2667830970"/>
              </p:ext>
            </p:extLst>
          </p:nvPr>
        </p:nvGraphicFramePr>
        <p:xfrm>
          <a:off x="365837" y="2050047"/>
          <a:ext cx="6513909" cy="2468880"/>
        </p:xfrm>
        <a:graphic>
          <a:graphicData uri="http://schemas.openxmlformats.org/drawingml/2006/table">
            <a:tbl>
              <a:tblPr firstRow="1" bandRow="1">
                <a:tableStyleId>{E8B1032C-EA38-4F05-BA0D-38AFFFC7BED3}</a:tableStyleId>
              </a:tblPr>
              <a:tblGrid>
                <a:gridCol w="2171303">
                  <a:extLst>
                    <a:ext uri="{9D8B030D-6E8A-4147-A177-3AD203B41FA5}">
                      <a16:colId xmlns:a16="http://schemas.microsoft.com/office/drawing/2014/main" val="20000"/>
                    </a:ext>
                  </a:extLst>
                </a:gridCol>
                <a:gridCol w="2171303">
                  <a:extLst>
                    <a:ext uri="{9D8B030D-6E8A-4147-A177-3AD203B41FA5}">
                      <a16:colId xmlns:a16="http://schemas.microsoft.com/office/drawing/2014/main" val="20001"/>
                    </a:ext>
                  </a:extLst>
                </a:gridCol>
                <a:gridCol w="2171303">
                  <a:extLst>
                    <a:ext uri="{9D8B030D-6E8A-4147-A177-3AD203B41FA5}">
                      <a16:colId xmlns:a16="http://schemas.microsoft.com/office/drawing/2014/main" val="20002"/>
                    </a:ext>
                  </a:extLst>
                </a:gridCol>
              </a:tblGrid>
              <a:tr h="297180">
                <a:tc>
                  <a:txBody>
                    <a:bodyPr/>
                    <a:lstStyle/>
                    <a:p>
                      <a:r>
                        <a:rPr lang="en-US" sz="1500" dirty="0" smtClean="0"/>
                        <a:t>Field</a:t>
                      </a:r>
                      <a:endParaRPr lang="en-US" sz="1500" dirty="0"/>
                    </a:p>
                  </a:txBody>
                  <a:tcPr marL="68580" marR="68580" marT="34290" marB="34290"/>
                </a:tc>
                <a:tc>
                  <a:txBody>
                    <a:bodyPr/>
                    <a:lstStyle/>
                    <a:p>
                      <a:r>
                        <a:rPr lang="en-US" sz="1500" dirty="0" smtClean="0"/>
                        <a:t>Description</a:t>
                      </a:r>
                      <a:endParaRPr lang="en-US" sz="1500" dirty="0"/>
                    </a:p>
                  </a:txBody>
                  <a:tcPr marL="68580" marR="68580" marT="34290" marB="34290"/>
                </a:tc>
                <a:tc>
                  <a:txBody>
                    <a:bodyPr/>
                    <a:lstStyle/>
                    <a:p>
                      <a:r>
                        <a:rPr lang="en-US" sz="1500" dirty="0" smtClean="0"/>
                        <a:t>Size</a:t>
                      </a:r>
                      <a:endParaRPr lang="en-US" sz="1500" dirty="0"/>
                    </a:p>
                  </a:txBody>
                  <a:tcPr marL="68580" marR="68580" marT="34290" marB="34290"/>
                </a:tc>
                <a:extLst>
                  <a:ext uri="{0D108BD9-81ED-4DB2-BD59-A6C34878D82A}">
                    <a16:rowId xmlns:a16="http://schemas.microsoft.com/office/drawing/2014/main" val="10000"/>
                  </a:ext>
                </a:extLst>
              </a:tr>
              <a:tr h="297180">
                <a:tc>
                  <a:txBody>
                    <a:bodyPr/>
                    <a:lstStyle/>
                    <a:p>
                      <a:r>
                        <a:rPr lang="en-US" sz="1500" dirty="0" smtClean="0"/>
                        <a:t>Magic No</a:t>
                      </a:r>
                      <a:endParaRPr lang="en-US" sz="1500" dirty="0"/>
                    </a:p>
                  </a:txBody>
                  <a:tcPr marL="68580" marR="68580" marT="34290" marB="34290"/>
                </a:tc>
                <a:tc>
                  <a:txBody>
                    <a:bodyPr/>
                    <a:lstStyle/>
                    <a:p>
                      <a:r>
                        <a:rPr lang="en-US" sz="1500" dirty="0" smtClean="0"/>
                        <a:t>Value always 0xD9B4BEF9</a:t>
                      </a:r>
                      <a:endParaRPr lang="en-US" sz="1500" dirty="0"/>
                    </a:p>
                  </a:txBody>
                  <a:tcPr marL="68580" marR="68580" marT="34290" marB="34290"/>
                </a:tc>
                <a:tc>
                  <a:txBody>
                    <a:bodyPr/>
                    <a:lstStyle/>
                    <a:p>
                      <a:r>
                        <a:rPr lang="en-US" sz="1500" dirty="0" smtClean="0"/>
                        <a:t>4 bytes</a:t>
                      </a:r>
                      <a:endParaRPr lang="en-US" sz="1500" dirty="0"/>
                    </a:p>
                  </a:txBody>
                  <a:tcPr marL="68580" marR="68580" marT="34290" marB="34290"/>
                </a:tc>
                <a:extLst>
                  <a:ext uri="{0D108BD9-81ED-4DB2-BD59-A6C34878D82A}">
                    <a16:rowId xmlns:a16="http://schemas.microsoft.com/office/drawing/2014/main" val="10001"/>
                  </a:ext>
                </a:extLst>
              </a:tr>
              <a:tr h="754380">
                <a:tc>
                  <a:txBody>
                    <a:bodyPr/>
                    <a:lstStyle/>
                    <a:p>
                      <a:r>
                        <a:rPr lang="en-US" sz="1500" dirty="0" err="1" smtClean="0"/>
                        <a:t>Blocksize</a:t>
                      </a:r>
                      <a:endParaRPr lang="en-US" sz="1500" dirty="0"/>
                    </a:p>
                  </a:txBody>
                  <a:tcPr marL="68580" marR="68580" marT="34290" marB="34290"/>
                </a:tc>
                <a:tc>
                  <a:txBody>
                    <a:bodyPr/>
                    <a:lstStyle/>
                    <a:p>
                      <a:r>
                        <a:rPr lang="en-US" sz="1500" dirty="0" smtClean="0"/>
                        <a:t>Number</a:t>
                      </a:r>
                      <a:r>
                        <a:rPr lang="en-US" sz="1500" baseline="0" dirty="0" smtClean="0"/>
                        <a:t> of bytes following up to the end of block</a:t>
                      </a:r>
                      <a:endParaRPr lang="en-US" sz="1500" dirty="0"/>
                    </a:p>
                  </a:txBody>
                  <a:tcPr marL="68580" marR="68580" marT="34290" marB="34290"/>
                </a:tc>
                <a:tc>
                  <a:txBody>
                    <a:bodyPr/>
                    <a:lstStyle/>
                    <a:p>
                      <a:r>
                        <a:rPr lang="en-US" sz="1500" dirty="0" smtClean="0"/>
                        <a:t>4 bytes</a:t>
                      </a:r>
                      <a:endParaRPr lang="en-US" sz="1500" dirty="0"/>
                    </a:p>
                  </a:txBody>
                  <a:tcPr marL="68580" marR="68580" marT="34290" marB="34290"/>
                </a:tc>
                <a:extLst>
                  <a:ext uri="{0D108BD9-81ED-4DB2-BD59-A6C34878D82A}">
                    <a16:rowId xmlns:a16="http://schemas.microsoft.com/office/drawing/2014/main" val="10002"/>
                  </a:ext>
                </a:extLst>
              </a:tr>
              <a:tr h="297180">
                <a:tc>
                  <a:txBody>
                    <a:bodyPr/>
                    <a:lstStyle/>
                    <a:p>
                      <a:r>
                        <a:rPr lang="en-US" sz="1500" dirty="0" smtClean="0"/>
                        <a:t>Blockheader</a:t>
                      </a:r>
                      <a:endParaRPr lang="en-US" sz="1500" dirty="0"/>
                    </a:p>
                  </a:txBody>
                  <a:tcPr marL="68580" marR="68580" marT="34290" marB="34290"/>
                </a:tc>
                <a:tc>
                  <a:txBody>
                    <a:bodyPr/>
                    <a:lstStyle/>
                    <a:p>
                      <a:r>
                        <a:rPr lang="en-US" sz="1500" dirty="0" smtClean="0"/>
                        <a:t>Consists of 6 items </a:t>
                      </a:r>
                      <a:endParaRPr lang="en-US" sz="1500" dirty="0"/>
                    </a:p>
                  </a:txBody>
                  <a:tcPr marL="68580" marR="68580" marT="34290" marB="34290"/>
                </a:tc>
                <a:tc>
                  <a:txBody>
                    <a:bodyPr/>
                    <a:lstStyle/>
                    <a:p>
                      <a:r>
                        <a:rPr lang="en-US" sz="1500" dirty="0" smtClean="0"/>
                        <a:t>80 Bytes</a:t>
                      </a:r>
                      <a:endParaRPr lang="en-US" sz="1500" dirty="0"/>
                    </a:p>
                  </a:txBody>
                  <a:tcPr marL="68580" marR="68580" marT="34290" marB="34290"/>
                </a:tc>
                <a:extLst>
                  <a:ext uri="{0D108BD9-81ED-4DB2-BD59-A6C34878D82A}">
                    <a16:rowId xmlns:a16="http://schemas.microsoft.com/office/drawing/2014/main" val="10003"/>
                  </a:ext>
                </a:extLst>
              </a:tr>
              <a:tr h="297180">
                <a:tc>
                  <a:txBody>
                    <a:bodyPr/>
                    <a:lstStyle/>
                    <a:p>
                      <a:r>
                        <a:rPr lang="en-US" sz="1500" smtClean="0"/>
                        <a:t>Transaction</a:t>
                      </a:r>
                      <a:r>
                        <a:rPr lang="en-US" sz="1500" baseline="0" smtClean="0"/>
                        <a:t> Counter</a:t>
                      </a:r>
                      <a:endParaRPr lang="en-US" sz="1500" dirty="0"/>
                    </a:p>
                  </a:txBody>
                  <a:tcPr marL="68580" marR="68580" marT="34290" marB="34290"/>
                </a:tc>
                <a:tc>
                  <a:txBody>
                    <a:bodyPr/>
                    <a:lstStyle/>
                    <a:p>
                      <a:r>
                        <a:rPr lang="en-US" sz="1500" smtClean="0"/>
                        <a:t>Positive Integer VI -</a:t>
                      </a:r>
                      <a:r>
                        <a:rPr lang="en-US" sz="1500" baseline="0" smtClean="0"/>
                        <a:t> Varint</a:t>
                      </a:r>
                      <a:endParaRPr lang="en-US" sz="1500" dirty="0"/>
                    </a:p>
                  </a:txBody>
                  <a:tcPr marL="68580" marR="68580" marT="34290" marB="34290"/>
                </a:tc>
                <a:tc>
                  <a:txBody>
                    <a:bodyPr/>
                    <a:lstStyle/>
                    <a:p>
                      <a:r>
                        <a:rPr lang="en-US" sz="1500" dirty="0" smtClean="0"/>
                        <a:t> 1- 9 bytes</a:t>
                      </a:r>
                      <a:endParaRPr lang="en-US" sz="1500" dirty="0"/>
                    </a:p>
                  </a:txBody>
                  <a:tcPr marL="68580" marR="68580" marT="34290" marB="34290"/>
                </a:tc>
                <a:extLst>
                  <a:ext uri="{0D108BD9-81ED-4DB2-BD59-A6C34878D82A}">
                    <a16:rowId xmlns:a16="http://schemas.microsoft.com/office/drawing/2014/main" val="10004"/>
                  </a:ext>
                </a:extLst>
              </a:tr>
              <a:tr h="525780">
                <a:tc>
                  <a:txBody>
                    <a:bodyPr/>
                    <a:lstStyle/>
                    <a:p>
                      <a:r>
                        <a:rPr lang="en-US" sz="1500" dirty="0" smtClean="0"/>
                        <a:t>Transactions</a:t>
                      </a:r>
                      <a:endParaRPr lang="en-US" sz="1500" dirty="0"/>
                    </a:p>
                  </a:txBody>
                  <a:tcPr marL="68580" marR="68580" marT="34290" marB="34290"/>
                </a:tc>
                <a:tc>
                  <a:txBody>
                    <a:bodyPr/>
                    <a:lstStyle/>
                    <a:p>
                      <a:r>
                        <a:rPr lang="en-US" sz="1500" dirty="0" smtClean="0"/>
                        <a:t>The (non empty) list of transactions</a:t>
                      </a:r>
                      <a:endParaRPr lang="en-US" sz="1500" dirty="0"/>
                    </a:p>
                  </a:txBody>
                  <a:tcPr marL="68580" marR="68580" marT="34290" marB="34290"/>
                </a:tc>
                <a:tc>
                  <a:txBody>
                    <a:bodyPr/>
                    <a:lstStyle/>
                    <a:p>
                      <a:r>
                        <a:rPr lang="en-US" sz="1500" dirty="0" smtClean="0"/>
                        <a:t>&lt;Transaction</a:t>
                      </a:r>
                      <a:r>
                        <a:rPr lang="en-US" sz="1500" baseline="0" dirty="0" smtClean="0"/>
                        <a:t> counter&gt; many transactions</a:t>
                      </a:r>
                      <a:endParaRPr lang="en-US" sz="1500" dirty="0"/>
                    </a:p>
                  </a:txBody>
                  <a:tcPr marL="68580" marR="68580" marT="34290" marB="34290"/>
                </a:tc>
                <a:extLst>
                  <a:ext uri="{0D108BD9-81ED-4DB2-BD59-A6C34878D82A}">
                    <a16:rowId xmlns:a16="http://schemas.microsoft.com/office/drawing/2014/main" val="10005"/>
                  </a:ext>
                </a:extLst>
              </a:tr>
            </a:tbl>
          </a:graphicData>
        </a:graphic>
      </p:graphicFrame>
      <p:sp>
        <p:nvSpPr>
          <p:cNvPr id="7" name="Oval 6"/>
          <p:cNvSpPr/>
          <p:nvPr/>
        </p:nvSpPr>
        <p:spPr>
          <a:xfrm>
            <a:off x="7388252" y="216961"/>
            <a:ext cx="377586" cy="34634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FFFFFF"/>
                </a:solidFill>
              </a:rPr>
              <a:t>4</a:t>
            </a:r>
          </a:p>
        </p:txBody>
      </p:sp>
      <p:pic>
        <p:nvPicPr>
          <p:cNvPr id="8" name="Picture 7"/>
          <p:cNvPicPr>
            <a:picLocks noChangeAspect="1"/>
          </p:cNvPicPr>
          <p:nvPr/>
        </p:nvPicPr>
        <p:blipFill>
          <a:blip r:embed="rId3"/>
          <a:stretch>
            <a:fillRect/>
          </a:stretch>
        </p:blipFill>
        <p:spPr>
          <a:xfrm>
            <a:off x="201118" y="791760"/>
            <a:ext cx="6558134" cy="1258287"/>
          </a:xfrm>
          <a:prstGeom prst="rect">
            <a:avLst/>
          </a:prstGeom>
        </p:spPr>
      </p:pic>
      <p:sp>
        <p:nvSpPr>
          <p:cNvPr id="3" name="Rectangle 2"/>
          <p:cNvSpPr/>
          <p:nvPr/>
        </p:nvSpPr>
        <p:spPr>
          <a:xfrm>
            <a:off x="7000240" y="1813149"/>
            <a:ext cx="1908939" cy="1400383"/>
          </a:xfrm>
          <a:prstGeom prst="rect">
            <a:avLst/>
          </a:prstGeom>
        </p:spPr>
        <p:txBody>
          <a:bodyPr wrap="square">
            <a:spAutoFit/>
          </a:bodyPr>
          <a:lstStyle/>
          <a:p>
            <a:r>
              <a:rPr lang="en-US" sz="1400" dirty="0">
                <a:latin typeface="Century Gothic" panose="020B0502020202020204" pitchFamily="34" charset="0"/>
              </a:rPr>
              <a:t>Block structure is shown here.  4 bytes is </a:t>
            </a:r>
            <a:r>
              <a:rPr lang="en-US" sz="1500" dirty="0">
                <a:solidFill>
                  <a:schemeClr val="tx2">
                    <a:lumMod val="50000"/>
                  </a:schemeClr>
                </a:solidFill>
                <a:cs typeface="Arial" panose="020B0604020202020204" pitchFamily="34" charset="0"/>
              </a:rPr>
              <a:t>allocated</a:t>
            </a:r>
            <a:r>
              <a:rPr lang="en-US" sz="1400" dirty="0">
                <a:latin typeface="Century Gothic" panose="020B0502020202020204" pitchFamily="34" charset="0"/>
              </a:rPr>
              <a:t> for Block size and 80 bytes are allocated for Blockheader. </a:t>
            </a:r>
          </a:p>
        </p:txBody>
      </p:sp>
    </p:spTree>
    <p:extLst>
      <p:ext uri="{BB962C8B-B14F-4D97-AF65-F5344CB8AC3E}">
        <p14:creationId xmlns:p14="http://schemas.microsoft.com/office/powerpoint/2010/main" val="225507596"/>
      </p:ext>
    </p:extLst>
  </p:cSld>
  <p:clrMapOvr>
    <a:masterClrMapping/>
  </p:clrMapOvr>
  <p:transition spd="med"/>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smtClean="0">
                <a:latin typeface="Arial" panose="020B0604020202020204" pitchFamily="34" charset="0"/>
                <a:cs typeface="Arial" panose="020B0604020202020204" pitchFamily="34" charset="0"/>
              </a:rPr>
              <a:t>Bitcoin Transactions</a:t>
            </a:r>
            <a:endParaRPr lang="en-US" sz="2400" dirty="0">
              <a:latin typeface="Arial" panose="020B0604020202020204" pitchFamily="34" charset="0"/>
              <a:cs typeface="Arial" panose="020B0604020202020204" pitchFamily="34" charset="0"/>
            </a:endParaRPr>
          </a:p>
        </p:txBody>
      </p:sp>
      <p:sp>
        <p:nvSpPr>
          <p:cNvPr id="3" name="Slide Number Placeholder 2"/>
          <p:cNvSpPr>
            <a:spLocks noGrp="1"/>
          </p:cNvSpPr>
          <p:nvPr>
            <p:ph type="sldNum" sz="quarter" idx="2"/>
          </p:nvPr>
        </p:nvSpPr>
        <p:spPr/>
        <p:txBody>
          <a:bodyPr/>
          <a:lstStyle/>
          <a:p>
            <a:fld id="{86CB4B4D-7CA3-9044-876B-883B54F8677D}" type="slidenum">
              <a:rPr lang="en-US" smtClean="0">
                <a:solidFill>
                  <a:srgbClr val="000000">
                    <a:lumMod val="75000"/>
                    <a:lumOff val="25000"/>
                  </a:srgbClr>
                </a:solidFill>
              </a:rPr>
              <a:pPr/>
              <a:t>47</a:t>
            </a:fld>
            <a:endParaRPr lang="en-US" dirty="0">
              <a:solidFill>
                <a:srgbClr val="000000">
                  <a:lumMod val="75000"/>
                  <a:lumOff val="25000"/>
                </a:srgbClr>
              </a:solidFill>
            </a:endParaRPr>
          </a:p>
        </p:txBody>
      </p:sp>
      <p:sp>
        <p:nvSpPr>
          <p:cNvPr id="4" name="Text Placeholder 3"/>
          <p:cNvSpPr>
            <a:spLocks noGrp="1"/>
          </p:cNvSpPr>
          <p:nvPr>
            <p:ph type="body" sz="quarter" idx="10"/>
          </p:nvPr>
        </p:nvSpPr>
        <p:spPr>
          <a:xfrm>
            <a:off x="216000" y="855662"/>
            <a:ext cx="8693179" cy="3811741"/>
          </a:xfrm>
          <a:prstGeom prst="rect">
            <a:avLst/>
          </a:prstGeom>
        </p:spPr>
        <p:txBody>
          <a:bodyPr/>
          <a:lstStyle/>
          <a:p>
            <a:r>
              <a:rPr lang="en-US" sz="1100" dirty="0" smtClean="0">
                <a:latin typeface="+mn-lt"/>
              </a:rPr>
              <a:t>A transaction is a transfer of value between Bitcoin Wallets that gets included in the Blockchain.</a:t>
            </a:r>
          </a:p>
          <a:p>
            <a:r>
              <a:rPr lang="en-US" sz="1100" dirty="0" smtClean="0">
                <a:latin typeface="+mn-lt"/>
              </a:rPr>
              <a:t>A Bitcoin transaction has 3 parts </a:t>
            </a:r>
          </a:p>
          <a:p>
            <a:r>
              <a:rPr lang="en-US" sz="1100" dirty="0" smtClean="0">
                <a:latin typeface="+mn-lt"/>
              </a:rPr>
              <a:t> 1. Input  2. Output 3. Verification</a:t>
            </a:r>
          </a:p>
          <a:p>
            <a:r>
              <a:rPr lang="en-US" sz="1100" dirty="0" smtClean="0">
                <a:latin typeface="+mn-lt"/>
              </a:rPr>
              <a:t>Input is reference to an output from a previous transaction . Multiple inputs are often  listed in the transactions to make up the value you want to transfer. </a:t>
            </a:r>
          </a:p>
          <a:p>
            <a:r>
              <a:rPr lang="en-US" sz="1100" dirty="0" smtClean="0">
                <a:latin typeface="+mn-lt"/>
              </a:rPr>
              <a:t>Output contains instructions for sending bitcoins. Value is the number of Satoshi(1BTC = 100,000,000 Satoshi) this output is worth when claimed</a:t>
            </a:r>
          </a:p>
          <a:p>
            <a:r>
              <a:rPr lang="en-US" sz="1100" dirty="0" smtClean="0">
                <a:latin typeface="+mn-lt"/>
              </a:rPr>
              <a:t>Verification – To verify that inputs are authorized to collect the values of referenced outputs.</a:t>
            </a:r>
          </a:p>
          <a:p>
            <a:r>
              <a:rPr lang="en-US" sz="1100" dirty="0" smtClean="0">
                <a:latin typeface="+mn-lt"/>
              </a:rPr>
              <a:t>Alice wants to transfer 5 BTC to Bob. Alice checked her previous transactions and found that she had one transaction output with 4 and another with 3 BTC. </a:t>
            </a:r>
          </a:p>
          <a:p>
            <a:r>
              <a:rPr lang="en-US" sz="1100" dirty="0" smtClean="0">
                <a:latin typeface="+mn-lt"/>
              </a:rPr>
              <a:t>So she needs combine these two transactions to make it 5 for Bob and another transaction output back to her 2 BTC. </a:t>
            </a:r>
          </a:p>
          <a:p>
            <a:r>
              <a:rPr lang="en-US" sz="1100" dirty="0" smtClean="0">
                <a:latin typeface="+mn-lt"/>
              </a:rPr>
              <a:t>Transaction </a:t>
            </a:r>
          </a:p>
          <a:p>
            <a:endParaRPr lang="en-US" sz="1100" dirty="0" smtClean="0">
              <a:latin typeface="+mn-lt"/>
            </a:endParaRPr>
          </a:p>
          <a:p>
            <a:pPr marL="0" indent="0">
              <a:buNone/>
            </a:pPr>
            <a:endParaRPr lang="en-US" sz="1100" dirty="0">
              <a:latin typeface="+mn-lt"/>
            </a:endParaRPr>
          </a:p>
        </p:txBody>
      </p:sp>
      <p:sp>
        <p:nvSpPr>
          <p:cNvPr id="5" name="Oval 4"/>
          <p:cNvSpPr/>
          <p:nvPr/>
        </p:nvSpPr>
        <p:spPr>
          <a:xfrm>
            <a:off x="8440892" y="93048"/>
            <a:ext cx="490445" cy="45220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FFFFFF"/>
                </a:solidFill>
              </a:rPr>
              <a:t>1</a:t>
            </a:r>
          </a:p>
        </p:txBody>
      </p:sp>
    </p:spTree>
    <p:extLst>
      <p:ext uri="{BB962C8B-B14F-4D97-AF65-F5344CB8AC3E}">
        <p14:creationId xmlns:p14="http://schemas.microsoft.com/office/powerpoint/2010/main" val="1382769056"/>
      </p:ext>
    </p:extLst>
  </p:cSld>
  <p:clrMapOvr>
    <a:masterClrMapping/>
  </p:clrMapOvr>
  <p:transition spd="med"/>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400" dirty="0">
                <a:latin typeface="Arial" panose="020B0604020202020204" pitchFamily="34" charset="0"/>
                <a:cs typeface="Arial" panose="020B0604020202020204" pitchFamily="34" charset="0"/>
              </a:rPr>
              <a:t>Bitcoin Operation</a:t>
            </a:r>
          </a:p>
        </p:txBody>
      </p:sp>
      <p:sp>
        <p:nvSpPr>
          <p:cNvPr id="4" name="Slide Number Placeholder 3"/>
          <p:cNvSpPr>
            <a:spLocks noGrp="1"/>
          </p:cNvSpPr>
          <p:nvPr>
            <p:ph type="sldNum" sz="quarter" idx="2"/>
          </p:nvPr>
        </p:nvSpPr>
        <p:spPr/>
        <p:txBody>
          <a:bodyPr/>
          <a:lstStyle/>
          <a:p>
            <a:fld id="{14D65173-87C9-47C0-A890-7AD8E2754265}" type="slidenum">
              <a:rPr lang="en-US" smtClean="0">
                <a:solidFill>
                  <a:srgbClr val="000000">
                    <a:lumMod val="75000"/>
                    <a:lumOff val="25000"/>
                  </a:srgbClr>
                </a:solidFill>
              </a:rPr>
              <a:pPr/>
              <a:t>48</a:t>
            </a:fld>
            <a:endParaRPr lang="en-US">
              <a:solidFill>
                <a:srgbClr val="000000">
                  <a:lumMod val="75000"/>
                  <a:lumOff val="25000"/>
                </a:srgbClr>
              </a:solidFill>
            </a:endParaRPr>
          </a:p>
        </p:txBody>
      </p:sp>
      <p:pic>
        <p:nvPicPr>
          <p:cNvPr id="5" name="Picture 4"/>
          <p:cNvPicPr>
            <a:picLocks noChangeAspect="1"/>
          </p:cNvPicPr>
          <p:nvPr/>
        </p:nvPicPr>
        <p:blipFill>
          <a:blip r:embed="rId3"/>
          <a:stretch>
            <a:fillRect/>
          </a:stretch>
        </p:blipFill>
        <p:spPr>
          <a:xfrm>
            <a:off x="359641" y="1679273"/>
            <a:ext cx="653867" cy="967626"/>
          </a:xfrm>
          <a:prstGeom prst="rect">
            <a:avLst/>
          </a:prstGeom>
        </p:spPr>
      </p:pic>
      <p:sp>
        <p:nvSpPr>
          <p:cNvPr id="6" name="TextBox 5"/>
          <p:cNvSpPr txBox="1"/>
          <p:nvPr/>
        </p:nvSpPr>
        <p:spPr>
          <a:xfrm>
            <a:off x="946064" y="1580911"/>
            <a:ext cx="1140188" cy="415498"/>
          </a:xfrm>
          <a:prstGeom prst="rect">
            <a:avLst/>
          </a:prstGeom>
          <a:noFill/>
        </p:spPr>
        <p:txBody>
          <a:bodyPr wrap="square" rtlCol="0">
            <a:spAutoFit/>
          </a:bodyPr>
          <a:lstStyle/>
          <a:p>
            <a:r>
              <a:rPr lang="en-US" sz="1050" dirty="0">
                <a:latin typeface="Arial" pitchFamily="34" charset="0"/>
                <a:cs typeface="Arial" pitchFamily="34" charset="0"/>
              </a:rPr>
              <a:t>Bitcoin Software</a:t>
            </a:r>
          </a:p>
        </p:txBody>
      </p:sp>
      <p:pic>
        <p:nvPicPr>
          <p:cNvPr id="7" name="Picture 6"/>
          <p:cNvPicPr>
            <a:picLocks noChangeAspect="1"/>
          </p:cNvPicPr>
          <p:nvPr/>
        </p:nvPicPr>
        <p:blipFill>
          <a:blip r:embed="rId4"/>
          <a:stretch>
            <a:fillRect/>
          </a:stretch>
        </p:blipFill>
        <p:spPr>
          <a:xfrm>
            <a:off x="1786133" y="2014695"/>
            <a:ext cx="838800" cy="825050"/>
          </a:xfrm>
          <a:prstGeom prst="rect">
            <a:avLst/>
          </a:prstGeom>
        </p:spPr>
      </p:pic>
      <p:sp>
        <p:nvSpPr>
          <p:cNvPr id="8" name="TextBox 7"/>
          <p:cNvSpPr txBox="1"/>
          <p:nvPr/>
        </p:nvSpPr>
        <p:spPr>
          <a:xfrm>
            <a:off x="1597689" y="751064"/>
            <a:ext cx="1150169" cy="415498"/>
          </a:xfrm>
          <a:prstGeom prst="rect">
            <a:avLst/>
          </a:prstGeom>
          <a:noFill/>
        </p:spPr>
        <p:txBody>
          <a:bodyPr wrap="square" rtlCol="0">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defRPr sz="1050">
                <a:solidFill>
                  <a:srgbClr val="00B0F0"/>
                </a:solidFill>
                <a:latin typeface="Arial" pitchFamily="34" charset="0"/>
                <a:cs typeface="Arial" pitchFamily="34" charset="0"/>
              </a:defRPr>
            </a:lvl1pPr>
          </a:lstStyle>
          <a:p>
            <a:pPr algn="ctr"/>
            <a:r>
              <a:rPr lang="en-US" dirty="0" smtClean="0"/>
              <a:t>Cryptographic Challenge</a:t>
            </a:r>
            <a:endParaRPr lang="en-US" dirty="0"/>
          </a:p>
        </p:txBody>
      </p:sp>
      <p:pic>
        <p:nvPicPr>
          <p:cNvPr id="9" name="Picture 8"/>
          <p:cNvPicPr>
            <a:picLocks noChangeAspect="1"/>
          </p:cNvPicPr>
          <p:nvPr/>
        </p:nvPicPr>
        <p:blipFill>
          <a:blip r:embed="rId5"/>
          <a:stretch>
            <a:fillRect/>
          </a:stretch>
        </p:blipFill>
        <p:spPr>
          <a:xfrm>
            <a:off x="2974580" y="2130649"/>
            <a:ext cx="369832" cy="583312"/>
          </a:xfrm>
          <a:prstGeom prst="rect">
            <a:avLst/>
          </a:prstGeom>
        </p:spPr>
      </p:pic>
      <p:pic>
        <p:nvPicPr>
          <p:cNvPr id="10" name="Picture 9"/>
          <p:cNvPicPr>
            <a:picLocks noChangeAspect="1"/>
          </p:cNvPicPr>
          <p:nvPr/>
        </p:nvPicPr>
        <p:blipFill>
          <a:blip r:embed="rId6"/>
          <a:stretch>
            <a:fillRect/>
          </a:stretch>
        </p:blipFill>
        <p:spPr>
          <a:xfrm>
            <a:off x="2890043" y="1040502"/>
            <a:ext cx="1132552" cy="633254"/>
          </a:xfrm>
          <a:prstGeom prst="rect">
            <a:avLst/>
          </a:prstGeom>
        </p:spPr>
      </p:pic>
      <p:sp>
        <p:nvSpPr>
          <p:cNvPr id="11" name="TextBox 10"/>
          <p:cNvSpPr txBox="1"/>
          <p:nvPr/>
        </p:nvSpPr>
        <p:spPr>
          <a:xfrm>
            <a:off x="2930145" y="2970048"/>
            <a:ext cx="981507" cy="577081"/>
          </a:xfrm>
          <a:prstGeom prst="rect">
            <a:avLst/>
          </a:prstGeom>
          <a:noFill/>
        </p:spPr>
        <p:txBody>
          <a:bodyPr wrap="square" rtlCol="0">
            <a:spAutoFit/>
          </a:bodyPr>
          <a:lstStyle/>
          <a:p>
            <a:r>
              <a:rPr lang="en-US" sz="1050" dirty="0">
                <a:latin typeface="Arial" pitchFamily="34" charset="0"/>
                <a:cs typeface="Arial" pitchFamily="34" charset="0"/>
              </a:rPr>
              <a:t>Miners Race to Solve the Challenge</a:t>
            </a:r>
          </a:p>
        </p:txBody>
      </p:sp>
      <p:pic>
        <p:nvPicPr>
          <p:cNvPr id="12" name="Picture 11"/>
          <p:cNvPicPr>
            <a:picLocks noChangeAspect="1"/>
          </p:cNvPicPr>
          <p:nvPr/>
        </p:nvPicPr>
        <p:blipFill>
          <a:blip r:embed="rId7"/>
          <a:stretch>
            <a:fillRect/>
          </a:stretch>
        </p:blipFill>
        <p:spPr>
          <a:xfrm>
            <a:off x="2863613" y="3584349"/>
            <a:ext cx="883783" cy="948868"/>
          </a:xfrm>
          <a:prstGeom prst="rect">
            <a:avLst/>
          </a:prstGeom>
        </p:spPr>
      </p:pic>
      <p:pic>
        <p:nvPicPr>
          <p:cNvPr id="13" name="Picture 12"/>
          <p:cNvPicPr>
            <a:picLocks noChangeAspect="1"/>
          </p:cNvPicPr>
          <p:nvPr/>
        </p:nvPicPr>
        <p:blipFill>
          <a:blip r:embed="rId8"/>
          <a:stretch>
            <a:fillRect/>
          </a:stretch>
        </p:blipFill>
        <p:spPr>
          <a:xfrm>
            <a:off x="4190570" y="3385328"/>
            <a:ext cx="796403" cy="878914"/>
          </a:xfrm>
          <a:prstGeom prst="rect">
            <a:avLst/>
          </a:prstGeom>
        </p:spPr>
      </p:pic>
      <p:pic>
        <p:nvPicPr>
          <p:cNvPr id="14" name="Picture 13"/>
          <p:cNvPicPr>
            <a:picLocks noChangeAspect="1"/>
          </p:cNvPicPr>
          <p:nvPr/>
        </p:nvPicPr>
        <p:blipFill>
          <a:blip r:embed="rId5"/>
          <a:stretch>
            <a:fillRect/>
          </a:stretch>
        </p:blipFill>
        <p:spPr>
          <a:xfrm>
            <a:off x="3344412" y="2204833"/>
            <a:ext cx="316985" cy="499961"/>
          </a:xfrm>
          <a:prstGeom prst="rect">
            <a:avLst/>
          </a:prstGeom>
        </p:spPr>
      </p:pic>
      <p:pic>
        <p:nvPicPr>
          <p:cNvPr id="15" name="Picture 14"/>
          <p:cNvPicPr>
            <a:picLocks noChangeAspect="1"/>
          </p:cNvPicPr>
          <p:nvPr/>
        </p:nvPicPr>
        <p:blipFill>
          <a:blip r:embed="rId5"/>
          <a:stretch>
            <a:fillRect/>
          </a:stretch>
        </p:blipFill>
        <p:spPr>
          <a:xfrm>
            <a:off x="3642362" y="2187967"/>
            <a:ext cx="333491" cy="525994"/>
          </a:xfrm>
          <a:prstGeom prst="rect">
            <a:avLst/>
          </a:prstGeom>
        </p:spPr>
      </p:pic>
      <p:pic>
        <p:nvPicPr>
          <p:cNvPr id="16" name="Picture 15"/>
          <p:cNvPicPr>
            <a:picLocks noChangeAspect="1"/>
          </p:cNvPicPr>
          <p:nvPr/>
        </p:nvPicPr>
        <p:blipFill>
          <a:blip r:embed="rId5"/>
          <a:stretch>
            <a:fillRect/>
          </a:stretch>
        </p:blipFill>
        <p:spPr>
          <a:xfrm>
            <a:off x="4373492" y="1964545"/>
            <a:ext cx="462188" cy="728980"/>
          </a:xfrm>
          <a:prstGeom prst="rect">
            <a:avLst/>
          </a:prstGeom>
        </p:spPr>
      </p:pic>
      <p:pic>
        <p:nvPicPr>
          <p:cNvPr id="17" name="Picture 16"/>
          <p:cNvPicPr>
            <a:picLocks noChangeAspect="1"/>
          </p:cNvPicPr>
          <p:nvPr/>
        </p:nvPicPr>
        <p:blipFill>
          <a:blip r:embed="rId9"/>
          <a:stretch>
            <a:fillRect/>
          </a:stretch>
        </p:blipFill>
        <p:spPr>
          <a:xfrm>
            <a:off x="7722135" y="1838702"/>
            <a:ext cx="892969" cy="914400"/>
          </a:xfrm>
          <a:prstGeom prst="rect">
            <a:avLst/>
          </a:prstGeom>
        </p:spPr>
      </p:pic>
      <p:sp>
        <p:nvSpPr>
          <p:cNvPr id="19" name="TextBox 18"/>
          <p:cNvSpPr txBox="1"/>
          <p:nvPr/>
        </p:nvSpPr>
        <p:spPr>
          <a:xfrm>
            <a:off x="4252423" y="2810656"/>
            <a:ext cx="896861" cy="577081"/>
          </a:xfrm>
          <a:prstGeom prst="rect">
            <a:avLst/>
          </a:prstGeom>
          <a:noFill/>
        </p:spPr>
        <p:txBody>
          <a:bodyPr wrap="square" rtlCol="0">
            <a:spAutoFit/>
          </a:bodyPr>
          <a:lstStyle/>
          <a:p>
            <a:r>
              <a:rPr lang="en-US" sz="1050" dirty="0">
                <a:latin typeface="Arial" pitchFamily="34" charset="0"/>
                <a:cs typeface="Arial" pitchFamily="34" charset="0"/>
              </a:rPr>
              <a:t>A miner solves the challenge</a:t>
            </a:r>
          </a:p>
        </p:txBody>
      </p:sp>
      <p:sp>
        <p:nvSpPr>
          <p:cNvPr id="20" name="TextBox 19"/>
          <p:cNvSpPr txBox="1"/>
          <p:nvPr/>
        </p:nvSpPr>
        <p:spPr>
          <a:xfrm>
            <a:off x="6248576" y="3097643"/>
            <a:ext cx="1325743" cy="1061829"/>
          </a:xfrm>
          <a:prstGeom prst="rect">
            <a:avLst/>
          </a:prstGeom>
          <a:noFill/>
        </p:spPr>
        <p:txBody>
          <a:bodyPr wrap="square" rtlCol="0">
            <a:spAutoFit/>
          </a:bodyPr>
          <a:lstStyle/>
          <a:p>
            <a:r>
              <a:rPr lang="en-US" sz="1050" dirty="0">
                <a:latin typeface="Arial" pitchFamily="34" charset="0"/>
                <a:cs typeface="Arial" pitchFamily="34" charset="0"/>
              </a:rPr>
              <a:t>The new block of transaction is added to the bitcoin Blockchain.</a:t>
            </a:r>
          </a:p>
          <a:p>
            <a:r>
              <a:rPr lang="en-US" sz="1050" dirty="0" smtClean="0">
                <a:latin typeface="Arial" pitchFamily="34" charset="0"/>
                <a:cs typeface="Arial" pitchFamily="34" charset="0"/>
              </a:rPr>
              <a:t>Transaction </a:t>
            </a:r>
            <a:r>
              <a:rPr lang="en-US" sz="1050" dirty="0">
                <a:latin typeface="Arial" pitchFamily="34" charset="0"/>
                <a:cs typeface="Arial" pitchFamily="34" charset="0"/>
              </a:rPr>
              <a:t>Completed</a:t>
            </a:r>
          </a:p>
        </p:txBody>
      </p:sp>
      <p:sp>
        <p:nvSpPr>
          <p:cNvPr id="21" name="TextBox 20"/>
          <p:cNvSpPr txBox="1"/>
          <p:nvPr/>
        </p:nvSpPr>
        <p:spPr>
          <a:xfrm>
            <a:off x="7764735" y="3192475"/>
            <a:ext cx="1034400" cy="900246"/>
          </a:xfrm>
          <a:prstGeom prst="rect">
            <a:avLst/>
          </a:prstGeom>
          <a:noFill/>
        </p:spPr>
        <p:txBody>
          <a:bodyPr wrap="square" rtlCol="0">
            <a:spAutoFit/>
          </a:bodyPr>
          <a:lstStyle/>
          <a:p>
            <a:r>
              <a:rPr lang="en-US" sz="1050" dirty="0">
                <a:latin typeface="Arial" pitchFamily="34" charset="0"/>
                <a:cs typeface="Arial" pitchFamily="34" charset="0"/>
              </a:rPr>
              <a:t>The winning miner earns a reward for solving the challenge first</a:t>
            </a:r>
          </a:p>
        </p:txBody>
      </p:sp>
      <p:pic>
        <p:nvPicPr>
          <p:cNvPr id="22" name="Picture 21"/>
          <p:cNvPicPr>
            <a:picLocks noChangeAspect="1"/>
          </p:cNvPicPr>
          <p:nvPr/>
        </p:nvPicPr>
        <p:blipFill>
          <a:blip r:embed="rId10"/>
          <a:stretch>
            <a:fillRect/>
          </a:stretch>
        </p:blipFill>
        <p:spPr>
          <a:xfrm>
            <a:off x="5125496" y="2029924"/>
            <a:ext cx="631828" cy="641549"/>
          </a:xfrm>
          <a:prstGeom prst="rect">
            <a:avLst/>
          </a:prstGeom>
        </p:spPr>
      </p:pic>
      <p:sp>
        <p:nvSpPr>
          <p:cNvPr id="23" name="TextBox 22"/>
          <p:cNvSpPr txBox="1"/>
          <p:nvPr/>
        </p:nvSpPr>
        <p:spPr>
          <a:xfrm>
            <a:off x="5173255" y="2904703"/>
            <a:ext cx="916079" cy="1384995"/>
          </a:xfrm>
          <a:prstGeom prst="rect">
            <a:avLst/>
          </a:prstGeom>
          <a:noFill/>
        </p:spPr>
        <p:txBody>
          <a:bodyPr wrap="square" rtlCol="0">
            <a:spAutoFit/>
          </a:bodyPr>
          <a:lstStyle/>
          <a:p>
            <a:r>
              <a:rPr lang="en-US" sz="1050" dirty="0">
                <a:latin typeface="Arial" pitchFamily="34" charset="0"/>
                <a:cs typeface="Arial" pitchFamily="34" charset="0"/>
              </a:rPr>
              <a:t>The rest of the miner community verifies validity of the new block created</a:t>
            </a:r>
          </a:p>
        </p:txBody>
      </p:sp>
      <p:sp>
        <p:nvSpPr>
          <p:cNvPr id="24" name="Oval 23"/>
          <p:cNvSpPr/>
          <p:nvPr/>
        </p:nvSpPr>
        <p:spPr>
          <a:xfrm>
            <a:off x="431385" y="1040502"/>
            <a:ext cx="309347" cy="25516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solidFill>
                  <a:srgbClr val="FFFFFF"/>
                </a:solidFill>
              </a:rPr>
              <a:t>1</a:t>
            </a:r>
          </a:p>
        </p:txBody>
      </p:sp>
      <p:sp>
        <p:nvSpPr>
          <p:cNvPr id="25" name="Right Arrow 24"/>
          <p:cNvSpPr/>
          <p:nvPr/>
        </p:nvSpPr>
        <p:spPr>
          <a:xfrm>
            <a:off x="1576615" y="2315403"/>
            <a:ext cx="238836" cy="180008"/>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rgbClr val="FFFFFF"/>
              </a:solidFill>
            </a:endParaRPr>
          </a:p>
        </p:txBody>
      </p:sp>
      <p:sp>
        <p:nvSpPr>
          <p:cNvPr id="26" name="Right Arrow 25"/>
          <p:cNvSpPr/>
          <p:nvPr/>
        </p:nvSpPr>
        <p:spPr>
          <a:xfrm>
            <a:off x="2774897" y="2304004"/>
            <a:ext cx="238836" cy="180008"/>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rgbClr val="FFFFFF"/>
              </a:solidFill>
            </a:endParaRPr>
          </a:p>
        </p:txBody>
      </p:sp>
      <p:sp>
        <p:nvSpPr>
          <p:cNvPr id="27" name="Right Arrow 26"/>
          <p:cNvSpPr/>
          <p:nvPr/>
        </p:nvSpPr>
        <p:spPr>
          <a:xfrm>
            <a:off x="4022977" y="2332300"/>
            <a:ext cx="238836" cy="180008"/>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rgbClr val="FFFFFF"/>
              </a:solidFill>
            </a:endParaRPr>
          </a:p>
        </p:txBody>
      </p:sp>
      <p:sp>
        <p:nvSpPr>
          <p:cNvPr id="28" name="Right Arrow 27"/>
          <p:cNvSpPr/>
          <p:nvPr/>
        </p:nvSpPr>
        <p:spPr>
          <a:xfrm>
            <a:off x="4920950" y="2309560"/>
            <a:ext cx="238836" cy="180008"/>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rgbClr val="FFFFFF"/>
              </a:solidFill>
            </a:endParaRPr>
          </a:p>
        </p:txBody>
      </p:sp>
      <p:sp>
        <p:nvSpPr>
          <p:cNvPr id="29" name="Right Arrow 28"/>
          <p:cNvSpPr/>
          <p:nvPr/>
        </p:nvSpPr>
        <p:spPr>
          <a:xfrm>
            <a:off x="7384183" y="2303685"/>
            <a:ext cx="424476" cy="180008"/>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rgbClr val="FFFFFF"/>
              </a:solidFill>
            </a:endParaRPr>
          </a:p>
        </p:txBody>
      </p:sp>
      <p:sp>
        <p:nvSpPr>
          <p:cNvPr id="30" name="Right Arrow 29"/>
          <p:cNvSpPr/>
          <p:nvPr/>
        </p:nvSpPr>
        <p:spPr>
          <a:xfrm>
            <a:off x="5711065" y="2313958"/>
            <a:ext cx="238836" cy="180008"/>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rgbClr val="FFFFFF"/>
              </a:solidFill>
            </a:endParaRPr>
          </a:p>
        </p:txBody>
      </p:sp>
      <p:pic>
        <p:nvPicPr>
          <p:cNvPr id="31" name="Picture 30"/>
          <p:cNvPicPr>
            <a:picLocks noChangeAspect="1"/>
          </p:cNvPicPr>
          <p:nvPr/>
        </p:nvPicPr>
        <p:blipFill>
          <a:blip r:embed="rId11"/>
          <a:stretch>
            <a:fillRect/>
          </a:stretch>
        </p:blipFill>
        <p:spPr>
          <a:xfrm>
            <a:off x="7930801" y="992407"/>
            <a:ext cx="342948" cy="521567"/>
          </a:xfrm>
          <a:prstGeom prst="rect">
            <a:avLst/>
          </a:prstGeom>
        </p:spPr>
      </p:pic>
      <p:sp>
        <p:nvSpPr>
          <p:cNvPr id="32" name="Oval 31"/>
          <p:cNvSpPr/>
          <p:nvPr/>
        </p:nvSpPr>
        <p:spPr>
          <a:xfrm>
            <a:off x="6505452" y="1685026"/>
            <a:ext cx="542088" cy="39696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smtClean="0">
                <a:solidFill>
                  <a:srgbClr val="FFFFFF"/>
                </a:solidFill>
              </a:rPr>
              <a:t>4b</a:t>
            </a:r>
            <a:endParaRPr lang="en-US" sz="1350" b="1" dirty="0">
              <a:solidFill>
                <a:srgbClr val="FFFFFF"/>
              </a:solidFill>
            </a:endParaRPr>
          </a:p>
        </p:txBody>
      </p:sp>
      <p:sp>
        <p:nvSpPr>
          <p:cNvPr id="33" name="Oval 32"/>
          <p:cNvSpPr/>
          <p:nvPr/>
        </p:nvSpPr>
        <p:spPr>
          <a:xfrm>
            <a:off x="3310178" y="1685027"/>
            <a:ext cx="524633" cy="39696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solidFill>
                  <a:srgbClr val="FFFFFF"/>
                </a:solidFill>
              </a:rPr>
              <a:t>3a</a:t>
            </a:r>
            <a:endParaRPr lang="en-US" sz="1400" b="1" dirty="0">
              <a:solidFill>
                <a:srgbClr val="FFFFFF"/>
              </a:solidFill>
            </a:endParaRPr>
          </a:p>
        </p:txBody>
      </p:sp>
      <p:sp>
        <p:nvSpPr>
          <p:cNvPr id="34" name="Oval 33"/>
          <p:cNvSpPr/>
          <p:nvPr/>
        </p:nvSpPr>
        <p:spPr>
          <a:xfrm>
            <a:off x="1944691" y="1200213"/>
            <a:ext cx="359256" cy="30879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solidFill>
                  <a:srgbClr val="FFFFFF"/>
                </a:solidFill>
              </a:rPr>
              <a:t>2</a:t>
            </a:r>
          </a:p>
        </p:txBody>
      </p:sp>
      <p:sp>
        <p:nvSpPr>
          <p:cNvPr id="35" name="Oval 34"/>
          <p:cNvSpPr/>
          <p:nvPr/>
        </p:nvSpPr>
        <p:spPr>
          <a:xfrm>
            <a:off x="5108486" y="1682766"/>
            <a:ext cx="557254" cy="22554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smtClean="0">
                <a:solidFill>
                  <a:srgbClr val="FFFFFF"/>
                </a:solidFill>
              </a:rPr>
              <a:t>4a</a:t>
            </a:r>
            <a:endParaRPr lang="en-US" sz="1350" b="1" dirty="0">
              <a:solidFill>
                <a:srgbClr val="FFFFFF"/>
              </a:solidFill>
            </a:endParaRPr>
          </a:p>
        </p:txBody>
      </p:sp>
      <p:sp>
        <p:nvSpPr>
          <p:cNvPr id="36" name="Oval 35"/>
          <p:cNvSpPr/>
          <p:nvPr/>
        </p:nvSpPr>
        <p:spPr>
          <a:xfrm>
            <a:off x="4261813" y="1693315"/>
            <a:ext cx="529658" cy="27935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smtClean="0">
                <a:solidFill>
                  <a:srgbClr val="FFFFFF"/>
                </a:solidFill>
              </a:rPr>
              <a:t>3b</a:t>
            </a:r>
            <a:endParaRPr lang="en-US" sz="1350" b="1" dirty="0">
              <a:solidFill>
                <a:srgbClr val="FFFFFF"/>
              </a:solidFill>
            </a:endParaRPr>
          </a:p>
        </p:txBody>
      </p:sp>
      <p:sp>
        <p:nvSpPr>
          <p:cNvPr id="37" name="Oval 36"/>
          <p:cNvSpPr/>
          <p:nvPr/>
        </p:nvSpPr>
        <p:spPr>
          <a:xfrm>
            <a:off x="7947602" y="1543386"/>
            <a:ext cx="309347" cy="25516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smtClean="0">
                <a:solidFill>
                  <a:srgbClr val="FFFFFF"/>
                </a:solidFill>
              </a:rPr>
              <a:t>5</a:t>
            </a:r>
            <a:endParaRPr lang="en-US" sz="1350" b="1" dirty="0">
              <a:solidFill>
                <a:srgbClr val="FFFFFF"/>
              </a:solidFill>
            </a:endParaRPr>
          </a:p>
        </p:txBody>
      </p:sp>
      <p:sp>
        <p:nvSpPr>
          <p:cNvPr id="38" name="TextBox 37"/>
          <p:cNvSpPr txBox="1"/>
          <p:nvPr/>
        </p:nvSpPr>
        <p:spPr>
          <a:xfrm>
            <a:off x="39800" y="3964426"/>
            <a:ext cx="1536815" cy="253916"/>
          </a:xfrm>
          <a:prstGeom prst="rect">
            <a:avLst/>
          </a:prstGeom>
          <a:noFill/>
        </p:spPr>
        <p:txBody>
          <a:bodyPr wrap="square" rtlCol="0">
            <a:spAutoFit/>
          </a:bodyPr>
          <a:lstStyle/>
          <a:p>
            <a:r>
              <a:rPr lang="en-US" sz="1050" dirty="0" smtClean="0">
                <a:solidFill>
                  <a:srgbClr val="00B050"/>
                </a:solidFill>
                <a:latin typeface="Arial" pitchFamily="34" charset="0"/>
                <a:cs typeface="Arial" pitchFamily="34" charset="0"/>
              </a:rPr>
              <a:t>PK  , Digital Signature,</a:t>
            </a:r>
            <a:endParaRPr lang="en-US" sz="1050" dirty="0">
              <a:solidFill>
                <a:srgbClr val="00B050"/>
              </a:solidFill>
              <a:latin typeface="Arial" pitchFamily="34" charset="0"/>
              <a:cs typeface="Arial" pitchFamily="34" charset="0"/>
            </a:endParaRPr>
          </a:p>
        </p:txBody>
      </p:sp>
      <p:sp>
        <p:nvSpPr>
          <p:cNvPr id="40" name="Oval 39"/>
          <p:cNvSpPr/>
          <p:nvPr/>
        </p:nvSpPr>
        <p:spPr>
          <a:xfrm>
            <a:off x="294437" y="4330266"/>
            <a:ext cx="309347" cy="25516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solidFill>
                  <a:srgbClr val="FFFFFF"/>
                </a:solidFill>
              </a:rPr>
              <a:t>1</a:t>
            </a:r>
          </a:p>
        </p:txBody>
      </p:sp>
      <p:sp>
        <p:nvSpPr>
          <p:cNvPr id="44" name="Oval 43"/>
          <p:cNvSpPr/>
          <p:nvPr/>
        </p:nvSpPr>
        <p:spPr>
          <a:xfrm>
            <a:off x="1960687" y="4290297"/>
            <a:ext cx="309347" cy="25516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solidFill>
                  <a:srgbClr val="FFFFFF"/>
                </a:solidFill>
              </a:rPr>
              <a:t>2</a:t>
            </a:r>
          </a:p>
        </p:txBody>
      </p:sp>
      <p:sp>
        <p:nvSpPr>
          <p:cNvPr id="47" name="Oval 46"/>
          <p:cNvSpPr/>
          <p:nvPr/>
        </p:nvSpPr>
        <p:spPr>
          <a:xfrm>
            <a:off x="7964402" y="4695778"/>
            <a:ext cx="309347" cy="25516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smtClean="0">
                <a:solidFill>
                  <a:srgbClr val="FFFFFF"/>
                </a:solidFill>
              </a:rPr>
              <a:t>5</a:t>
            </a:r>
            <a:endParaRPr lang="en-US" sz="1350" b="1" dirty="0">
              <a:solidFill>
                <a:srgbClr val="FFFFFF"/>
              </a:solidFill>
            </a:endParaRPr>
          </a:p>
        </p:txBody>
      </p:sp>
      <p:sp>
        <p:nvSpPr>
          <p:cNvPr id="48" name="TextBox 47"/>
          <p:cNvSpPr txBox="1"/>
          <p:nvPr/>
        </p:nvSpPr>
        <p:spPr>
          <a:xfrm>
            <a:off x="1855533" y="3964426"/>
            <a:ext cx="634482" cy="253916"/>
          </a:xfrm>
          <a:prstGeom prst="rect">
            <a:avLst/>
          </a:prstGeom>
          <a:noFill/>
        </p:spPr>
        <p:txBody>
          <a:bodyPr wrap="square" rtlCol="0">
            <a:spAutoFit/>
          </a:bodyPr>
          <a:lstStyle/>
          <a:p>
            <a:r>
              <a:rPr lang="en-US" sz="1050" dirty="0" smtClean="0">
                <a:solidFill>
                  <a:srgbClr val="00B050"/>
                </a:solidFill>
                <a:latin typeface="Arial" pitchFamily="34" charset="0"/>
                <a:cs typeface="Arial" pitchFamily="34" charset="0"/>
              </a:rPr>
              <a:t>Hash </a:t>
            </a:r>
            <a:endParaRPr lang="en-US" sz="1050" dirty="0">
              <a:solidFill>
                <a:srgbClr val="00B050"/>
              </a:solidFill>
              <a:latin typeface="Arial" pitchFamily="34" charset="0"/>
              <a:cs typeface="Arial" pitchFamily="34" charset="0"/>
            </a:endParaRPr>
          </a:p>
        </p:txBody>
      </p:sp>
      <p:sp>
        <p:nvSpPr>
          <p:cNvPr id="49" name="TextBox 48"/>
          <p:cNvSpPr txBox="1"/>
          <p:nvPr/>
        </p:nvSpPr>
        <p:spPr>
          <a:xfrm>
            <a:off x="2982964" y="4474897"/>
            <a:ext cx="614204" cy="253916"/>
          </a:xfrm>
          <a:prstGeom prst="rect">
            <a:avLst/>
          </a:prstGeom>
          <a:noFill/>
        </p:spPr>
        <p:txBody>
          <a:bodyPr wrap="square" rtlCol="0">
            <a:spAutoFit/>
          </a:bodyPr>
          <a:lstStyle/>
          <a:p>
            <a:r>
              <a:rPr lang="en-US" sz="1050" dirty="0">
                <a:solidFill>
                  <a:srgbClr val="00B050"/>
                </a:solidFill>
                <a:latin typeface="Arial" pitchFamily="34" charset="0"/>
                <a:cs typeface="Arial" pitchFamily="34" charset="0"/>
              </a:rPr>
              <a:t>Mining</a:t>
            </a:r>
          </a:p>
        </p:txBody>
      </p:sp>
      <p:sp>
        <p:nvSpPr>
          <p:cNvPr id="50" name="TextBox 49"/>
          <p:cNvSpPr txBox="1"/>
          <p:nvPr/>
        </p:nvSpPr>
        <p:spPr>
          <a:xfrm>
            <a:off x="4158636" y="4312562"/>
            <a:ext cx="834350" cy="415498"/>
          </a:xfrm>
          <a:prstGeom prst="rect">
            <a:avLst/>
          </a:prstGeom>
          <a:noFill/>
        </p:spPr>
        <p:txBody>
          <a:bodyPr wrap="square" rtlCol="0">
            <a:spAutoFit/>
          </a:bodyPr>
          <a:lstStyle/>
          <a:p>
            <a:r>
              <a:rPr lang="en-US" sz="1050" dirty="0" smtClean="0">
                <a:solidFill>
                  <a:srgbClr val="00B050"/>
                </a:solidFill>
                <a:latin typeface="Arial" pitchFamily="34" charset="0"/>
                <a:cs typeface="Arial" pitchFamily="34" charset="0"/>
              </a:rPr>
              <a:t>Found the nonce</a:t>
            </a:r>
            <a:endParaRPr lang="en-US" sz="1050" dirty="0">
              <a:solidFill>
                <a:srgbClr val="00B050"/>
              </a:solidFill>
              <a:latin typeface="Arial" pitchFamily="34" charset="0"/>
              <a:cs typeface="Arial" pitchFamily="34" charset="0"/>
            </a:endParaRPr>
          </a:p>
        </p:txBody>
      </p:sp>
      <p:sp>
        <p:nvSpPr>
          <p:cNvPr id="51" name="TextBox 50"/>
          <p:cNvSpPr txBox="1"/>
          <p:nvPr/>
        </p:nvSpPr>
        <p:spPr>
          <a:xfrm>
            <a:off x="5108486" y="4307797"/>
            <a:ext cx="862340" cy="253916"/>
          </a:xfrm>
          <a:prstGeom prst="rect">
            <a:avLst/>
          </a:prstGeom>
          <a:noFill/>
        </p:spPr>
        <p:txBody>
          <a:bodyPr wrap="square" rtlCol="0">
            <a:spAutoFit/>
          </a:bodyPr>
          <a:lstStyle/>
          <a:p>
            <a:r>
              <a:rPr lang="en-US" sz="1050" dirty="0">
                <a:solidFill>
                  <a:srgbClr val="00B050"/>
                </a:solidFill>
                <a:latin typeface="Arial" pitchFamily="34" charset="0"/>
                <a:cs typeface="Arial" pitchFamily="34" charset="0"/>
              </a:rPr>
              <a:t>Verification</a:t>
            </a:r>
          </a:p>
        </p:txBody>
      </p:sp>
      <p:sp>
        <p:nvSpPr>
          <p:cNvPr id="53" name="TextBox 52"/>
          <p:cNvSpPr txBox="1"/>
          <p:nvPr/>
        </p:nvSpPr>
        <p:spPr>
          <a:xfrm>
            <a:off x="6287719" y="4290297"/>
            <a:ext cx="1054739" cy="415498"/>
          </a:xfrm>
          <a:prstGeom prst="rect">
            <a:avLst/>
          </a:prstGeom>
          <a:noFill/>
        </p:spPr>
        <p:txBody>
          <a:bodyPr wrap="square" rtlCol="0">
            <a:spAutoFit/>
          </a:bodyPr>
          <a:lstStyle/>
          <a:p>
            <a:r>
              <a:rPr lang="en-US" sz="1050" dirty="0" smtClean="0">
                <a:solidFill>
                  <a:srgbClr val="00B050"/>
                </a:solidFill>
                <a:latin typeface="Arial" pitchFamily="34" charset="0"/>
                <a:cs typeface="Arial" pitchFamily="34" charset="0"/>
              </a:rPr>
              <a:t>Approved the Block creation</a:t>
            </a:r>
            <a:endParaRPr lang="en-US" sz="1050" dirty="0">
              <a:solidFill>
                <a:srgbClr val="00B050"/>
              </a:solidFill>
              <a:latin typeface="Arial" pitchFamily="34" charset="0"/>
              <a:cs typeface="Arial" pitchFamily="34" charset="0"/>
            </a:endParaRPr>
          </a:p>
        </p:txBody>
      </p:sp>
      <p:sp>
        <p:nvSpPr>
          <p:cNvPr id="54" name="TextBox 53"/>
          <p:cNvSpPr txBox="1"/>
          <p:nvPr/>
        </p:nvSpPr>
        <p:spPr>
          <a:xfrm>
            <a:off x="7872126" y="4330266"/>
            <a:ext cx="742978" cy="253916"/>
          </a:xfrm>
          <a:prstGeom prst="rect">
            <a:avLst/>
          </a:prstGeom>
          <a:noFill/>
        </p:spPr>
        <p:txBody>
          <a:bodyPr wrap="square" rtlCol="0">
            <a:spAutoFit/>
          </a:bodyPr>
          <a:lstStyle/>
          <a:p>
            <a:r>
              <a:rPr lang="en-US" sz="1050" dirty="0">
                <a:solidFill>
                  <a:srgbClr val="00B050"/>
                </a:solidFill>
                <a:latin typeface="Arial" pitchFamily="34" charset="0"/>
                <a:cs typeface="Arial" pitchFamily="34" charset="0"/>
              </a:rPr>
              <a:t>Reward</a:t>
            </a:r>
          </a:p>
        </p:txBody>
      </p:sp>
      <p:pic>
        <p:nvPicPr>
          <p:cNvPr id="55" name="Picture 54"/>
          <p:cNvPicPr>
            <a:picLocks noChangeAspect="1"/>
          </p:cNvPicPr>
          <p:nvPr/>
        </p:nvPicPr>
        <p:blipFill>
          <a:blip r:embed="rId12"/>
          <a:stretch>
            <a:fillRect/>
          </a:stretch>
        </p:blipFill>
        <p:spPr>
          <a:xfrm>
            <a:off x="6398685" y="2201284"/>
            <a:ext cx="961190" cy="355799"/>
          </a:xfrm>
          <a:prstGeom prst="rect">
            <a:avLst/>
          </a:prstGeom>
        </p:spPr>
      </p:pic>
      <p:pic>
        <p:nvPicPr>
          <p:cNvPr id="52" name="Picture 51"/>
          <p:cNvPicPr>
            <a:picLocks noChangeAspect="1"/>
          </p:cNvPicPr>
          <p:nvPr/>
        </p:nvPicPr>
        <p:blipFill>
          <a:blip r:embed="rId13"/>
          <a:stretch>
            <a:fillRect/>
          </a:stretch>
        </p:blipFill>
        <p:spPr>
          <a:xfrm>
            <a:off x="4903150" y="1097501"/>
            <a:ext cx="1076518" cy="483410"/>
          </a:xfrm>
          <a:prstGeom prst="rect">
            <a:avLst/>
          </a:prstGeom>
        </p:spPr>
      </p:pic>
      <p:pic>
        <p:nvPicPr>
          <p:cNvPr id="56" name="Picture 55"/>
          <p:cNvPicPr>
            <a:picLocks noChangeAspect="1"/>
          </p:cNvPicPr>
          <p:nvPr/>
        </p:nvPicPr>
        <p:blipFill>
          <a:blip r:embed="rId14"/>
          <a:stretch>
            <a:fillRect/>
          </a:stretch>
        </p:blipFill>
        <p:spPr>
          <a:xfrm>
            <a:off x="193259" y="3202436"/>
            <a:ext cx="1044848" cy="623605"/>
          </a:xfrm>
          <a:prstGeom prst="rect">
            <a:avLst/>
          </a:prstGeom>
        </p:spPr>
      </p:pic>
      <p:sp>
        <p:nvSpPr>
          <p:cNvPr id="18" name="TextBox 17"/>
          <p:cNvSpPr txBox="1"/>
          <p:nvPr/>
        </p:nvSpPr>
        <p:spPr>
          <a:xfrm>
            <a:off x="4968007" y="2657480"/>
            <a:ext cx="854174" cy="253916"/>
          </a:xfrm>
          <a:prstGeom prst="rect">
            <a:avLst/>
          </a:prstGeom>
          <a:noFill/>
        </p:spPr>
        <p:txBody>
          <a:bodyPr wrap="square" rtlCol="0">
            <a:spAutoFit/>
          </a:bodyPr>
          <a:lstStyle/>
          <a:p>
            <a:r>
              <a:rPr lang="en-US" sz="1050" dirty="0" err="1">
                <a:solidFill>
                  <a:srgbClr val="C00000"/>
                </a:solidFill>
                <a:latin typeface="Arial" pitchFamily="34" charset="0"/>
                <a:cs typeface="Arial" pitchFamily="34" charset="0"/>
              </a:rPr>
              <a:t>Concensus</a:t>
            </a:r>
            <a:endParaRPr lang="en-US" sz="1050" dirty="0">
              <a:solidFill>
                <a:srgbClr val="C00000"/>
              </a:solidFill>
              <a:latin typeface="Arial" pitchFamily="34" charset="0"/>
              <a:cs typeface="Arial" pitchFamily="34" charset="0"/>
            </a:endParaRPr>
          </a:p>
        </p:txBody>
      </p:sp>
      <p:sp>
        <p:nvSpPr>
          <p:cNvPr id="58" name="TextBox 57"/>
          <p:cNvSpPr txBox="1"/>
          <p:nvPr/>
        </p:nvSpPr>
        <p:spPr>
          <a:xfrm>
            <a:off x="6287567" y="2619939"/>
            <a:ext cx="1236335" cy="415498"/>
          </a:xfrm>
          <a:prstGeom prst="rect">
            <a:avLst/>
          </a:prstGeom>
          <a:noFill/>
        </p:spPr>
        <p:txBody>
          <a:bodyPr wrap="square" rtlCol="0">
            <a:spAutoFit/>
          </a:bodyPr>
          <a:lstStyle/>
          <a:p>
            <a:r>
              <a:rPr lang="en-US" sz="1050" dirty="0">
                <a:solidFill>
                  <a:srgbClr val="C00000"/>
                </a:solidFill>
                <a:latin typeface="Arial" pitchFamily="34" charset="0"/>
                <a:cs typeface="Arial" pitchFamily="34" charset="0"/>
              </a:rPr>
              <a:t>Distributed Ledger</a:t>
            </a:r>
          </a:p>
        </p:txBody>
      </p:sp>
      <p:sp>
        <p:nvSpPr>
          <p:cNvPr id="59" name="TextBox 58"/>
          <p:cNvSpPr txBox="1"/>
          <p:nvPr/>
        </p:nvSpPr>
        <p:spPr>
          <a:xfrm>
            <a:off x="315534" y="2659120"/>
            <a:ext cx="649799" cy="253916"/>
          </a:xfrm>
          <a:prstGeom prst="rect">
            <a:avLst/>
          </a:prstGeom>
          <a:noFill/>
        </p:spPr>
        <p:txBody>
          <a:bodyPr wrap="square" rtlCol="0">
            <a:spAutoFit/>
          </a:bodyPr>
          <a:lstStyle/>
          <a:p>
            <a:r>
              <a:rPr lang="en-US" sz="1050" dirty="0">
                <a:solidFill>
                  <a:srgbClr val="C00000"/>
                </a:solidFill>
                <a:latin typeface="Arial" pitchFamily="34" charset="0"/>
                <a:cs typeface="Arial" pitchFamily="34" charset="0"/>
              </a:rPr>
              <a:t>Wallet</a:t>
            </a:r>
          </a:p>
        </p:txBody>
      </p:sp>
      <p:sp>
        <p:nvSpPr>
          <p:cNvPr id="60" name="TextBox 59"/>
          <p:cNvSpPr txBox="1"/>
          <p:nvPr/>
        </p:nvSpPr>
        <p:spPr>
          <a:xfrm>
            <a:off x="2722956" y="2762619"/>
            <a:ext cx="1061918" cy="253916"/>
          </a:xfrm>
          <a:prstGeom prst="rect">
            <a:avLst/>
          </a:prstGeom>
          <a:noFill/>
        </p:spPr>
        <p:txBody>
          <a:bodyPr wrap="square" rtlCol="0">
            <a:spAutoFit/>
          </a:bodyPr>
          <a:lstStyle/>
          <a:p>
            <a:r>
              <a:rPr lang="en-US" sz="1050" dirty="0">
                <a:solidFill>
                  <a:srgbClr val="C00000"/>
                </a:solidFill>
                <a:latin typeface="Arial" pitchFamily="34" charset="0"/>
                <a:cs typeface="Arial" pitchFamily="34" charset="0"/>
              </a:rPr>
              <a:t>Finding Nonce</a:t>
            </a:r>
          </a:p>
        </p:txBody>
      </p:sp>
      <p:pic>
        <p:nvPicPr>
          <p:cNvPr id="39" name="Picture 38"/>
          <p:cNvPicPr>
            <a:picLocks noChangeAspect="1"/>
          </p:cNvPicPr>
          <p:nvPr/>
        </p:nvPicPr>
        <p:blipFill>
          <a:blip r:embed="rId15"/>
          <a:stretch>
            <a:fillRect/>
          </a:stretch>
        </p:blipFill>
        <p:spPr>
          <a:xfrm>
            <a:off x="6505452" y="1143289"/>
            <a:ext cx="542088" cy="446426"/>
          </a:xfrm>
          <a:prstGeom prst="rect">
            <a:avLst/>
          </a:prstGeom>
        </p:spPr>
      </p:pic>
      <p:sp>
        <p:nvSpPr>
          <p:cNvPr id="41" name="TextBox 40"/>
          <p:cNvSpPr txBox="1"/>
          <p:nvPr/>
        </p:nvSpPr>
        <p:spPr>
          <a:xfrm>
            <a:off x="185607" y="2839745"/>
            <a:ext cx="1096998" cy="415498"/>
          </a:xfrm>
          <a:prstGeom prst="rect">
            <a:avLst/>
          </a:prstGeom>
          <a:noFill/>
        </p:spPr>
        <p:txBody>
          <a:bodyPr wrap="square" rtlCol="0">
            <a:spAutoFit/>
          </a:bodyPr>
          <a:lstStyle/>
          <a:p>
            <a:r>
              <a:rPr lang="en-US" sz="1050" dirty="0">
                <a:solidFill>
                  <a:srgbClr val="00B0F0"/>
                </a:solidFill>
                <a:latin typeface="Arial" pitchFamily="34" charset="0"/>
                <a:cs typeface="Arial" pitchFamily="34" charset="0"/>
              </a:rPr>
              <a:t>Transaction Authentication</a:t>
            </a:r>
          </a:p>
        </p:txBody>
      </p:sp>
      <p:sp>
        <p:nvSpPr>
          <p:cNvPr id="61" name="TextBox 60"/>
          <p:cNvSpPr txBox="1"/>
          <p:nvPr/>
        </p:nvSpPr>
        <p:spPr>
          <a:xfrm>
            <a:off x="2719601" y="651588"/>
            <a:ext cx="1530030" cy="415498"/>
          </a:xfrm>
          <a:prstGeom prst="rect">
            <a:avLst/>
          </a:prstGeom>
          <a:noFill/>
        </p:spPr>
        <p:txBody>
          <a:bodyPr wrap="square" rtlCol="0">
            <a:spAutoFit/>
          </a:bodyPr>
          <a:lstStyle/>
          <a:p>
            <a:pPr algn="ctr"/>
            <a:r>
              <a:rPr lang="en-US" sz="1050" dirty="0" smtClean="0">
                <a:solidFill>
                  <a:srgbClr val="00B0F0"/>
                </a:solidFill>
                <a:latin typeface="Arial" pitchFamily="34" charset="0"/>
                <a:cs typeface="Arial" pitchFamily="34" charset="0"/>
              </a:rPr>
              <a:t>Solving the Cryptographic Puzzle</a:t>
            </a:r>
            <a:endParaRPr lang="en-US" sz="1050" dirty="0">
              <a:solidFill>
                <a:srgbClr val="00B0F0"/>
              </a:solidFill>
              <a:latin typeface="Arial" pitchFamily="34" charset="0"/>
              <a:cs typeface="Arial" pitchFamily="34" charset="0"/>
            </a:endParaRPr>
          </a:p>
        </p:txBody>
      </p:sp>
      <p:sp>
        <p:nvSpPr>
          <p:cNvPr id="62" name="TextBox 61"/>
          <p:cNvSpPr txBox="1"/>
          <p:nvPr/>
        </p:nvSpPr>
        <p:spPr>
          <a:xfrm>
            <a:off x="5017652" y="757928"/>
            <a:ext cx="786554" cy="253916"/>
          </a:xfrm>
          <a:prstGeom prst="rect">
            <a:avLst/>
          </a:prstGeom>
          <a:noFill/>
        </p:spPr>
        <p:txBody>
          <a:bodyPr wrap="square" rtlCol="0">
            <a:spAutoFit/>
          </a:bodyPr>
          <a:lstStyle/>
          <a:p>
            <a:r>
              <a:rPr lang="en-US" sz="1050" dirty="0">
                <a:solidFill>
                  <a:srgbClr val="00B0F0"/>
                </a:solidFill>
                <a:latin typeface="Arial" pitchFamily="34" charset="0"/>
                <a:cs typeface="Arial" pitchFamily="34" charset="0"/>
              </a:rPr>
              <a:t>Validation</a:t>
            </a:r>
          </a:p>
        </p:txBody>
      </p:sp>
      <p:sp>
        <p:nvSpPr>
          <p:cNvPr id="63" name="TextBox 62"/>
          <p:cNvSpPr txBox="1"/>
          <p:nvPr/>
        </p:nvSpPr>
        <p:spPr>
          <a:xfrm>
            <a:off x="6345863" y="774107"/>
            <a:ext cx="1014012" cy="253916"/>
          </a:xfrm>
          <a:prstGeom prst="rect">
            <a:avLst/>
          </a:prstGeom>
          <a:noFill/>
        </p:spPr>
        <p:txBody>
          <a:bodyPr wrap="square" rtlCol="0">
            <a:spAutoFit/>
          </a:bodyPr>
          <a:lstStyle/>
          <a:p>
            <a:r>
              <a:rPr lang="en-US" sz="1050" dirty="0" smtClean="0">
                <a:solidFill>
                  <a:srgbClr val="00B0F0"/>
                </a:solidFill>
                <a:latin typeface="Arial" pitchFamily="34" charset="0"/>
                <a:cs typeface="Arial" pitchFamily="34" charset="0"/>
              </a:rPr>
              <a:t>Block Added</a:t>
            </a:r>
            <a:endParaRPr lang="en-US" sz="1050" dirty="0">
              <a:solidFill>
                <a:srgbClr val="00B0F0"/>
              </a:solidFill>
              <a:latin typeface="Arial" pitchFamily="34" charset="0"/>
              <a:cs typeface="Arial" pitchFamily="34" charset="0"/>
            </a:endParaRPr>
          </a:p>
        </p:txBody>
      </p:sp>
      <p:sp>
        <p:nvSpPr>
          <p:cNvPr id="64" name="TextBox 63"/>
          <p:cNvSpPr txBox="1"/>
          <p:nvPr/>
        </p:nvSpPr>
        <p:spPr>
          <a:xfrm>
            <a:off x="149751" y="801537"/>
            <a:ext cx="953039" cy="261610"/>
          </a:xfrm>
          <a:prstGeom prst="rect">
            <a:avLst/>
          </a:prstGeom>
          <a:noFill/>
        </p:spPr>
        <p:txBody>
          <a:bodyPr wrap="square" rtlCol="0">
            <a:spAutoFit/>
          </a:bodyPr>
          <a:lstStyle/>
          <a:p>
            <a:r>
              <a:rPr lang="en-US" sz="1100" dirty="0">
                <a:solidFill>
                  <a:srgbClr val="00B050"/>
                </a:solidFill>
                <a:latin typeface="Arial" pitchFamily="34" charset="0"/>
                <a:cs typeface="Arial" pitchFamily="34" charset="0"/>
              </a:rPr>
              <a:t>Transaction</a:t>
            </a:r>
          </a:p>
        </p:txBody>
      </p:sp>
      <p:sp>
        <p:nvSpPr>
          <p:cNvPr id="65" name="Oval 64"/>
          <p:cNvSpPr/>
          <p:nvPr/>
        </p:nvSpPr>
        <p:spPr>
          <a:xfrm>
            <a:off x="2997433" y="4673347"/>
            <a:ext cx="524633" cy="39696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solidFill>
                  <a:srgbClr val="FFFFFF"/>
                </a:solidFill>
              </a:rPr>
              <a:t>3a</a:t>
            </a:r>
            <a:endParaRPr lang="en-US" sz="1400" b="1" dirty="0">
              <a:solidFill>
                <a:srgbClr val="FFFFFF"/>
              </a:solidFill>
            </a:endParaRPr>
          </a:p>
        </p:txBody>
      </p:sp>
      <p:sp>
        <p:nvSpPr>
          <p:cNvPr id="66" name="Oval 65"/>
          <p:cNvSpPr/>
          <p:nvPr/>
        </p:nvSpPr>
        <p:spPr>
          <a:xfrm>
            <a:off x="4210379" y="4740583"/>
            <a:ext cx="529658" cy="27935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smtClean="0">
                <a:solidFill>
                  <a:srgbClr val="FFFFFF"/>
                </a:solidFill>
              </a:rPr>
              <a:t>3b</a:t>
            </a:r>
            <a:endParaRPr lang="en-US" sz="1350" b="1" dirty="0">
              <a:solidFill>
                <a:srgbClr val="FFFFFF"/>
              </a:solidFill>
            </a:endParaRPr>
          </a:p>
        </p:txBody>
      </p:sp>
      <p:sp>
        <p:nvSpPr>
          <p:cNvPr id="67" name="Oval 66"/>
          <p:cNvSpPr/>
          <p:nvPr/>
        </p:nvSpPr>
        <p:spPr>
          <a:xfrm>
            <a:off x="5180425" y="4723717"/>
            <a:ext cx="524292" cy="29622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smtClean="0">
                <a:solidFill>
                  <a:srgbClr val="FFFFFF"/>
                </a:solidFill>
              </a:rPr>
              <a:t>4a</a:t>
            </a:r>
            <a:endParaRPr lang="en-US" sz="1350" b="1" dirty="0">
              <a:solidFill>
                <a:srgbClr val="FFFFFF"/>
              </a:solidFill>
            </a:endParaRPr>
          </a:p>
        </p:txBody>
      </p:sp>
      <p:sp>
        <p:nvSpPr>
          <p:cNvPr id="68" name="Oval 67"/>
          <p:cNvSpPr/>
          <p:nvPr/>
        </p:nvSpPr>
        <p:spPr>
          <a:xfrm>
            <a:off x="6414054" y="4662420"/>
            <a:ext cx="542088" cy="39696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smtClean="0">
                <a:solidFill>
                  <a:srgbClr val="FFFFFF"/>
                </a:solidFill>
              </a:rPr>
              <a:t>4b</a:t>
            </a:r>
            <a:endParaRPr lang="en-US" sz="1350" b="1" dirty="0">
              <a:solidFill>
                <a:srgbClr val="FFFFFF"/>
              </a:solidFill>
            </a:endParaRPr>
          </a:p>
        </p:txBody>
      </p:sp>
      <p:sp>
        <p:nvSpPr>
          <p:cNvPr id="69" name="TextBox 68"/>
          <p:cNvSpPr txBox="1"/>
          <p:nvPr/>
        </p:nvSpPr>
        <p:spPr>
          <a:xfrm>
            <a:off x="7574319" y="751443"/>
            <a:ext cx="1014012" cy="276999"/>
          </a:xfrm>
          <a:prstGeom prst="rect">
            <a:avLst/>
          </a:prstGeom>
          <a:noFill/>
        </p:spPr>
        <p:txBody>
          <a:bodyPr wrap="square" rtlCol="0">
            <a:spAutoFit/>
          </a:bodyPr>
          <a:lstStyle/>
          <a:p>
            <a:pPr algn="ctr"/>
            <a:r>
              <a:rPr lang="en-US" sz="1200" dirty="0" smtClean="0">
                <a:solidFill>
                  <a:srgbClr val="00B0F0"/>
                </a:solidFill>
                <a:latin typeface="Arial" pitchFamily="34" charset="0"/>
                <a:cs typeface="Arial" pitchFamily="34" charset="0"/>
              </a:rPr>
              <a:t>Reward</a:t>
            </a:r>
            <a:endParaRPr lang="en-US" sz="1200" dirty="0">
              <a:solidFill>
                <a:srgbClr val="00B0F0"/>
              </a:solidFill>
              <a:latin typeface="Arial" pitchFamily="34" charset="0"/>
              <a:cs typeface="Arial" pitchFamily="34" charset="0"/>
            </a:endParaRPr>
          </a:p>
        </p:txBody>
      </p:sp>
    </p:spTree>
    <p:extLst>
      <p:ext uri="{BB962C8B-B14F-4D97-AF65-F5344CB8AC3E}">
        <p14:creationId xmlns:p14="http://schemas.microsoft.com/office/powerpoint/2010/main" val="1034528572"/>
      </p:ext>
    </p:extLst>
  </p:cSld>
  <p:clrMapOvr>
    <a:masterClrMapping/>
  </p:clrMapOvr>
  <p:transition spd="med"/>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2700" dirty="0"/>
              <a:t>Where do Bitcoins come from?</a:t>
            </a:r>
          </a:p>
        </p:txBody>
      </p:sp>
      <p:sp>
        <p:nvSpPr>
          <p:cNvPr id="4" name="Slide Number Placeholder 3"/>
          <p:cNvSpPr>
            <a:spLocks noGrp="1"/>
          </p:cNvSpPr>
          <p:nvPr>
            <p:ph type="sldNum" sz="quarter" idx="2"/>
          </p:nvPr>
        </p:nvSpPr>
        <p:spPr/>
        <p:txBody>
          <a:bodyPr/>
          <a:lstStyle/>
          <a:p>
            <a:fld id="{14D65173-87C9-47C0-A890-7AD8E2754265}" type="slidenum">
              <a:rPr lang="en-US" smtClean="0">
                <a:solidFill>
                  <a:srgbClr val="000000">
                    <a:lumMod val="75000"/>
                    <a:lumOff val="25000"/>
                  </a:srgbClr>
                </a:solidFill>
              </a:rPr>
              <a:pPr/>
              <a:t>49</a:t>
            </a:fld>
            <a:endParaRPr lang="en-US">
              <a:solidFill>
                <a:srgbClr val="000000">
                  <a:lumMod val="75000"/>
                  <a:lumOff val="25000"/>
                </a:srgbClr>
              </a:solidFill>
            </a:endParaRPr>
          </a:p>
        </p:txBody>
      </p:sp>
      <p:sp>
        <p:nvSpPr>
          <p:cNvPr id="3" name="Text Placeholder 2"/>
          <p:cNvSpPr>
            <a:spLocks noGrp="1"/>
          </p:cNvSpPr>
          <p:nvPr>
            <p:ph type="body" sz="quarter" idx="4294967295"/>
          </p:nvPr>
        </p:nvSpPr>
        <p:spPr>
          <a:xfrm>
            <a:off x="0" y="735013"/>
            <a:ext cx="5646738" cy="3660775"/>
          </a:xfrm>
          <a:prstGeom prst="rect">
            <a:avLst/>
          </a:prstGeom>
        </p:spPr>
        <p:txBody>
          <a:bodyPr/>
          <a:lstStyle/>
          <a:p>
            <a:pPr marL="214313" indent="-214313">
              <a:buFont typeface="Arial" panose="020B0604020202020204" pitchFamily="34" charset="0"/>
              <a:buChar char="•"/>
            </a:pPr>
            <a:r>
              <a:rPr lang="en-US" sz="1500" dirty="0"/>
              <a:t>Bitcoin miner creates a new block at every 10 minutes and gets 12.5 BTC as reward </a:t>
            </a:r>
          </a:p>
          <a:p>
            <a:pPr marL="214313" indent="-214313">
              <a:buFont typeface="Arial" panose="020B0604020202020204" pitchFamily="34" charset="0"/>
              <a:buChar char="•"/>
            </a:pPr>
            <a:r>
              <a:rPr lang="en-US" sz="1500" dirty="0"/>
              <a:t>In every 21000 transactions, difficulty level of solving the cryptographic puzzle is adjusted to maintain the time (10’)</a:t>
            </a:r>
          </a:p>
          <a:p>
            <a:pPr marL="214313" indent="-214313">
              <a:buFont typeface="Arial" panose="020B0604020202020204" pitchFamily="34" charset="0"/>
              <a:buChar char="•"/>
            </a:pPr>
            <a:r>
              <a:rPr lang="en-US" sz="1500" dirty="0"/>
              <a:t>The reward will be halved every 210000 blocks </a:t>
            </a:r>
          </a:p>
          <a:p>
            <a:pPr marL="214313" indent="-214313">
              <a:buFont typeface="Arial" panose="020B0604020202020204" pitchFamily="34" charset="0"/>
              <a:buChar char="•"/>
            </a:pPr>
            <a:r>
              <a:rPr lang="en-US" sz="1500" dirty="0"/>
              <a:t>There are currently 16million BTC in circulation and there is a cap of 21M BTC as per the rules and the cap will be reached by 2140 AD</a:t>
            </a:r>
          </a:p>
          <a:p>
            <a:pPr marL="600075" lvl="1" indent="-257175">
              <a:buFont typeface="Arial" panose="020B0604020202020204" pitchFamily="34" charset="0"/>
              <a:buChar char="•"/>
            </a:pPr>
            <a:r>
              <a:rPr lang="en-US" sz="1500" dirty="0"/>
              <a:t>Process and conform Transactions</a:t>
            </a:r>
          </a:p>
          <a:p>
            <a:pPr marL="600075" lvl="1" indent="-257175">
              <a:buFont typeface="Arial" panose="020B0604020202020204" pitchFamily="34" charset="0"/>
              <a:buChar char="•"/>
            </a:pPr>
            <a:r>
              <a:rPr lang="en-US" sz="1500" dirty="0"/>
              <a:t>Solve specific math problems in competition</a:t>
            </a:r>
          </a:p>
          <a:p>
            <a:pPr marL="600075" lvl="1" indent="-257175">
              <a:buFont typeface="Arial" panose="020B0604020202020204" pitchFamily="34" charset="0"/>
              <a:buChar char="•"/>
            </a:pPr>
            <a:r>
              <a:rPr lang="en-US" sz="1500" dirty="0"/>
              <a:t>Bitcoin awarded to winner  (12.5BTC) </a:t>
            </a:r>
          </a:p>
          <a:p>
            <a:pPr marL="600075" lvl="1" indent="-257175">
              <a:buFont typeface="Arial" panose="020B0604020202020204" pitchFamily="34" charset="0"/>
              <a:buChar char="•"/>
            </a:pPr>
            <a:r>
              <a:rPr lang="en-US" sz="1500" dirty="0"/>
              <a:t>Every 10 minutes</a:t>
            </a:r>
          </a:p>
          <a:p>
            <a:pPr marL="600075" lvl="1" indent="-257175">
              <a:buFont typeface="Arial" panose="020B0604020202020204" pitchFamily="34" charset="0"/>
              <a:buChar char="•"/>
            </a:pPr>
            <a:r>
              <a:rPr lang="en-US" sz="1500" dirty="0"/>
              <a:t>Currently 16M in circulation</a:t>
            </a:r>
          </a:p>
          <a:p>
            <a:pPr marL="600075" lvl="1" indent="-257175">
              <a:buFont typeface="Arial" panose="020B0604020202020204" pitchFamily="34" charset="0"/>
              <a:buChar char="•"/>
            </a:pPr>
            <a:r>
              <a:rPr lang="en-US" sz="1500" dirty="0"/>
              <a:t>21M CAP will be reached by 2140 AD</a:t>
            </a:r>
          </a:p>
          <a:p>
            <a:endParaRPr lang="en-US" sz="1500" dirty="0"/>
          </a:p>
        </p:txBody>
      </p:sp>
      <p:pic>
        <p:nvPicPr>
          <p:cNvPr id="5" name="Picture 4"/>
          <p:cNvPicPr>
            <a:picLocks noChangeAspect="1"/>
          </p:cNvPicPr>
          <p:nvPr/>
        </p:nvPicPr>
        <p:blipFill>
          <a:blip r:embed="rId3"/>
          <a:stretch>
            <a:fillRect/>
          </a:stretch>
        </p:blipFill>
        <p:spPr>
          <a:xfrm>
            <a:off x="6054429" y="668493"/>
            <a:ext cx="2492091" cy="1780863"/>
          </a:xfrm>
          <a:prstGeom prst="rect">
            <a:avLst/>
          </a:prstGeom>
        </p:spPr>
      </p:pic>
      <p:pic>
        <p:nvPicPr>
          <p:cNvPr id="7" name="Picture 6"/>
          <p:cNvPicPr>
            <a:picLocks noChangeAspect="1"/>
          </p:cNvPicPr>
          <p:nvPr/>
        </p:nvPicPr>
        <p:blipFill>
          <a:blip r:embed="rId4"/>
          <a:stretch>
            <a:fillRect/>
          </a:stretch>
        </p:blipFill>
        <p:spPr>
          <a:xfrm>
            <a:off x="6054429" y="2514600"/>
            <a:ext cx="2800185" cy="2071023"/>
          </a:xfrm>
          <a:prstGeom prst="rect">
            <a:avLst/>
          </a:prstGeom>
        </p:spPr>
      </p:pic>
      <p:sp>
        <p:nvSpPr>
          <p:cNvPr id="8" name="Oval 7"/>
          <p:cNvSpPr/>
          <p:nvPr/>
        </p:nvSpPr>
        <p:spPr>
          <a:xfrm>
            <a:off x="7388252" y="216961"/>
            <a:ext cx="377586" cy="34634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FFFFFF"/>
                </a:solidFill>
              </a:rPr>
              <a:t>3</a:t>
            </a:r>
          </a:p>
        </p:txBody>
      </p:sp>
      <p:sp>
        <p:nvSpPr>
          <p:cNvPr id="10" name="Rectangle 9"/>
          <p:cNvSpPr/>
          <p:nvPr/>
        </p:nvSpPr>
        <p:spPr>
          <a:xfrm>
            <a:off x="-351244" y="4925690"/>
            <a:ext cx="2460711" cy="415498"/>
          </a:xfrm>
          <a:prstGeom prst="rect">
            <a:avLst/>
          </a:prstGeom>
        </p:spPr>
        <p:txBody>
          <a:bodyPr wrap="square">
            <a:spAutoFit/>
          </a:bodyPr>
          <a:lstStyle/>
          <a:p>
            <a:pPr lvl="1"/>
            <a:r>
              <a:rPr lang="en-US" sz="1050" dirty="0">
                <a:hlinkClick r:id="rId5"/>
              </a:rPr>
              <a:t>http://www.bitcoinblockhalf.com/</a:t>
            </a:r>
            <a:endParaRPr lang="en-US" sz="1050" dirty="0"/>
          </a:p>
        </p:txBody>
      </p:sp>
    </p:spTree>
    <p:extLst>
      <p:ext uri="{BB962C8B-B14F-4D97-AF65-F5344CB8AC3E}">
        <p14:creationId xmlns:p14="http://schemas.microsoft.com/office/powerpoint/2010/main" val="3219468853"/>
      </p:ext>
    </p:extLst>
  </p:cSld>
  <p:clrMapOvr>
    <a:masterClrMapping/>
  </p:clrMapOvr>
  <p:transition spd="med"/>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16" descr="image01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58342" y="3036179"/>
            <a:ext cx="4497924" cy="127149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186129" y="49297"/>
            <a:ext cx="8723050" cy="452986"/>
          </a:xfrm>
        </p:spPr>
        <p:txBody>
          <a:bodyPr anchor="t">
            <a:noAutofit/>
          </a:bodyPr>
          <a:lstStyle/>
          <a:p>
            <a:r>
              <a:rPr lang="en-US" sz="2400" dirty="0">
                <a:latin typeface="Arial" panose="020B0604020202020204" pitchFamily="34" charset="0"/>
                <a:cs typeface="Arial" panose="020B0604020202020204" pitchFamily="34" charset="0"/>
              </a:rPr>
              <a:t>Blockchain History</a:t>
            </a:r>
          </a:p>
        </p:txBody>
      </p:sp>
      <p:sp>
        <p:nvSpPr>
          <p:cNvPr id="3" name="Slide Number Placeholder 2"/>
          <p:cNvSpPr>
            <a:spLocks noGrp="1"/>
          </p:cNvSpPr>
          <p:nvPr>
            <p:ph type="sldNum" sz="quarter" idx="2"/>
          </p:nvPr>
        </p:nvSpPr>
        <p:spPr/>
        <p:txBody>
          <a:bodyPr/>
          <a:lstStyle/>
          <a:p>
            <a:fld id="{86CB4B4D-7CA3-9044-876B-883B54F8677D}" type="slidenum">
              <a:rPr lang="en-US" smtClean="0">
                <a:solidFill>
                  <a:srgbClr val="000000">
                    <a:lumMod val="75000"/>
                    <a:lumOff val="25000"/>
                  </a:srgbClr>
                </a:solidFill>
              </a:rPr>
              <a:pPr/>
              <a:t>5</a:t>
            </a:fld>
            <a:endParaRPr lang="en-US" dirty="0">
              <a:solidFill>
                <a:srgbClr val="000000">
                  <a:lumMod val="75000"/>
                  <a:lumOff val="25000"/>
                </a:srgbClr>
              </a:solidFill>
            </a:endParaRPr>
          </a:p>
        </p:txBody>
      </p:sp>
      <p:cxnSp>
        <p:nvCxnSpPr>
          <p:cNvPr id="13" name="Elbow Connector 12"/>
          <p:cNvCxnSpPr/>
          <p:nvPr/>
        </p:nvCxnSpPr>
        <p:spPr>
          <a:xfrm rot="5400000" flipH="1" flipV="1">
            <a:off x="2686070" y="2307644"/>
            <a:ext cx="3333860" cy="1033104"/>
          </a:xfrm>
          <a:prstGeom prst="bentConnector3">
            <a:avLst>
              <a:gd name="adj1" fmla="val 47605"/>
            </a:avLst>
          </a:prstGeom>
          <a:noFill/>
          <a:ln w="9525" cap="flat">
            <a:solidFill>
              <a:schemeClr val="accent1"/>
            </a:solidFill>
            <a:prstDash val="dash"/>
            <a:round/>
            <a:headEnd type="diamond" w="sm" len="sm"/>
            <a:tailEnd type="diamond" w="sm" len="sm"/>
          </a:ln>
          <a:effectLst/>
          <a:sp3d/>
        </p:spPr>
        <p:style>
          <a:lnRef idx="0">
            <a:scrgbClr r="0" g="0" b="0"/>
          </a:lnRef>
          <a:fillRef idx="0">
            <a:scrgbClr r="0" g="0" b="0"/>
          </a:fillRef>
          <a:effectRef idx="0">
            <a:scrgbClr r="0" g="0" b="0"/>
          </a:effectRef>
          <a:fontRef idx="none"/>
        </p:style>
      </p:cxnSp>
      <p:sp>
        <p:nvSpPr>
          <p:cNvPr id="5" name="TextBox 4"/>
          <p:cNvSpPr txBox="1"/>
          <p:nvPr/>
        </p:nvSpPr>
        <p:spPr>
          <a:xfrm>
            <a:off x="216000" y="735278"/>
            <a:ext cx="3635948" cy="360098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hangingPunct="1">
              <a:buFont typeface="Wingdings" panose="05000000000000000000" pitchFamily="2" charset="2"/>
              <a:buChar char="§"/>
            </a:pPr>
            <a:r>
              <a:rPr lang="en-US" sz="1200" dirty="0">
                <a:solidFill>
                  <a:srgbClr val="A7A7A7">
                    <a:lumMod val="50000"/>
                  </a:srgbClr>
                </a:solidFill>
              </a:rPr>
              <a:t>Blockchain was first conceptualized by Satoshi Nakamoto in 2008 in his paper about Bitcoin. </a:t>
            </a:r>
            <a:endParaRPr lang="en-US" sz="1200" dirty="0" smtClean="0">
              <a:solidFill>
                <a:srgbClr val="A7A7A7">
                  <a:lumMod val="50000"/>
                </a:srgbClr>
              </a:solidFill>
            </a:endParaRPr>
          </a:p>
          <a:p>
            <a:pPr marL="285750" indent="-285750" hangingPunct="1">
              <a:buFont typeface="Wingdings" panose="05000000000000000000" pitchFamily="2" charset="2"/>
              <a:buChar char="§"/>
            </a:pPr>
            <a:endParaRPr lang="en-US" sz="1200" dirty="0" smtClean="0"/>
          </a:p>
          <a:p>
            <a:pPr marL="285750" indent="-285750" hangingPunct="1">
              <a:buFont typeface="Wingdings" panose="05000000000000000000" pitchFamily="2" charset="2"/>
              <a:buChar char="§"/>
            </a:pPr>
            <a:r>
              <a:rPr lang="en-US" sz="1200" dirty="0" smtClean="0"/>
              <a:t>Introduced in </a:t>
            </a:r>
            <a:r>
              <a:rPr lang="en-US" sz="1200" dirty="0"/>
              <a:t>the midst of the financial crisis, to serve as the ledger for Bitcoin, a purely peer-to-peer version of electronic </a:t>
            </a:r>
            <a:r>
              <a:rPr lang="en-US" sz="1200" dirty="0" smtClean="0"/>
              <a:t>cash</a:t>
            </a:r>
          </a:p>
          <a:p>
            <a:pPr marL="285750" indent="-285750" hangingPunct="1">
              <a:buFont typeface="Wingdings" panose="05000000000000000000" pitchFamily="2" charset="2"/>
              <a:buChar char="§"/>
            </a:pPr>
            <a:r>
              <a:rPr lang="en-US" sz="1200" dirty="0"/>
              <a:t/>
            </a:r>
            <a:br>
              <a:rPr lang="en-US" sz="1200" dirty="0"/>
            </a:br>
            <a:r>
              <a:rPr lang="en-US" sz="1200" dirty="0">
                <a:solidFill>
                  <a:srgbClr val="A7A7A7">
                    <a:lumMod val="50000"/>
                  </a:srgbClr>
                </a:solidFill>
              </a:rPr>
              <a:t>Blockchain is a distributed database that maintains a continuously growing list of records called blocks secured from tampering and revision. </a:t>
            </a:r>
          </a:p>
          <a:p>
            <a:pPr marL="285750" indent="-285750" hangingPunct="1">
              <a:buFont typeface="Wingdings" panose="05000000000000000000" pitchFamily="2" charset="2"/>
              <a:buChar char="§"/>
            </a:pPr>
            <a:endParaRPr lang="en-US" sz="1200" dirty="0" smtClean="0">
              <a:solidFill>
                <a:srgbClr val="A7A7A7">
                  <a:lumMod val="50000"/>
                </a:srgbClr>
              </a:solidFill>
            </a:endParaRPr>
          </a:p>
          <a:p>
            <a:pPr marL="285750" indent="-285750" hangingPunct="1">
              <a:buFont typeface="Wingdings" panose="05000000000000000000" pitchFamily="2" charset="2"/>
              <a:buChar char="§"/>
            </a:pPr>
            <a:endParaRPr lang="en-US" sz="1200" dirty="0">
              <a:solidFill>
                <a:srgbClr val="A7A7A7">
                  <a:lumMod val="50000"/>
                </a:srgbClr>
              </a:solidFill>
            </a:endParaRPr>
          </a:p>
          <a:p>
            <a:pPr marL="285750" indent="-285750" hangingPunct="1">
              <a:buFont typeface="Wingdings" panose="05000000000000000000" pitchFamily="2" charset="2"/>
              <a:buChar char="§"/>
            </a:pPr>
            <a:r>
              <a:rPr lang="en-US" sz="1200" dirty="0">
                <a:solidFill>
                  <a:srgbClr val="A7A7A7">
                    <a:lumMod val="50000"/>
                  </a:srgbClr>
                </a:solidFill>
              </a:rPr>
              <a:t>A blockchain is </a:t>
            </a:r>
            <a:r>
              <a:rPr lang="en-US" sz="1200" dirty="0" smtClean="0">
                <a:solidFill>
                  <a:srgbClr val="A7A7A7">
                    <a:lumMod val="50000"/>
                  </a:srgbClr>
                </a:solidFill>
              </a:rPr>
              <a:t>a </a:t>
            </a:r>
            <a:r>
              <a:rPr lang="en-US" sz="1200" dirty="0">
                <a:solidFill>
                  <a:srgbClr val="A7A7A7">
                    <a:lumMod val="50000"/>
                  </a:srgbClr>
                </a:solidFill>
              </a:rPr>
              <a:t>historical record of all the transactions that have taken place since the beginning of the blockchain in the network. The blockchain serves as a single source of truth for the network.</a:t>
            </a:r>
          </a:p>
          <a:p>
            <a:pPr marL="285750" indent="-285750" hangingPunct="1">
              <a:buFont typeface="Wingdings" panose="05000000000000000000" pitchFamily="2" charset="2"/>
              <a:buChar char="§"/>
            </a:pPr>
            <a:endParaRPr lang="en-US" sz="1200" dirty="0">
              <a:solidFill>
                <a:srgbClr val="A7A7A7">
                  <a:lumMod val="50000"/>
                </a:srgbClr>
              </a:solidFill>
            </a:endParaRPr>
          </a:p>
          <a:p>
            <a:pPr hangingPunct="1"/>
            <a:endParaRPr lang="en-US" sz="1200" dirty="0">
              <a:solidFill>
                <a:srgbClr val="A7A7A7">
                  <a:lumMod val="50000"/>
                </a:srgbClr>
              </a:solidFill>
            </a:endParaRPr>
          </a:p>
        </p:txBody>
      </p:sp>
      <p:pic>
        <p:nvPicPr>
          <p:cNvPr id="9" name="Picture 8"/>
          <p:cNvPicPr>
            <a:picLocks noChangeAspect="1"/>
          </p:cNvPicPr>
          <p:nvPr/>
        </p:nvPicPr>
        <p:blipFill>
          <a:blip r:embed="rId3"/>
          <a:stretch>
            <a:fillRect/>
          </a:stretch>
        </p:blipFill>
        <p:spPr>
          <a:xfrm>
            <a:off x="5005323" y="1157266"/>
            <a:ext cx="1459868" cy="1223930"/>
          </a:xfrm>
          <a:prstGeom prst="rect">
            <a:avLst/>
          </a:prstGeom>
        </p:spPr>
      </p:pic>
      <p:pic>
        <p:nvPicPr>
          <p:cNvPr id="10" name="Picture 9"/>
          <p:cNvPicPr>
            <a:picLocks noChangeAspect="1"/>
          </p:cNvPicPr>
          <p:nvPr/>
        </p:nvPicPr>
        <p:blipFill>
          <a:blip r:embed="rId4"/>
          <a:stretch>
            <a:fillRect/>
          </a:stretch>
        </p:blipFill>
        <p:spPr>
          <a:xfrm>
            <a:off x="6771585" y="1031974"/>
            <a:ext cx="2277821" cy="1780478"/>
          </a:xfrm>
          <a:prstGeom prst="rect">
            <a:avLst/>
          </a:prstGeom>
        </p:spPr>
      </p:pic>
    </p:spTree>
    <p:extLst>
      <p:ext uri="{BB962C8B-B14F-4D97-AF65-F5344CB8AC3E}">
        <p14:creationId xmlns:p14="http://schemas.microsoft.com/office/powerpoint/2010/main" val="130178712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fade">
                                      <p:cBhvr>
                                        <p:cTn id="12" dur="500"/>
                                        <p:tgtEl>
                                          <p:spTgt spid="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animEffect transition="in" filter="fade">
                                      <p:cBhvr>
                                        <p:cTn id="17" dur="500"/>
                                        <p:tgtEl>
                                          <p:spTgt spid="5">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6" end="6"/>
                                            </p:txEl>
                                          </p:spTgt>
                                        </p:tgtEl>
                                        <p:attrNameLst>
                                          <p:attrName>style.visibility</p:attrName>
                                        </p:attrNameLst>
                                      </p:cBhvr>
                                      <p:to>
                                        <p:strVal val="visible"/>
                                      </p:to>
                                    </p:set>
                                    <p:animEffect transition="in" filter="fade">
                                      <p:cBhvr>
                                        <p:cTn id="22" dur="500"/>
                                        <p:tgtEl>
                                          <p:spTgt spid="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bldLvl="5"/>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400" dirty="0">
                <a:latin typeface="Arial" panose="020B0604020202020204" pitchFamily="34" charset="0"/>
                <a:cs typeface="Arial" panose="020B0604020202020204" pitchFamily="34" charset="0"/>
              </a:rPr>
              <a:t>Bitcoin Wallets</a:t>
            </a:r>
          </a:p>
        </p:txBody>
      </p:sp>
      <p:sp>
        <p:nvSpPr>
          <p:cNvPr id="4" name="Slide Number Placeholder 3"/>
          <p:cNvSpPr>
            <a:spLocks noGrp="1"/>
          </p:cNvSpPr>
          <p:nvPr>
            <p:ph type="sldNum" sz="quarter" idx="2"/>
          </p:nvPr>
        </p:nvSpPr>
        <p:spPr/>
        <p:txBody>
          <a:bodyPr/>
          <a:lstStyle/>
          <a:p>
            <a:fld id="{14D65173-87C9-47C0-A890-7AD8E2754265}" type="slidenum">
              <a:rPr lang="en-US" smtClean="0">
                <a:solidFill>
                  <a:srgbClr val="000000">
                    <a:lumMod val="75000"/>
                    <a:lumOff val="25000"/>
                  </a:srgbClr>
                </a:solidFill>
              </a:rPr>
              <a:pPr/>
              <a:t>50</a:t>
            </a:fld>
            <a:endParaRPr lang="en-US">
              <a:solidFill>
                <a:srgbClr val="000000">
                  <a:lumMod val="75000"/>
                  <a:lumOff val="25000"/>
                </a:srgbClr>
              </a:solidFill>
            </a:endParaRPr>
          </a:p>
        </p:txBody>
      </p:sp>
      <p:sp>
        <p:nvSpPr>
          <p:cNvPr id="3" name="Text Placeholder 2"/>
          <p:cNvSpPr>
            <a:spLocks noGrp="1"/>
          </p:cNvSpPr>
          <p:nvPr>
            <p:ph type="body" sz="quarter" idx="4294967295"/>
          </p:nvPr>
        </p:nvSpPr>
        <p:spPr>
          <a:xfrm>
            <a:off x="3122892" y="835968"/>
            <a:ext cx="5888120" cy="323850"/>
          </a:xfrm>
          <a:prstGeom prst="rect">
            <a:avLst/>
          </a:prstGeom>
        </p:spPr>
        <p:txBody>
          <a:bodyPr/>
          <a:lstStyle/>
          <a:p>
            <a:pPr marL="0" indent="0">
              <a:buNone/>
            </a:pPr>
            <a:r>
              <a:rPr lang="en-US" sz="1600" dirty="0" smtClean="0">
                <a:latin typeface="Century Gothic" panose="020B0502020202020204" pitchFamily="34" charset="0"/>
              </a:rPr>
              <a:t>Two types of wallet, software based and hardware based</a:t>
            </a:r>
            <a:endParaRPr lang="en-US" sz="1600" dirty="0">
              <a:latin typeface="Century Gothic" panose="020B0502020202020204" pitchFamily="34" charset="0"/>
            </a:endParaRPr>
          </a:p>
        </p:txBody>
      </p:sp>
      <p:pic>
        <p:nvPicPr>
          <p:cNvPr id="5" name="Picture 4"/>
          <p:cNvPicPr>
            <a:picLocks noChangeAspect="1"/>
          </p:cNvPicPr>
          <p:nvPr/>
        </p:nvPicPr>
        <p:blipFill>
          <a:blip r:embed="rId3"/>
          <a:stretch>
            <a:fillRect/>
          </a:stretch>
        </p:blipFill>
        <p:spPr>
          <a:xfrm>
            <a:off x="196905" y="786206"/>
            <a:ext cx="1462993" cy="3815644"/>
          </a:xfrm>
          <a:prstGeom prst="rect">
            <a:avLst/>
          </a:prstGeom>
        </p:spPr>
      </p:pic>
      <p:pic>
        <p:nvPicPr>
          <p:cNvPr id="6" name="Picture 5"/>
          <p:cNvPicPr>
            <a:picLocks noChangeAspect="1"/>
          </p:cNvPicPr>
          <p:nvPr/>
        </p:nvPicPr>
        <p:blipFill>
          <a:blip r:embed="rId4"/>
          <a:stretch>
            <a:fillRect/>
          </a:stretch>
        </p:blipFill>
        <p:spPr>
          <a:xfrm>
            <a:off x="1659898" y="814866"/>
            <a:ext cx="1378937" cy="1186028"/>
          </a:xfrm>
          <a:prstGeom prst="rect">
            <a:avLst/>
          </a:prstGeom>
        </p:spPr>
      </p:pic>
      <p:sp>
        <p:nvSpPr>
          <p:cNvPr id="7" name="TextBox 6"/>
          <p:cNvSpPr txBox="1"/>
          <p:nvPr/>
        </p:nvSpPr>
        <p:spPr>
          <a:xfrm>
            <a:off x="1749054" y="2267969"/>
            <a:ext cx="5239551" cy="2031325"/>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marL="214313" indent="-214313">
              <a:buFont typeface="Arial" panose="020B0604020202020204" pitchFamily="34" charset="0"/>
              <a:buChar char="•"/>
            </a:pPr>
            <a:r>
              <a:rPr lang="en-US" sz="1400" dirty="0">
                <a:solidFill>
                  <a:srgbClr val="000000"/>
                </a:solidFill>
                <a:latin typeface="Century Gothic" panose="020B0502020202020204" pitchFamily="34" charset="0"/>
              </a:rPr>
              <a:t>Bitcoin hardware wallets are the most secure type of Bitcoin wallet.</a:t>
            </a:r>
          </a:p>
          <a:p>
            <a:pPr marL="214313" indent="-214313">
              <a:buFont typeface="Arial" panose="020B0604020202020204" pitchFamily="34" charset="0"/>
              <a:buChar char="•"/>
            </a:pPr>
            <a:r>
              <a:rPr lang="en-US" sz="1400" dirty="0">
                <a:solidFill>
                  <a:srgbClr val="000000"/>
                </a:solidFill>
                <a:latin typeface="Century Gothic" panose="020B0502020202020204" pitchFamily="34" charset="0"/>
              </a:rPr>
              <a:t>What differentiates hardware wallets from software wallets is that when they are plugged out—in “cold storage.”</a:t>
            </a:r>
          </a:p>
          <a:p>
            <a:pPr marL="214313" indent="-214313">
              <a:buFont typeface="Arial" panose="020B0604020202020204" pitchFamily="34" charset="0"/>
              <a:buChar char="•"/>
            </a:pPr>
            <a:r>
              <a:rPr lang="en-US" sz="1400" dirty="0">
                <a:solidFill>
                  <a:srgbClr val="000000"/>
                </a:solidFill>
                <a:latin typeface="Century Gothic" panose="020B0502020202020204" pitchFamily="34" charset="0"/>
              </a:rPr>
              <a:t>Your hardware wallet is disconnected from the Internet and impossible to touch.</a:t>
            </a:r>
          </a:p>
          <a:p>
            <a:pPr marL="214313" indent="-214313">
              <a:buFont typeface="Arial" panose="020B0604020202020204" pitchFamily="34" charset="0"/>
              <a:buChar char="•"/>
            </a:pPr>
            <a:r>
              <a:rPr lang="en-US" sz="1400" dirty="0">
                <a:solidFill>
                  <a:srgbClr val="000000"/>
                </a:solidFill>
                <a:latin typeface="Century Gothic" panose="020B0502020202020204" pitchFamily="34" charset="0"/>
              </a:rPr>
              <a:t>Hackers, Trojans, and other malware can’t get to anything in cold storage. </a:t>
            </a:r>
            <a:endParaRPr lang="en-US" sz="1400" dirty="0">
              <a:solidFill>
                <a:srgbClr val="000000"/>
              </a:solidFill>
              <a:latin typeface="Century Gothic" panose="020B0502020202020204" pitchFamily="34" charset="0"/>
              <a:cs typeface="Arial" pitchFamily="34" charset="0"/>
            </a:endParaRPr>
          </a:p>
        </p:txBody>
      </p:sp>
      <p:pic>
        <p:nvPicPr>
          <p:cNvPr id="8" name="Picture 7"/>
          <p:cNvPicPr>
            <a:picLocks noChangeAspect="1"/>
          </p:cNvPicPr>
          <p:nvPr/>
        </p:nvPicPr>
        <p:blipFill>
          <a:blip r:embed="rId5"/>
          <a:stretch>
            <a:fillRect/>
          </a:stretch>
        </p:blipFill>
        <p:spPr>
          <a:xfrm>
            <a:off x="6459095" y="1147454"/>
            <a:ext cx="2551917" cy="1159539"/>
          </a:xfrm>
          <a:prstGeom prst="rect">
            <a:avLst/>
          </a:prstGeom>
        </p:spPr>
      </p:pic>
      <p:pic>
        <p:nvPicPr>
          <p:cNvPr id="9" name="Picture 8"/>
          <p:cNvPicPr>
            <a:picLocks noChangeAspect="1"/>
          </p:cNvPicPr>
          <p:nvPr/>
        </p:nvPicPr>
        <p:blipFill>
          <a:blip r:embed="rId6"/>
          <a:stretch>
            <a:fillRect/>
          </a:stretch>
        </p:blipFill>
        <p:spPr>
          <a:xfrm>
            <a:off x="7077762" y="2723806"/>
            <a:ext cx="1933249" cy="1614513"/>
          </a:xfrm>
          <a:prstGeom prst="rect">
            <a:avLst/>
          </a:prstGeom>
        </p:spPr>
      </p:pic>
      <p:sp>
        <p:nvSpPr>
          <p:cNvPr id="10" name="Oval 9"/>
          <p:cNvSpPr/>
          <p:nvPr/>
        </p:nvSpPr>
        <p:spPr>
          <a:xfrm>
            <a:off x="8098881" y="276225"/>
            <a:ext cx="416470" cy="34749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solidFill>
                  <a:srgbClr val="FFFFFF"/>
                </a:solidFill>
              </a:rPr>
              <a:t>1</a:t>
            </a:r>
          </a:p>
        </p:txBody>
      </p:sp>
    </p:spTree>
    <p:extLst>
      <p:ext uri="{BB962C8B-B14F-4D97-AF65-F5344CB8AC3E}">
        <p14:creationId xmlns:p14="http://schemas.microsoft.com/office/powerpoint/2010/main" val="3592501118"/>
      </p:ext>
    </p:extLst>
  </p:cSld>
  <p:clrMapOvr>
    <a:masterClrMapping/>
  </p:clrMapOvr>
  <p:transition spd="med"/>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400" dirty="0"/>
              <a:t>Bitcoin </a:t>
            </a:r>
            <a:r>
              <a:rPr lang="en-US" sz="2400" dirty="0">
                <a:latin typeface="Arial" panose="020B0604020202020204" pitchFamily="34" charset="0"/>
                <a:cs typeface="Arial" panose="020B0604020202020204" pitchFamily="34" charset="0"/>
              </a:rPr>
              <a:t>Wallets</a:t>
            </a:r>
          </a:p>
        </p:txBody>
      </p:sp>
      <p:sp>
        <p:nvSpPr>
          <p:cNvPr id="4" name="Slide Number Placeholder 3"/>
          <p:cNvSpPr>
            <a:spLocks noGrp="1"/>
          </p:cNvSpPr>
          <p:nvPr>
            <p:ph type="sldNum" sz="quarter" idx="2"/>
          </p:nvPr>
        </p:nvSpPr>
        <p:spPr/>
        <p:txBody>
          <a:bodyPr/>
          <a:lstStyle/>
          <a:p>
            <a:fld id="{14D65173-87C9-47C0-A890-7AD8E2754265}" type="slidenum">
              <a:rPr lang="en-US" smtClean="0">
                <a:solidFill>
                  <a:srgbClr val="000000">
                    <a:lumMod val="75000"/>
                    <a:lumOff val="25000"/>
                  </a:srgbClr>
                </a:solidFill>
              </a:rPr>
              <a:pPr/>
              <a:t>51</a:t>
            </a:fld>
            <a:endParaRPr lang="en-US">
              <a:solidFill>
                <a:srgbClr val="000000">
                  <a:lumMod val="75000"/>
                  <a:lumOff val="25000"/>
                </a:srgbClr>
              </a:solidFill>
            </a:endParaRPr>
          </a:p>
        </p:txBody>
      </p:sp>
      <p:pic>
        <p:nvPicPr>
          <p:cNvPr id="5" name="Picture 4"/>
          <p:cNvPicPr>
            <a:picLocks noChangeAspect="1"/>
          </p:cNvPicPr>
          <p:nvPr/>
        </p:nvPicPr>
        <p:blipFill>
          <a:blip r:embed="rId3"/>
          <a:stretch>
            <a:fillRect/>
          </a:stretch>
        </p:blipFill>
        <p:spPr>
          <a:xfrm>
            <a:off x="404764" y="686405"/>
            <a:ext cx="2911838" cy="3736858"/>
          </a:xfrm>
          <a:prstGeom prst="rect">
            <a:avLst/>
          </a:prstGeom>
        </p:spPr>
      </p:pic>
      <p:pic>
        <p:nvPicPr>
          <p:cNvPr id="6" name="Picture 5"/>
          <p:cNvPicPr>
            <a:picLocks noChangeAspect="1"/>
          </p:cNvPicPr>
          <p:nvPr/>
        </p:nvPicPr>
        <p:blipFill>
          <a:blip r:embed="rId4"/>
          <a:stretch>
            <a:fillRect/>
          </a:stretch>
        </p:blipFill>
        <p:spPr>
          <a:xfrm>
            <a:off x="3316602" y="1086456"/>
            <a:ext cx="2686050" cy="2593181"/>
          </a:xfrm>
          <a:prstGeom prst="rect">
            <a:avLst/>
          </a:prstGeom>
        </p:spPr>
      </p:pic>
      <p:pic>
        <p:nvPicPr>
          <p:cNvPr id="7" name="Picture 6"/>
          <p:cNvPicPr>
            <a:picLocks noChangeAspect="1"/>
          </p:cNvPicPr>
          <p:nvPr/>
        </p:nvPicPr>
        <p:blipFill>
          <a:blip r:embed="rId5"/>
          <a:stretch>
            <a:fillRect/>
          </a:stretch>
        </p:blipFill>
        <p:spPr>
          <a:xfrm>
            <a:off x="3341604" y="672116"/>
            <a:ext cx="2686052" cy="382191"/>
          </a:xfrm>
          <a:prstGeom prst="rect">
            <a:avLst/>
          </a:prstGeom>
        </p:spPr>
      </p:pic>
      <p:pic>
        <p:nvPicPr>
          <p:cNvPr id="8" name="Picture 7"/>
          <p:cNvPicPr>
            <a:picLocks noChangeAspect="1"/>
          </p:cNvPicPr>
          <p:nvPr/>
        </p:nvPicPr>
        <p:blipFill>
          <a:blip r:embed="rId6"/>
          <a:stretch>
            <a:fillRect/>
          </a:stretch>
        </p:blipFill>
        <p:spPr>
          <a:xfrm>
            <a:off x="6666854" y="1054307"/>
            <a:ext cx="1368375" cy="1062381"/>
          </a:xfrm>
          <a:prstGeom prst="rect">
            <a:avLst/>
          </a:prstGeom>
        </p:spPr>
      </p:pic>
      <p:pic>
        <p:nvPicPr>
          <p:cNvPr id="10" name="Picture 9"/>
          <p:cNvPicPr>
            <a:picLocks noChangeAspect="1"/>
          </p:cNvPicPr>
          <p:nvPr/>
        </p:nvPicPr>
        <p:blipFill>
          <a:blip r:embed="rId7"/>
          <a:stretch>
            <a:fillRect/>
          </a:stretch>
        </p:blipFill>
        <p:spPr>
          <a:xfrm>
            <a:off x="6905213" y="2253830"/>
            <a:ext cx="732157" cy="467335"/>
          </a:xfrm>
          <a:prstGeom prst="rect">
            <a:avLst/>
          </a:prstGeom>
        </p:spPr>
      </p:pic>
      <p:sp>
        <p:nvSpPr>
          <p:cNvPr id="11" name="Oval 10"/>
          <p:cNvSpPr/>
          <p:nvPr/>
        </p:nvSpPr>
        <p:spPr>
          <a:xfrm>
            <a:off x="7315249" y="331860"/>
            <a:ext cx="444152" cy="35773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b="1" dirty="0">
                <a:solidFill>
                  <a:srgbClr val="FFFFFF"/>
                </a:solidFill>
              </a:rPr>
              <a:t>1</a:t>
            </a:r>
          </a:p>
        </p:txBody>
      </p:sp>
      <p:sp>
        <p:nvSpPr>
          <p:cNvPr id="9" name="TextBox 8"/>
          <p:cNvSpPr txBox="1"/>
          <p:nvPr/>
        </p:nvSpPr>
        <p:spPr>
          <a:xfrm>
            <a:off x="3436462" y="3711786"/>
            <a:ext cx="2566189" cy="523220"/>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r>
              <a:rPr lang="en-US" sz="1400" dirty="0">
                <a:solidFill>
                  <a:srgbClr val="000000"/>
                </a:solidFill>
                <a:latin typeface="Century Gothic" panose="020B0502020202020204" pitchFamily="34" charset="0"/>
                <a:cs typeface="Arial" pitchFamily="34" charset="0"/>
              </a:rPr>
              <a:t>Client based wallets have mobile apps</a:t>
            </a:r>
          </a:p>
        </p:txBody>
      </p:sp>
    </p:spTree>
    <p:extLst>
      <p:ext uri="{BB962C8B-B14F-4D97-AF65-F5344CB8AC3E}">
        <p14:creationId xmlns:p14="http://schemas.microsoft.com/office/powerpoint/2010/main" val="2823015195"/>
      </p:ext>
    </p:extLst>
  </p:cSld>
  <p:clrMapOvr>
    <a:masterClrMapping/>
  </p:clrMapOvr>
  <p:transition spd="med"/>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400" dirty="0"/>
              <a:t>Miners</a:t>
            </a:r>
          </a:p>
        </p:txBody>
      </p:sp>
      <p:sp>
        <p:nvSpPr>
          <p:cNvPr id="3" name="Content Placeholder 2"/>
          <p:cNvSpPr>
            <a:spLocks noGrp="1"/>
          </p:cNvSpPr>
          <p:nvPr>
            <p:ph type="body" sz="quarter" idx="10"/>
          </p:nvPr>
        </p:nvSpPr>
        <p:spPr>
          <a:xfrm>
            <a:off x="245871" y="699960"/>
            <a:ext cx="8693179" cy="3845352"/>
          </a:xfrm>
          <a:prstGeom prst="rect">
            <a:avLst/>
          </a:prstGeom>
        </p:spPr>
        <p:txBody>
          <a:bodyPr>
            <a:noAutofit/>
          </a:bodyPr>
          <a:lstStyle/>
          <a:p>
            <a:pPr marL="0" indent="0">
              <a:buNone/>
            </a:pPr>
            <a:r>
              <a:rPr lang="en-US" sz="1200" dirty="0">
                <a:latin typeface="+mn-lt"/>
              </a:rPr>
              <a:t>Miners can be three types, Individuals, Group / Pool and Professional.  Mining requires lots of computational power and electricity.  In early days people mined using a single Laptop. Now with the number of transactions increasing, the CPU power requirement has gone up a lot. We need specialized hardware to mine which often extremely difficult so many miners join together as a group and mine so that they are more success. </a:t>
            </a:r>
            <a:endParaRPr lang="en-US" sz="1200" dirty="0">
              <a:solidFill>
                <a:srgbClr val="0070C0"/>
              </a:solidFill>
              <a:latin typeface="+mn-lt"/>
            </a:endParaRPr>
          </a:p>
          <a:p>
            <a:r>
              <a:rPr lang="en-US" sz="1200" dirty="0">
                <a:solidFill>
                  <a:srgbClr val="0070C0"/>
                </a:solidFill>
                <a:latin typeface="+mn-lt"/>
              </a:rPr>
              <a:t>Individuals</a:t>
            </a:r>
          </a:p>
          <a:p>
            <a:pPr lvl="1"/>
            <a:r>
              <a:rPr lang="en-US" sz="1200" dirty="0">
                <a:latin typeface="+mn-lt"/>
              </a:rPr>
              <a:t>Setup with a single computer to mine  bitcoins</a:t>
            </a:r>
          </a:p>
          <a:p>
            <a:pPr lvl="1"/>
            <a:r>
              <a:rPr lang="en-US" sz="1200" dirty="0">
                <a:latin typeface="+mn-lt"/>
              </a:rPr>
              <a:t>The investment in equipment and energy now needed to be successful are high, so </a:t>
            </a:r>
            <a:r>
              <a:rPr lang="en-US" sz="1200" dirty="0">
                <a:solidFill>
                  <a:srgbClr val="00B050"/>
                </a:solidFill>
                <a:latin typeface="+mn-lt"/>
              </a:rPr>
              <a:t>individual miners are now </a:t>
            </a:r>
            <a:r>
              <a:rPr lang="en-US" sz="1200" dirty="0" smtClean="0">
                <a:solidFill>
                  <a:srgbClr val="00B050"/>
                </a:solidFill>
                <a:latin typeface="+mn-lt"/>
              </a:rPr>
              <a:t>rare</a:t>
            </a:r>
          </a:p>
          <a:p>
            <a:r>
              <a:rPr lang="en-US" sz="1200" dirty="0" smtClean="0">
                <a:solidFill>
                  <a:srgbClr val="0070C0"/>
                </a:solidFill>
                <a:latin typeface="+mn-lt"/>
              </a:rPr>
              <a:t>Group </a:t>
            </a:r>
            <a:r>
              <a:rPr lang="en-US" sz="1200" dirty="0">
                <a:solidFill>
                  <a:srgbClr val="0070C0"/>
                </a:solidFill>
                <a:latin typeface="+mn-lt"/>
              </a:rPr>
              <a:t>or Pool</a:t>
            </a:r>
          </a:p>
          <a:p>
            <a:pPr lvl="1"/>
            <a:r>
              <a:rPr lang="en-US" sz="1200" dirty="0">
                <a:latin typeface="+mn-lt"/>
              </a:rPr>
              <a:t>Several people or organizations </a:t>
            </a:r>
            <a:r>
              <a:rPr lang="en-US" sz="1200" dirty="0">
                <a:solidFill>
                  <a:srgbClr val="00B050"/>
                </a:solidFill>
                <a:latin typeface="+mn-lt"/>
              </a:rPr>
              <a:t>pool their computing power to maximize their probability of success </a:t>
            </a:r>
            <a:r>
              <a:rPr lang="en-US" sz="1200" dirty="0">
                <a:latin typeface="+mn-lt"/>
              </a:rPr>
              <a:t>in validating a block</a:t>
            </a:r>
          </a:p>
          <a:p>
            <a:pPr lvl="1"/>
            <a:r>
              <a:rPr lang="en-US" sz="1200" dirty="0">
                <a:latin typeface="+mn-lt"/>
              </a:rPr>
              <a:t>Each miner receives payment based on the total volume of bitcoins received by the group, in proportion to the power that was made available to the </a:t>
            </a:r>
            <a:r>
              <a:rPr lang="en-US" sz="1200" dirty="0" smtClean="0">
                <a:latin typeface="+mn-lt"/>
              </a:rPr>
              <a:t>community</a:t>
            </a:r>
          </a:p>
          <a:p>
            <a:pPr lvl="1"/>
            <a:r>
              <a:rPr lang="en-US" sz="1200" dirty="0" smtClean="0">
                <a:solidFill>
                  <a:srgbClr val="0070C0"/>
                </a:solidFill>
                <a:latin typeface="+mn-lt"/>
              </a:rPr>
              <a:t>Professional</a:t>
            </a:r>
            <a:endParaRPr lang="en-US" sz="1200" dirty="0">
              <a:solidFill>
                <a:srgbClr val="0070C0"/>
              </a:solidFill>
              <a:latin typeface="+mn-lt"/>
            </a:endParaRPr>
          </a:p>
          <a:p>
            <a:pPr lvl="1"/>
            <a:r>
              <a:rPr lang="en-US" sz="1200" dirty="0">
                <a:latin typeface="+mn-lt"/>
              </a:rPr>
              <a:t>Highly organized professional mining companies have developed techniques for mastering the mining chain from end to end and </a:t>
            </a:r>
            <a:r>
              <a:rPr lang="en-US" sz="1200" dirty="0">
                <a:solidFill>
                  <a:srgbClr val="00B050"/>
                </a:solidFill>
                <a:latin typeface="+mn-lt"/>
              </a:rPr>
              <a:t>maximizing use of their</a:t>
            </a:r>
            <a:br>
              <a:rPr lang="en-US" sz="1200" dirty="0">
                <a:solidFill>
                  <a:srgbClr val="00B050"/>
                </a:solidFill>
                <a:latin typeface="+mn-lt"/>
              </a:rPr>
            </a:br>
            <a:r>
              <a:rPr lang="en-US" sz="1200" dirty="0">
                <a:solidFill>
                  <a:srgbClr val="00B050"/>
                </a:solidFill>
                <a:latin typeface="+mn-lt"/>
              </a:rPr>
              <a:t>hardware and computing power</a:t>
            </a:r>
          </a:p>
        </p:txBody>
      </p:sp>
    </p:spTree>
    <p:extLst>
      <p:ext uri="{BB962C8B-B14F-4D97-AF65-F5344CB8AC3E}">
        <p14:creationId xmlns:p14="http://schemas.microsoft.com/office/powerpoint/2010/main" val="3511740508"/>
      </p:ext>
    </p:extLst>
  </p:cSld>
  <p:clrMapOvr>
    <a:masterClrMapping/>
  </p:clrMapOvr>
  <p:transition spd="med"/>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noAutofit/>
          </a:bodyPr>
          <a:lstStyle/>
          <a:p>
            <a:r>
              <a:rPr lang="en-US" sz="2400" dirty="0">
                <a:latin typeface="Arial" panose="020B0604020202020204" pitchFamily="34" charset="0"/>
                <a:cs typeface="Arial" panose="020B0604020202020204" pitchFamily="34" charset="0"/>
              </a:rPr>
              <a:t>Mining</a:t>
            </a:r>
          </a:p>
        </p:txBody>
      </p:sp>
      <p:sp>
        <p:nvSpPr>
          <p:cNvPr id="10" name="Content Placeholder 9"/>
          <p:cNvSpPr>
            <a:spLocks noGrp="1"/>
          </p:cNvSpPr>
          <p:nvPr>
            <p:ph type="body" sz="quarter" idx="10"/>
          </p:nvPr>
        </p:nvSpPr>
        <p:spPr>
          <a:xfrm>
            <a:off x="216000" y="672034"/>
            <a:ext cx="8693179" cy="3758451"/>
          </a:xfrm>
          <a:prstGeom prst="rect">
            <a:avLst/>
          </a:prstGeom>
        </p:spPr>
        <p:txBody>
          <a:bodyPr>
            <a:noAutofit/>
          </a:bodyPr>
          <a:lstStyle/>
          <a:p>
            <a:pPr marL="0" indent="0">
              <a:buNone/>
            </a:pPr>
            <a:r>
              <a:rPr lang="en-US" sz="1500" dirty="0">
                <a:latin typeface="+mn-lt"/>
              </a:rPr>
              <a:t>Miners are responsible for creating new block which involves lots of computational work. So they are rewarded with new bitcoins, so the name miners</a:t>
            </a:r>
          </a:p>
          <a:p>
            <a:r>
              <a:rPr lang="en-US" sz="1500" dirty="0">
                <a:latin typeface="+mn-lt"/>
              </a:rPr>
              <a:t>Miners have no way to predict which nonce will produce a hash value with the required number of leading zeroes</a:t>
            </a:r>
          </a:p>
          <a:p>
            <a:r>
              <a:rPr lang="en-US" sz="1500" dirty="0">
                <a:latin typeface="+mn-lt"/>
              </a:rPr>
              <a:t>Miners need to try with as many random nonce needed  to arrive at the hash value desired</a:t>
            </a:r>
          </a:p>
          <a:p>
            <a:r>
              <a:rPr lang="en-US" sz="1500" dirty="0">
                <a:latin typeface="+mn-lt"/>
              </a:rPr>
              <a:t>Miners are </a:t>
            </a:r>
            <a:r>
              <a:rPr lang="en-US" sz="1500" dirty="0" smtClean="0">
                <a:latin typeface="+mn-lt"/>
              </a:rPr>
              <a:t>responsible </a:t>
            </a:r>
            <a:r>
              <a:rPr lang="en-US" sz="1500" dirty="0">
                <a:latin typeface="+mn-lt"/>
              </a:rPr>
              <a:t>for:</a:t>
            </a:r>
          </a:p>
          <a:p>
            <a:pPr lvl="1"/>
            <a:r>
              <a:rPr lang="en-US" sz="1500" dirty="0">
                <a:latin typeface="+mn-lt"/>
              </a:rPr>
              <a:t>detecting transaction requests from users	</a:t>
            </a:r>
          </a:p>
          <a:p>
            <a:pPr lvl="1"/>
            <a:r>
              <a:rPr lang="en-US" sz="1500" dirty="0">
                <a:latin typeface="+mn-lt"/>
              </a:rPr>
              <a:t>Verifying a transaction</a:t>
            </a:r>
          </a:p>
          <a:p>
            <a:pPr lvl="1"/>
            <a:r>
              <a:rPr lang="en-US" sz="1500" dirty="0">
                <a:latin typeface="+mn-lt"/>
              </a:rPr>
              <a:t>Aggregating transactions into a block</a:t>
            </a:r>
          </a:p>
          <a:p>
            <a:pPr lvl="1"/>
            <a:r>
              <a:rPr lang="en-US" sz="1500" dirty="0">
                <a:latin typeface="+mn-lt"/>
              </a:rPr>
              <a:t>Mining new block</a:t>
            </a:r>
          </a:p>
          <a:p>
            <a:pPr lvl="1"/>
            <a:r>
              <a:rPr lang="en-US" sz="1500" dirty="0">
                <a:latin typeface="+mn-lt"/>
              </a:rPr>
              <a:t>Validating the new block</a:t>
            </a:r>
          </a:p>
          <a:p>
            <a:pPr marL="0" indent="0">
              <a:buNone/>
            </a:pPr>
            <a:endParaRPr lang="en-US" sz="1500" dirty="0">
              <a:latin typeface="+mn-lt"/>
            </a:endParaRPr>
          </a:p>
          <a:p>
            <a:endParaRPr lang="en-US" sz="1500" dirty="0">
              <a:latin typeface="+mn-lt"/>
            </a:endParaRPr>
          </a:p>
          <a:p>
            <a:endParaRPr lang="en-US" sz="1500" dirty="0">
              <a:latin typeface="+mn-lt"/>
            </a:endParaRPr>
          </a:p>
        </p:txBody>
      </p:sp>
      <p:sp>
        <p:nvSpPr>
          <p:cNvPr id="11" name="Content Placeholder 9"/>
          <p:cNvSpPr txBox="1">
            <a:spLocks/>
          </p:cNvSpPr>
          <p:nvPr/>
        </p:nvSpPr>
        <p:spPr>
          <a:xfrm>
            <a:off x="5101175" y="2613613"/>
            <a:ext cx="3928056" cy="1041011"/>
          </a:xfrm>
          <a:prstGeom prst="rect">
            <a:avLst/>
          </a:prstGeom>
        </p:spPr>
        <p:style>
          <a:lnRef idx="1">
            <a:schemeClr val="accent5"/>
          </a:lnRef>
          <a:fillRef idx="2">
            <a:schemeClr val="accent5"/>
          </a:fillRef>
          <a:effectRef idx="1">
            <a:schemeClr val="accent5"/>
          </a:effectRef>
          <a:fontRef idx="minor">
            <a:schemeClr val="dk1"/>
          </a:fontRef>
        </p:style>
        <p:txBody>
          <a:bodyPr vert="horz" lIns="68580" tIns="34290" rIns="68580" bIns="34290" rtlCol="0">
            <a:normAutofit/>
          </a:bodyPr>
          <a:lstStyle>
            <a:lvl1pPr marL="231775" indent="-231775" algn="l" defTabSz="914400" rtl="0" eaLnBrk="1" latinLnBrk="0" hangingPunct="1">
              <a:lnSpc>
                <a:spcPct val="110000"/>
              </a:lnSpc>
              <a:spcBef>
                <a:spcPts val="600"/>
              </a:spcBef>
              <a:spcAft>
                <a:spcPts val="600"/>
              </a:spcAft>
              <a:buClr>
                <a:schemeClr val="accent1"/>
              </a:buClr>
              <a:buFont typeface="Arial" pitchFamily="34" charset="0"/>
              <a:buChar char="•"/>
              <a:defRPr sz="1800" kern="1200">
                <a:solidFill>
                  <a:schemeClr val="tx1"/>
                </a:solidFill>
                <a:latin typeface="Arial" pitchFamily="34" charset="0"/>
                <a:ea typeface="+mn-ea"/>
                <a:cs typeface="Arial" pitchFamily="34" charset="0"/>
              </a:defRPr>
            </a:lvl1pPr>
            <a:lvl2pPr marL="457200" indent="-225425" algn="l" defTabSz="914400" rtl="0" eaLnBrk="1" latinLnBrk="0" hangingPunct="1">
              <a:lnSpc>
                <a:spcPct val="110000"/>
              </a:lnSpc>
              <a:spcBef>
                <a:spcPts val="600"/>
              </a:spcBef>
              <a:spcAft>
                <a:spcPts val="600"/>
              </a:spcAft>
              <a:buClr>
                <a:schemeClr val="accent1"/>
              </a:buClr>
              <a:buFont typeface="Arial" pitchFamily="34" charset="0"/>
              <a:buChar char="–"/>
              <a:defRPr sz="1600" kern="1200">
                <a:solidFill>
                  <a:schemeClr val="tx1"/>
                </a:solidFill>
                <a:latin typeface="Arial" pitchFamily="34" charset="0"/>
                <a:ea typeface="+mn-ea"/>
                <a:cs typeface="Arial" pitchFamily="34" charset="0"/>
              </a:defRPr>
            </a:lvl2pPr>
            <a:lvl3pPr marL="688975" indent="-231775" algn="l" defTabSz="914400" rtl="0" eaLnBrk="1" latinLnBrk="0" hangingPunct="1">
              <a:lnSpc>
                <a:spcPct val="110000"/>
              </a:lnSpc>
              <a:spcBef>
                <a:spcPts val="600"/>
              </a:spcBef>
              <a:spcAft>
                <a:spcPts val="600"/>
              </a:spcAft>
              <a:buClr>
                <a:schemeClr val="accent1"/>
              </a:buClr>
              <a:buFont typeface="Arial" pitchFamily="34" charset="0"/>
              <a:buChar char="•"/>
              <a:defRPr sz="1400" kern="1200">
                <a:solidFill>
                  <a:schemeClr val="tx1"/>
                </a:solidFill>
                <a:latin typeface="Arial" pitchFamily="34" charset="0"/>
                <a:ea typeface="+mn-ea"/>
                <a:cs typeface="Arial" pitchFamily="34" charset="0"/>
              </a:defRPr>
            </a:lvl3pPr>
            <a:lvl4pPr marL="914400" indent="-173038" algn="l" defTabSz="914400" rtl="0" eaLnBrk="1" latinLnBrk="0" hangingPunct="1">
              <a:lnSpc>
                <a:spcPct val="110000"/>
              </a:lnSpc>
              <a:spcBef>
                <a:spcPts val="600"/>
              </a:spcBef>
              <a:spcAft>
                <a:spcPts val="600"/>
              </a:spcAft>
              <a:buClr>
                <a:schemeClr val="accent1"/>
              </a:buClr>
              <a:buFont typeface="Arial" pitchFamily="34" charset="0"/>
              <a:buChar char="–"/>
              <a:defRPr sz="1200" kern="1200">
                <a:solidFill>
                  <a:schemeClr val="tx1"/>
                </a:solidFill>
                <a:latin typeface="Arial" pitchFamily="34" charset="0"/>
                <a:ea typeface="+mn-ea"/>
                <a:cs typeface="Arial" pitchFamily="34" charset="0"/>
              </a:defRPr>
            </a:lvl4pPr>
            <a:lvl5pPr marL="1087438" indent="-173038" algn="l" defTabSz="914400" rtl="0" eaLnBrk="1" latinLnBrk="0" hangingPunct="1">
              <a:lnSpc>
                <a:spcPct val="110000"/>
              </a:lnSpc>
              <a:spcBef>
                <a:spcPts val="600"/>
              </a:spcBef>
              <a:spcAft>
                <a:spcPts val="600"/>
              </a:spcAft>
              <a:buClr>
                <a:schemeClr val="accent1"/>
              </a:buClr>
              <a:buFont typeface="Arial" pitchFamily="34" charset="0"/>
              <a:buChar char="»"/>
              <a:defRPr sz="12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Clr>
                <a:srgbClr val="4F81BD"/>
              </a:buClr>
            </a:pPr>
            <a:r>
              <a:rPr lang="en-US" sz="1350" dirty="0">
                <a:solidFill>
                  <a:srgbClr val="000000"/>
                </a:solidFill>
              </a:rPr>
              <a:t>Creating hashes is computationally trivial, but the Bitcoin System requires that the new hash value have a particular form, specifically it starts with a certain number of zeros.</a:t>
            </a:r>
          </a:p>
        </p:txBody>
      </p:sp>
      <p:pic>
        <p:nvPicPr>
          <p:cNvPr id="12" name="Picture 11"/>
          <p:cNvPicPr>
            <a:picLocks noChangeAspect="1"/>
          </p:cNvPicPr>
          <p:nvPr/>
        </p:nvPicPr>
        <p:blipFill>
          <a:blip r:embed="rId3"/>
          <a:stretch>
            <a:fillRect/>
          </a:stretch>
        </p:blipFill>
        <p:spPr>
          <a:xfrm>
            <a:off x="2750149" y="3573335"/>
            <a:ext cx="1812440" cy="1351902"/>
          </a:xfrm>
          <a:prstGeom prst="rect">
            <a:avLst/>
          </a:prstGeom>
        </p:spPr>
      </p:pic>
      <p:sp>
        <p:nvSpPr>
          <p:cNvPr id="2" name="TextBox 1"/>
          <p:cNvSpPr txBox="1"/>
          <p:nvPr/>
        </p:nvSpPr>
        <p:spPr>
          <a:xfrm>
            <a:off x="5165039" y="3748884"/>
            <a:ext cx="3864192" cy="1131079"/>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r>
              <a:rPr lang="en-US" sz="1350" dirty="0">
                <a:solidFill>
                  <a:srgbClr val="000000"/>
                </a:solidFill>
              </a:rPr>
              <a:t>The term miner must not be compared with a gold or coal miner in the real world. </a:t>
            </a:r>
          </a:p>
          <a:p>
            <a:r>
              <a:rPr lang="en-US" sz="1350" dirty="0">
                <a:solidFill>
                  <a:srgbClr val="000000"/>
                </a:solidFill>
              </a:rPr>
              <a:t>While  a gold miner digs into the earth to discover gold, a blockchain miner uses computational  power to calculate hashes. </a:t>
            </a:r>
            <a:endParaRPr lang="en-US" sz="1350" dirty="0">
              <a:solidFill>
                <a:srgbClr val="000000"/>
              </a:solidFill>
              <a:latin typeface="Arial" pitchFamily="34" charset="0"/>
              <a:cs typeface="Arial" pitchFamily="34" charset="0"/>
            </a:endParaRPr>
          </a:p>
        </p:txBody>
      </p:sp>
      <p:sp>
        <p:nvSpPr>
          <p:cNvPr id="13" name="Oval 12"/>
          <p:cNvSpPr/>
          <p:nvPr/>
        </p:nvSpPr>
        <p:spPr>
          <a:xfrm>
            <a:off x="8428003" y="151041"/>
            <a:ext cx="490445" cy="45220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FFFFFF"/>
                </a:solidFill>
              </a:rPr>
              <a:t>3</a:t>
            </a:r>
          </a:p>
        </p:txBody>
      </p:sp>
      <p:sp>
        <p:nvSpPr>
          <p:cNvPr id="14" name="Rectangle 13"/>
          <p:cNvSpPr/>
          <p:nvPr/>
        </p:nvSpPr>
        <p:spPr>
          <a:xfrm>
            <a:off x="3718545" y="5057189"/>
            <a:ext cx="3990545" cy="230832"/>
          </a:xfrm>
          <a:prstGeom prst="rect">
            <a:avLst/>
          </a:prstGeom>
        </p:spPr>
        <p:txBody>
          <a:bodyPr wrap="square">
            <a:spAutoFit/>
          </a:bodyPr>
          <a:lstStyle/>
          <a:p>
            <a:r>
              <a:rPr lang="en-US" sz="900" dirty="0">
                <a:hlinkClick r:id="rId4"/>
              </a:rPr>
              <a:t>https://www.youtube.com/watch?v=e25IeoDhTSA&amp;ab_channel=DillonHutchins</a:t>
            </a:r>
            <a:endParaRPr lang="en-US" sz="900" dirty="0"/>
          </a:p>
        </p:txBody>
      </p:sp>
    </p:spTree>
    <p:extLst>
      <p:ext uri="{BB962C8B-B14F-4D97-AF65-F5344CB8AC3E}">
        <p14:creationId xmlns:p14="http://schemas.microsoft.com/office/powerpoint/2010/main" val="908049779"/>
      </p:ext>
    </p:extLst>
  </p:cSld>
  <p:clrMapOvr>
    <a:masterClrMapping/>
  </p:clrMapOvr>
  <p:transition spd="med"/>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0860" y="107393"/>
            <a:ext cx="8723050" cy="452986"/>
          </a:xfrm>
        </p:spPr>
        <p:txBody>
          <a:bodyPr>
            <a:noAutofit/>
          </a:bodyPr>
          <a:lstStyle/>
          <a:p>
            <a:r>
              <a:rPr lang="en-US" sz="2400" dirty="0">
                <a:latin typeface="Arial" panose="020B0604020202020204" pitchFamily="34" charset="0"/>
                <a:cs typeface="Arial" panose="020B0604020202020204" pitchFamily="34" charset="0"/>
              </a:rPr>
              <a:t>Miner’s</a:t>
            </a:r>
            <a:r>
              <a:rPr lang="en-US" sz="2800" dirty="0">
                <a:latin typeface="Century Gothic" panose="020B0502020202020204" pitchFamily="34" charset="0"/>
              </a:rPr>
              <a:t> Algorithm - Simplified</a:t>
            </a:r>
          </a:p>
        </p:txBody>
      </p:sp>
      <p:sp>
        <p:nvSpPr>
          <p:cNvPr id="4" name="Slide Number Placeholder 3"/>
          <p:cNvSpPr>
            <a:spLocks noGrp="1"/>
          </p:cNvSpPr>
          <p:nvPr>
            <p:ph type="sldNum" sz="quarter" idx="2"/>
          </p:nvPr>
        </p:nvSpPr>
        <p:spPr/>
        <p:txBody>
          <a:bodyPr/>
          <a:lstStyle/>
          <a:p>
            <a:fld id="{14D65173-87C9-47C0-A890-7AD8E2754265}" type="slidenum">
              <a:rPr lang="en-US" smtClean="0">
                <a:solidFill>
                  <a:srgbClr val="000000">
                    <a:lumMod val="75000"/>
                    <a:lumOff val="25000"/>
                  </a:srgbClr>
                </a:solidFill>
              </a:rPr>
              <a:pPr/>
              <a:t>54</a:t>
            </a:fld>
            <a:endParaRPr lang="en-US">
              <a:solidFill>
                <a:srgbClr val="000000">
                  <a:lumMod val="75000"/>
                  <a:lumOff val="25000"/>
                </a:srgbClr>
              </a:solidFill>
            </a:endParaRPr>
          </a:p>
        </p:txBody>
      </p:sp>
      <p:sp>
        <p:nvSpPr>
          <p:cNvPr id="3" name="Text Placeholder 2"/>
          <p:cNvSpPr>
            <a:spLocks noGrp="1"/>
          </p:cNvSpPr>
          <p:nvPr>
            <p:ph type="body" sz="quarter" idx="10"/>
          </p:nvPr>
        </p:nvSpPr>
        <p:spPr>
          <a:xfrm>
            <a:off x="5075928" y="0"/>
            <a:ext cx="4011306" cy="4493356"/>
          </a:xfrm>
          <a:prstGeom prst="rect">
            <a:avLst/>
          </a:prstGeom>
        </p:spPr>
        <p:txBody>
          <a:bodyPr/>
          <a:lstStyle/>
          <a:p>
            <a:pPr marL="214313" indent="-214313">
              <a:buFont typeface="Arial" charset="0"/>
              <a:buChar char="•"/>
            </a:pPr>
            <a:r>
              <a:rPr lang="en-US" sz="1500" dirty="0">
                <a:solidFill>
                  <a:srgbClr val="333333"/>
                </a:solidFill>
                <a:latin typeface="Century Gothic" panose="020B0502020202020204" pitchFamily="34" charset="0"/>
              </a:rPr>
              <a:t>The block chain serves to confirm transactions to the rest of the network as having taken place</a:t>
            </a:r>
          </a:p>
          <a:p>
            <a:pPr marL="214313" indent="-214313">
              <a:buFont typeface="Arial" charset="0"/>
              <a:buChar char="•"/>
            </a:pPr>
            <a:r>
              <a:rPr lang="en-US" sz="1500" dirty="0">
                <a:solidFill>
                  <a:srgbClr val="333333"/>
                </a:solidFill>
                <a:latin typeface="Century Gothic" panose="020B0502020202020204" pitchFamily="34" charset="0"/>
              </a:rPr>
              <a:t>Bitcoin nodes use the block chain to distinguish legitimate Bitcoin transactions from attempts to re-spend coins that have already been spent elsewhere</a:t>
            </a:r>
          </a:p>
          <a:p>
            <a:pPr marL="214313" indent="-214313">
              <a:buFont typeface="Arial" charset="0"/>
              <a:buChar char="•"/>
            </a:pPr>
            <a:r>
              <a:rPr lang="en-US" sz="1500" dirty="0">
                <a:solidFill>
                  <a:srgbClr val="333333"/>
                </a:solidFill>
                <a:latin typeface="Century Gothic" panose="020B0502020202020204" pitchFamily="34" charset="0"/>
              </a:rPr>
              <a:t>Mining is intentionally designed to be resource-intensive and difficult so that the number of blocks found each day by miners remains steady</a:t>
            </a:r>
          </a:p>
          <a:p>
            <a:pPr marL="214313" indent="-214313">
              <a:buFont typeface="Arial" charset="0"/>
              <a:buChar char="•"/>
            </a:pPr>
            <a:r>
              <a:rPr lang="en-US" sz="1500" dirty="0">
                <a:solidFill>
                  <a:srgbClr val="333333"/>
                </a:solidFill>
                <a:latin typeface="Century Gothic" panose="020B0502020202020204" pitchFamily="34" charset="0"/>
              </a:rPr>
              <a:t>Individual blocks must contain a </a:t>
            </a:r>
            <a:r>
              <a:rPr lang="en-US" sz="1500" b="1" dirty="0">
                <a:solidFill>
                  <a:srgbClr val="333333"/>
                </a:solidFill>
                <a:latin typeface="Century Gothic" panose="020B0502020202020204" pitchFamily="34" charset="0"/>
              </a:rPr>
              <a:t>proof of work</a:t>
            </a:r>
            <a:r>
              <a:rPr lang="en-US" sz="1500" dirty="0">
                <a:solidFill>
                  <a:srgbClr val="333333"/>
                </a:solidFill>
                <a:latin typeface="Century Gothic" panose="020B0502020202020204" pitchFamily="34" charset="0"/>
              </a:rPr>
              <a:t> to be considered valid</a:t>
            </a:r>
          </a:p>
          <a:p>
            <a:pPr marL="214313" indent="-214313">
              <a:buFont typeface="Arial" charset="0"/>
              <a:buChar char="•"/>
            </a:pPr>
            <a:r>
              <a:rPr lang="en-US" sz="1500" dirty="0">
                <a:solidFill>
                  <a:srgbClr val="333333"/>
                </a:solidFill>
                <a:latin typeface="Century Gothic" panose="020B0502020202020204" pitchFamily="34" charset="0"/>
              </a:rPr>
              <a:t>This proof of work is verified by other Bitcoin nodes each time they receive a block</a:t>
            </a:r>
          </a:p>
          <a:p>
            <a:endParaRPr lang="en-US" sz="1500" dirty="0">
              <a:latin typeface="Century Gothic" panose="020B0502020202020204" pitchFamily="34" charset="0"/>
            </a:endParaRPr>
          </a:p>
        </p:txBody>
      </p:sp>
      <p:pic>
        <p:nvPicPr>
          <p:cNvPr id="5" name="Picture 4"/>
          <p:cNvPicPr>
            <a:picLocks noChangeAspect="1"/>
          </p:cNvPicPr>
          <p:nvPr/>
        </p:nvPicPr>
        <p:blipFill>
          <a:blip r:embed="rId3"/>
          <a:stretch>
            <a:fillRect/>
          </a:stretch>
        </p:blipFill>
        <p:spPr>
          <a:xfrm>
            <a:off x="160860" y="734464"/>
            <a:ext cx="2111738" cy="775403"/>
          </a:xfrm>
          <a:prstGeom prst="rect">
            <a:avLst/>
          </a:prstGeom>
        </p:spPr>
      </p:pic>
      <p:pic>
        <p:nvPicPr>
          <p:cNvPr id="7" name="Picture 6"/>
          <p:cNvPicPr>
            <a:picLocks noChangeAspect="1"/>
          </p:cNvPicPr>
          <p:nvPr/>
        </p:nvPicPr>
        <p:blipFill>
          <a:blip r:embed="rId4"/>
          <a:stretch>
            <a:fillRect/>
          </a:stretch>
        </p:blipFill>
        <p:spPr>
          <a:xfrm>
            <a:off x="324334" y="1509867"/>
            <a:ext cx="3107810" cy="653347"/>
          </a:xfrm>
          <a:prstGeom prst="rect">
            <a:avLst/>
          </a:prstGeom>
        </p:spPr>
      </p:pic>
      <p:pic>
        <p:nvPicPr>
          <p:cNvPr id="8" name="Picture 7"/>
          <p:cNvPicPr>
            <a:picLocks noChangeAspect="1"/>
          </p:cNvPicPr>
          <p:nvPr/>
        </p:nvPicPr>
        <p:blipFill>
          <a:blip r:embed="rId5"/>
          <a:stretch>
            <a:fillRect/>
          </a:stretch>
        </p:blipFill>
        <p:spPr>
          <a:xfrm>
            <a:off x="1506165" y="2163213"/>
            <a:ext cx="766433" cy="1200150"/>
          </a:xfrm>
          <a:prstGeom prst="rect">
            <a:avLst/>
          </a:prstGeom>
        </p:spPr>
      </p:pic>
      <p:pic>
        <p:nvPicPr>
          <p:cNvPr id="9" name="Picture 8"/>
          <p:cNvPicPr>
            <a:picLocks noChangeAspect="1"/>
          </p:cNvPicPr>
          <p:nvPr/>
        </p:nvPicPr>
        <p:blipFill>
          <a:blip r:embed="rId6"/>
          <a:stretch>
            <a:fillRect/>
          </a:stretch>
        </p:blipFill>
        <p:spPr>
          <a:xfrm>
            <a:off x="443798" y="3363363"/>
            <a:ext cx="1943100" cy="767013"/>
          </a:xfrm>
          <a:prstGeom prst="rect">
            <a:avLst/>
          </a:prstGeom>
        </p:spPr>
      </p:pic>
      <p:pic>
        <p:nvPicPr>
          <p:cNvPr id="11" name="Picture 10"/>
          <p:cNvPicPr>
            <a:picLocks noChangeAspect="1"/>
          </p:cNvPicPr>
          <p:nvPr/>
        </p:nvPicPr>
        <p:blipFill>
          <a:blip r:embed="rId7"/>
          <a:stretch>
            <a:fillRect/>
          </a:stretch>
        </p:blipFill>
        <p:spPr>
          <a:xfrm>
            <a:off x="1866521" y="4130377"/>
            <a:ext cx="3080409" cy="519587"/>
          </a:xfrm>
          <a:prstGeom prst="rect">
            <a:avLst/>
          </a:prstGeom>
        </p:spPr>
      </p:pic>
      <p:pic>
        <p:nvPicPr>
          <p:cNvPr id="13" name="Picture 12"/>
          <p:cNvPicPr>
            <a:picLocks noChangeAspect="1"/>
          </p:cNvPicPr>
          <p:nvPr/>
        </p:nvPicPr>
        <p:blipFill>
          <a:blip r:embed="rId8"/>
          <a:stretch>
            <a:fillRect/>
          </a:stretch>
        </p:blipFill>
        <p:spPr>
          <a:xfrm>
            <a:off x="2381703" y="3377016"/>
            <a:ext cx="1190625" cy="753360"/>
          </a:xfrm>
          <a:prstGeom prst="rect">
            <a:avLst/>
          </a:prstGeom>
        </p:spPr>
      </p:pic>
      <p:pic>
        <p:nvPicPr>
          <p:cNvPr id="14" name="Picture 13"/>
          <p:cNvPicPr>
            <a:picLocks noChangeAspect="1"/>
          </p:cNvPicPr>
          <p:nvPr/>
        </p:nvPicPr>
        <p:blipFill>
          <a:blip r:embed="rId9"/>
          <a:stretch>
            <a:fillRect/>
          </a:stretch>
        </p:blipFill>
        <p:spPr>
          <a:xfrm>
            <a:off x="3572329" y="3477664"/>
            <a:ext cx="1440622" cy="528413"/>
          </a:xfrm>
          <a:prstGeom prst="rect">
            <a:avLst/>
          </a:prstGeom>
        </p:spPr>
      </p:pic>
      <p:pic>
        <p:nvPicPr>
          <p:cNvPr id="16" name="Picture 15"/>
          <p:cNvPicPr>
            <a:picLocks noChangeAspect="1"/>
          </p:cNvPicPr>
          <p:nvPr/>
        </p:nvPicPr>
        <p:blipFill>
          <a:blip r:embed="rId10"/>
          <a:stretch>
            <a:fillRect/>
          </a:stretch>
        </p:blipFill>
        <p:spPr>
          <a:xfrm>
            <a:off x="2679246" y="2147002"/>
            <a:ext cx="916371" cy="1206362"/>
          </a:xfrm>
          <a:prstGeom prst="rect">
            <a:avLst/>
          </a:prstGeom>
        </p:spPr>
      </p:pic>
      <p:sp>
        <p:nvSpPr>
          <p:cNvPr id="18" name="Rectangle 17"/>
          <p:cNvSpPr/>
          <p:nvPr/>
        </p:nvSpPr>
        <p:spPr>
          <a:xfrm>
            <a:off x="3981450" y="4797774"/>
            <a:ext cx="4343400" cy="230832"/>
          </a:xfrm>
          <a:prstGeom prst="rect">
            <a:avLst/>
          </a:prstGeom>
        </p:spPr>
        <p:txBody>
          <a:bodyPr wrap="square">
            <a:spAutoFit/>
          </a:bodyPr>
          <a:lstStyle/>
          <a:p>
            <a:r>
              <a:rPr lang="en-US" sz="900" dirty="0" err="1"/>
              <a:t>Courtsey</a:t>
            </a:r>
            <a:r>
              <a:rPr lang="en-US" sz="900" dirty="0"/>
              <a:t>: </a:t>
            </a:r>
            <a:r>
              <a:rPr lang="en-US" sz="900" dirty="0">
                <a:hlinkClick r:id="rId11"/>
              </a:rPr>
              <a:t>https://www.niceideas.ch/roller2/badtrash/entry/blockchain-explained-beta</a:t>
            </a:r>
            <a:endParaRPr lang="en-US" sz="900" dirty="0"/>
          </a:p>
        </p:txBody>
      </p:sp>
    </p:spTree>
    <p:extLst>
      <p:ext uri="{BB962C8B-B14F-4D97-AF65-F5344CB8AC3E}">
        <p14:creationId xmlns:p14="http://schemas.microsoft.com/office/powerpoint/2010/main" val="49287632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3"/>
                                        </p:tgtEl>
                                        <p:attrNameLst>
                                          <p:attrName>style.visibility</p:attrName>
                                        </p:attrNameLst>
                                      </p:cBhvr>
                                      <p:to>
                                        <p:strVal val="visible"/>
                                      </p:to>
                                    </p:set>
                                    <p:anim calcmode="lin" valueType="num">
                                      <p:cBhvr additive="base">
                                        <p:cTn id="25" dur="500" fill="hold"/>
                                        <p:tgtEl>
                                          <p:spTgt spid="13"/>
                                        </p:tgtEl>
                                        <p:attrNameLst>
                                          <p:attrName>ppt_x</p:attrName>
                                        </p:attrNameLst>
                                      </p:cBhvr>
                                      <p:tavLst>
                                        <p:tav tm="0">
                                          <p:val>
                                            <p:strVal val="#ppt_x"/>
                                          </p:val>
                                        </p:tav>
                                        <p:tav tm="100000">
                                          <p:val>
                                            <p:strVal val="#ppt_x"/>
                                          </p:val>
                                        </p:tav>
                                      </p:tavLst>
                                    </p:anim>
                                    <p:anim calcmode="lin" valueType="num">
                                      <p:cBhvr additive="base">
                                        <p:cTn id="26"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4"/>
                                        </p:tgtEl>
                                        <p:attrNameLst>
                                          <p:attrName>style.visibility</p:attrName>
                                        </p:attrNameLst>
                                      </p:cBhvr>
                                      <p:to>
                                        <p:strVal val="visible"/>
                                      </p:to>
                                    </p:set>
                                    <p:anim calcmode="lin" valueType="num">
                                      <p:cBhvr additive="base">
                                        <p:cTn id="31" dur="500" fill="hold"/>
                                        <p:tgtEl>
                                          <p:spTgt spid="14"/>
                                        </p:tgtEl>
                                        <p:attrNameLst>
                                          <p:attrName>ppt_x</p:attrName>
                                        </p:attrNameLst>
                                      </p:cBhvr>
                                      <p:tavLst>
                                        <p:tav tm="0">
                                          <p:val>
                                            <p:strVal val="#ppt_x"/>
                                          </p:val>
                                        </p:tav>
                                        <p:tav tm="100000">
                                          <p:val>
                                            <p:strVal val="#ppt_x"/>
                                          </p:val>
                                        </p:tav>
                                      </p:tavLst>
                                    </p:anim>
                                    <p:anim calcmode="lin" valueType="num">
                                      <p:cBhvr additive="base">
                                        <p:cTn id="3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6"/>
                                        </p:tgtEl>
                                        <p:attrNameLst>
                                          <p:attrName>style.visibility</p:attrName>
                                        </p:attrNameLst>
                                      </p:cBhvr>
                                      <p:to>
                                        <p:strVal val="visible"/>
                                      </p:to>
                                    </p:set>
                                    <p:anim calcmode="lin" valueType="num">
                                      <p:cBhvr additive="base">
                                        <p:cTn id="37" dur="500" fill="hold"/>
                                        <p:tgtEl>
                                          <p:spTgt spid="16"/>
                                        </p:tgtEl>
                                        <p:attrNameLst>
                                          <p:attrName>ppt_x</p:attrName>
                                        </p:attrNameLst>
                                      </p:cBhvr>
                                      <p:tavLst>
                                        <p:tav tm="0">
                                          <p:val>
                                            <p:strVal val="#ppt_x"/>
                                          </p:val>
                                        </p:tav>
                                        <p:tav tm="100000">
                                          <p:val>
                                            <p:strVal val="#ppt_x"/>
                                          </p:val>
                                        </p:tav>
                                      </p:tavLst>
                                    </p:anim>
                                    <p:anim calcmode="lin" valueType="num">
                                      <p:cBhvr additive="base">
                                        <p:cTn id="3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11"/>
                                        </p:tgtEl>
                                        <p:attrNameLst>
                                          <p:attrName>style.visibility</p:attrName>
                                        </p:attrNameLst>
                                      </p:cBhvr>
                                      <p:to>
                                        <p:strVal val="visible"/>
                                      </p:to>
                                    </p:set>
                                    <p:anim calcmode="lin" valueType="num">
                                      <p:cBhvr additive="base">
                                        <p:cTn id="43" dur="500" fill="hold"/>
                                        <p:tgtEl>
                                          <p:spTgt spid="11"/>
                                        </p:tgtEl>
                                        <p:attrNameLst>
                                          <p:attrName>ppt_x</p:attrName>
                                        </p:attrNameLst>
                                      </p:cBhvr>
                                      <p:tavLst>
                                        <p:tav tm="0">
                                          <p:val>
                                            <p:strVal val="#ppt_x"/>
                                          </p:val>
                                        </p:tav>
                                        <p:tav tm="100000">
                                          <p:val>
                                            <p:strVal val="#ppt_x"/>
                                          </p:val>
                                        </p:tav>
                                      </p:tavLst>
                                    </p:anim>
                                    <p:anim calcmode="lin" valueType="num">
                                      <p:cBhvr additive="base">
                                        <p:cTn id="4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chor="t">
            <a:noAutofit/>
          </a:bodyPr>
          <a:lstStyle/>
          <a:p>
            <a:r>
              <a:rPr lang="en-US" sz="2400" dirty="0">
                <a:latin typeface="Arial" panose="020B0604020202020204" pitchFamily="34" charset="0"/>
                <a:cs typeface="Arial" panose="020B0604020202020204" pitchFamily="34" charset="0"/>
              </a:rPr>
              <a:t>Incentive for Miners for Block Creation</a:t>
            </a:r>
          </a:p>
        </p:txBody>
      </p:sp>
      <p:sp>
        <p:nvSpPr>
          <p:cNvPr id="4" name="Slide Number Placeholder 3"/>
          <p:cNvSpPr>
            <a:spLocks noGrp="1"/>
          </p:cNvSpPr>
          <p:nvPr>
            <p:ph type="sldNum" sz="quarter" idx="2"/>
          </p:nvPr>
        </p:nvSpPr>
        <p:spPr/>
        <p:txBody>
          <a:bodyPr/>
          <a:lstStyle/>
          <a:p>
            <a:fld id="{14D65173-87C9-47C0-A890-7AD8E2754265}" type="slidenum">
              <a:rPr lang="en-US" smtClean="0">
                <a:solidFill>
                  <a:srgbClr val="000000">
                    <a:lumMod val="75000"/>
                    <a:lumOff val="25000"/>
                  </a:srgbClr>
                </a:solidFill>
              </a:rPr>
              <a:pPr/>
              <a:t>55</a:t>
            </a:fld>
            <a:endParaRPr lang="en-US">
              <a:solidFill>
                <a:srgbClr val="000000">
                  <a:lumMod val="75000"/>
                  <a:lumOff val="25000"/>
                </a:srgbClr>
              </a:solidFill>
            </a:endParaRPr>
          </a:p>
        </p:txBody>
      </p:sp>
      <p:sp>
        <p:nvSpPr>
          <p:cNvPr id="6" name="Content Placeholder 5"/>
          <p:cNvSpPr>
            <a:spLocks noGrp="1"/>
          </p:cNvSpPr>
          <p:nvPr>
            <p:ph type="body" sz="quarter" idx="4294967295"/>
          </p:nvPr>
        </p:nvSpPr>
        <p:spPr>
          <a:xfrm>
            <a:off x="201118" y="752094"/>
            <a:ext cx="8677275" cy="947737"/>
          </a:xfrm>
          <a:prstGeom prst="rect">
            <a:avLst/>
          </a:prstGeom>
        </p:spPr>
        <p:txBody>
          <a:bodyPr>
            <a:noAutofit/>
          </a:bodyPr>
          <a:lstStyle/>
          <a:p>
            <a:r>
              <a:rPr lang="en-US" sz="1500" dirty="0" smtClean="0"/>
              <a:t>Miner gets a reward of newly mined 12.5BTC and transaction fees. </a:t>
            </a:r>
          </a:p>
          <a:p>
            <a:r>
              <a:rPr lang="en-US" sz="1500" dirty="0" smtClean="0"/>
              <a:t>Block reward is halved in every 2100000 blocks which becomes 0 by 2140, 33</a:t>
            </a:r>
            <a:r>
              <a:rPr lang="en-US" sz="1500" baseline="30000" dirty="0" smtClean="0"/>
              <a:t>rd</a:t>
            </a:r>
            <a:r>
              <a:rPr lang="en-US" sz="1500" dirty="0" smtClean="0"/>
              <a:t> phase</a:t>
            </a:r>
          </a:p>
          <a:p>
            <a:r>
              <a:rPr lang="en-US" sz="1500" dirty="0" smtClean="0"/>
              <a:t>In the coming years as he transactions increase,  transaction </a:t>
            </a:r>
            <a:r>
              <a:rPr lang="en-US" sz="1500" dirty="0"/>
              <a:t>fees are meant to replace block rewards</a:t>
            </a:r>
            <a:br>
              <a:rPr lang="en-US" sz="1500" dirty="0"/>
            </a:br>
            <a:endParaRPr lang="en-US" sz="1500" dirty="0"/>
          </a:p>
        </p:txBody>
      </p:sp>
      <p:pic>
        <p:nvPicPr>
          <p:cNvPr id="8" name="Picture 7"/>
          <p:cNvPicPr>
            <a:picLocks noChangeAspect="1"/>
          </p:cNvPicPr>
          <p:nvPr/>
        </p:nvPicPr>
        <p:blipFill>
          <a:blip r:embed="rId3"/>
          <a:stretch>
            <a:fillRect/>
          </a:stretch>
        </p:blipFill>
        <p:spPr>
          <a:xfrm>
            <a:off x="201118" y="1683275"/>
            <a:ext cx="4906691" cy="2912305"/>
          </a:xfrm>
          <a:prstGeom prst="rect">
            <a:avLst/>
          </a:prstGeom>
        </p:spPr>
      </p:pic>
      <p:pic>
        <p:nvPicPr>
          <p:cNvPr id="2" name="Picture 1"/>
          <p:cNvPicPr>
            <a:picLocks noChangeAspect="1"/>
          </p:cNvPicPr>
          <p:nvPr/>
        </p:nvPicPr>
        <p:blipFill>
          <a:blip r:embed="rId4"/>
          <a:stretch>
            <a:fillRect/>
          </a:stretch>
        </p:blipFill>
        <p:spPr>
          <a:xfrm>
            <a:off x="5811625" y="2328441"/>
            <a:ext cx="2629267" cy="1638529"/>
          </a:xfrm>
          <a:prstGeom prst="rect">
            <a:avLst/>
          </a:prstGeom>
        </p:spPr>
      </p:pic>
    </p:spTree>
    <p:extLst>
      <p:ext uri="{BB962C8B-B14F-4D97-AF65-F5344CB8AC3E}">
        <p14:creationId xmlns:p14="http://schemas.microsoft.com/office/powerpoint/2010/main" val="234936711"/>
      </p:ext>
    </p:extLst>
  </p:cSld>
  <p:clrMapOvr>
    <a:masterClrMapping/>
  </p:clrMapOvr>
  <p:transition spd="med"/>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400" dirty="0">
                <a:latin typeface="Arial" panose="020B0604020202020204" pitchFamily="34" charset="0"/>
                <a:cs typeface="Arial" panose="020B0604020202020204" pitchFamily="34" charset="0"/>
              </a:rPr>
              <a:t>Nodes in Bitcoin Ledger</a:t>
            </a:r>
          </a:p>
        </p:txBody>
      </p:sp>
      <p:sp>
        <p:nvSpPr>
          <p:cNvPr id="4" name="Slide Number Placeholder 3"/>
          <p:cNvSpPr>
            <a:spLocks noGrp="1"/>
          </p:cNvSpPr>
          <p:nvPr>
            <p:ph type="sldNum" sz="quarter" idx="2"/>
          </p:nvPr>
        </p:nvSpPr>
        <p:spPr/>
        <p:txBody>
          <a:bodyPr/>
          <a:lstStyle/>
          <a:p>
            <a:fld id="{14D65173-87C9-47C0-A890-7AD8E2754265}" type="slidenum">
              <a:rPr lang="en-US" smtClean="0">
                <a:solidFill>
                  <a:srgbClr val="000000">
                    <a:lumMod val="75000"/>
                    <a:lumOff val="25000"/>
                  </a:srgbClr>
                </a:solidFill>
              </a:rPr>
              <a:pPr/>
              <a:t>56</a:t>
            </a:fld>
            <a:endParaRPr lang="en-US">
              <a:solidFill>
                <a:srgbClr val="000000">
                  <a:lumMod val="75000"/>
                  <a:lumOff val="25000"/>
                </a:srgbClr>
              </a:solidFill>
            </a:endParaRPr>
          </a:p>
        </p:txBody>
      </p:sp>
      <p:sp>
        <p:nvSpPr>
          <p:cNvPr id="6" name="Rectangle 5"/>
          <p:cNvSpPr/>
          <p:nvPr/>
        </p:nvSpPr>
        <p:spPr>
          <a:xfrm>
            <a:off x="5629022" y="4514850"/>
            <a:ext cx="1417376" cy="415498"/>
          </a:xfrm>
          <a:prstGeom prst="rect">
            <a:avLst/>
          </a:prstGeom>
        </p:spPr>
        <p:txBody>
          <a:bodyPr wrap="none">
            <a:spAutoFit/>
          </a:bodyPr>
          <a:lstStyle/>
          <a:p>
            <a:r>
              <a:rPr lang="en-US" sz="1050" dirty="0">
                <a:hlinkClick r:id="rId3"/>
              </a:rPr>
              <a:t>https://bitnodes.21.co</a:t>
            </a:r>
            <a:endParaRPr lang="en-US" sz="1050" dirty="0"/>
          </a:p>
          <a:p>
            <a:endParaRPr lang="en-US" sz="1050" dirty="0"/>
          </a:p>
        </p:txBody>
      </p:sp>
      <p:pic>
        <p:nvPicPr>
          <p:cNvPr id="8" name="E91ABC90-2841-40A7-B9CA-94789D52C242" descr="9313E020-84B3-4187-B57F-23823CFDC71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2375" y="666424"/>
            <a:ext cx="7866557" cy="3865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22703975"/>
      </p:ext>
    </p:extLst>
  </p:cSld>
  <p:clrMapOvr>
    <a:masterClrMapping/>
  </p:clrMapOvr>
  <p:transition spd="med"/>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a:latin typeface="Arial" panose="020B0604020202020204" pitchFamily="34" charset="0"/>
                <a:cs typeface="Arial" panose="020B0604020202020204" pitchFamily="34" charset="0"/>
              </a:rPr>
              <a:t>Mining Hardware and Software</a:t>
            </a:r>
          </a:p>
        </p:txBody>
      </p:sp>
      <p:sp>
        <p:nvSpPr>
          <p:cNvPr id="3" name="Slide Number Placeholder 2"/>
          <p:cNvSpPr>
            <a:spLocks noGrp="1"/>
          </p:cNvSpPr>
          <p:nvPr>
            <p:ph type="sldNum" sz="quarter" idx="2"/>
          </p:nvPr>
        </p:nvSpPr>
        <p:spPr/>
        <p:txBody>
          <a:bodyPr/>
          <a:lstStyle/>
          <a:p>
            <a:fld id="{86CB4B4D-7CA3-9044-876B-883B54F8677D}" type="slidenum">
              <a:rPr lang="en-US" smtClean="0"/>
              <a:pPr/>
              <a:t>57</a:t>
            </a:fld>
            <a:endParaRPr lang="en-US" dirty="0"/>
          </a:p>
        </p:txBody>
      </p:sp>
      <p:sp>
        <p:nvSpPr>
          <p:cNvPr id="4" name="Content Placeholder 6"/>
          <p:cNvSpPr txBox="1">
            <a:spLocks/>
          </p:cNvSpPr>
          <p:nvPr/>
        </p:nvSpPr>
        <p:spPr>
          <a:xfrm>
            <a:off x="320122" y="735013"/>
            <a:ext cx="8620125" cy="3660775"/>
          </a:xfrm>
          <a:prstGeom prst="rect">
            <a:avLst/>
          </a:prstGeom>
        </p:spPr>
        <p:txBody>
          <a:bodyPr>
            <a:normAutofit/>
          </a:bodyPr>
          <a:lstStyle>
            <a:lvl1pPr marL="342900" marR="0" indent="-342900"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1pPr>
            <a:lvl2pPr marL="783771" marR="0" indent="-326571"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2pPr>
            <a:lvl3pPr marL="1219200" marR="0" indent="-304800"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3pPr>
            <a:lvl4pPr marL="1737360" marR="0" indent="-365760"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4pPr>
            <a:lvl5pPr marL="2194560" marR="0" indent="-365760"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5pPr>
            <a:lvl6pPr marL="2651760" marR="0" indent="-365760"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6pPr>
            <a:lvl7pPr marL="3108960" marR="0" indent="-365760"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7pPr>
            <a:lvl8pPr marL="3566159" marR="0" indent="-365759"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8pPr>
            <a:lvl9pPr marL="4023359" marR="0" indent="-365759"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9pPr>
          </a:lstStyle>
          <a:p>
            <a:pPr hangingPunct="1">
              <a:lnSpc>
                <a:spcPct val="150000"/>
              </a:lnSpc>
            </a:pPr>
            <a:r>
              <a:rPr lang="en-US" sz="1500" dirty="0" smtClean="0"/>
              <a:t>Get </a:t>
            </a:r>
            <a:r>
              <a:rPr lang="en-US" sz="1500" dirty="0"/>
              <a:t>mining</a:t>
            </a:r>
            <a:r>
              <a:rPr lang="en-US" sz="1500" dirty="0" smtClean="0"/>
              <a:t> hardware   </a:t>
            </a:r>
            <a:r>
              <a:rPr lang="en-US" sz="1500" u="sng" dirty="0" smtClean="0">
                <a:hlinkClick r:id="rId2"/>
              </a:rPr>
              <a:t>http://profit.hashflare.eu/en/?ref_id=539A7635</a:t>
            </a:r>
            <a:r>
              <a:rPr lang="en-US" sz="1500" dirty="0" smtClean="0"/>
              <a:t>) </a:t>
            </a:r>
          </a:p>
          <a:p>
            <a:pPr hangingPunct="1">
              <a:lnSpc>
                <a:spcPct val="150000"/>
              </a:lnSpc>
            </a:pPr>
            <a:r>
              <a:rPr lang="en-US" sz="1500" dirty="0" smtClean="0"/>
              <a:t>Download free bitcoin Mining software  </a:t>
            </a:r>
            <a:r>
              <a:rPr lang="en-US" sz="1500" u="sng" dirty="0" smtClean="0">
                <a:hlinkClick r:id="rId3"/>
              </a:rPr>
              <a:t>https://www.bitcoinmining.com/bitcoin-mining-software/</a:t>
            </a:r>
            <a:r>
              <a:rPr lang="en-US" sz="1500" dirty="0" smtClean="0"/>
              <a:t> </a:t>
            </a:r>
          </a:p>
          <a:p>
            <a:pPr hangingPunct="1">
              <a:lnSpc>
                <a:spcPct val="150000"/>
              </a:lnSpc>
            </a:pPr>
            <a:r>
              <a:rPr lang="en-US" sz="1500" dirty="0" smtClean="0"/>
              <a:t>Join a Bitcoin Mining Pool    </a:t>
            </a:r>
            <a:r>
              <a:rPr lang="en-US" sz="1500" u="sng" dirty="0" smtClean="0">
                <a:hlinkClick r:id="rId4"/>
              </a:rPr>
              <a:t>http://p2pool.in/</a:t>
            </a:r>
            <a:r>
              <a:rPr lang="en-US" sz="1500" dirty="0" smtClean="0"/>
              <a:t> </a:t>
            </a:r>
          </a:p>
          <a:p>
            <a:pPr hangingPunct="1">
              <a:lnSpc>
                <a:spcPct val="150000"/>
              </a:lnSpc>
            </a:pPr>
            <a:r>
              <a:rPr lang="en-US" sz="1500" dirty="0" smtClean="0"/>
              <a:t>Setup Bitcoin Wallet</a:t>
            </a:r>
          </a:p>
          <a:p>
            <a:pPr hangingPunct="1">
              <a:lnSpc>
                <a:spcPct val="150000"/>
              </a:lnSpc>
            </a:pPr>
            <a:r>
              <a:rPr lang="en-US" sz="1500" dirty="0" smtClean="0"/>
              <a:t>Stay up to date with Bitcoin news</a:t>
            </a:r>
          </a:p>
          <a:p>
            <a:pPr hangingPunct="1">
              <a:lnSpc>
                <a:spcPct val="150000"/>
              </a:lnSpc>
            </a:pPr>
            <a:r>
              <a:rPr lang="en-US" sz="1500" dirty="0" smtClean="0"/>
              <a:t>Mining needs specialized hardware to be successful. These equipped with ASICS specialized for solving this puzzle. Mining hardware is available from many vendors  Avalon, Bitfury etc..</a:t>
            </a:r>
          </a:p>
          <a:p>
            <a:pPr marL="0" indent="0" hangingPunct="1">
              <a:buFont typeface="Arial"/>
              <a:buNone/>
            </a:pPr>
            <a:endParaRPr lang="en-US" sz="1500" dirty="0"/>
          </a:p>
        </p:txBody>
      </p:sp>
    </p:spTree>
    <p:extLst>
      <p:ext uri="{BB962C8B-B14F-4D97-AF65-F5344CB8AC3E}">
        <p14:creationId xmlns:p14="http://schemas.microsoft.com/office/powerpoint/2010/main" val="236321721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400" dirty="0">
                <a:latin typeface="Arial" panose="020B0604020202020204" pitchFamily="34" charset="0"/>
                <a:cs typeface="Arial" panose="020B0604020202020204" pitchFamily="34" charset="0"/>
              </a:rPr>
              <a:t>Mining Hardware and Software</a:t>
            </a:r>
          </a:p>
        </p:txBody>
      </p:sp>
      <p:sp>
        <p:nvSpPr>
          <p:cNvPr id="4" name="Slide Number Placeholder 3"/>
          <p:cNvSpPr>
            <a:spLocks noGrp="1"/>
          </p:cNvSpPr>
          <p:nvPr>
            <p:ph type="sldNum" sz="quarter" idx="2"/>
          </p:nvPr>
        </p:nvSpPr>
        <p:spPr/>
        <p:txBody>
          <a:bodyPr/>
          <a:lstStyle/>
          <a:p>
            <a:fld id="{14D65173-87C9-47C0-A890-7AD8E2754265}" type="slidenum">
              <a:rPr lang="en-US" smtClean="0">
                <a:solidFill>
                  <a:srgbClr val="000000">
                    <a:lumMod val="75000"/>
                    <a:lumOff val="25000"/>
                  </a:srgbClr>
                </a:solidFill>
              </a:rPr>
              <a:pPr/>
              <a:t>58</a:t>
            </a:fld>
            <a:endParaRPr lang="en-US">
              <a:solidFill>
                <a:srgbClr val="000000">
                  <a:lumMod val="75000"/>
                  <a:lumOff val="25000"/>
                </a:srgbClr>
              </a:solidFill>
            </a:endParaRPr>
          </a:p>
        </p:txBody>
      </p:sp>
      <p:sp>
        <p:nvSpPr>
          <p:cNvPr id="8" name="Oval 7"/>
          <p:cNvSpPr/>
          <p:nvPr/>
        </p:nvSpPr>
        <p:spPr>
          <a:xfrm>
            <a:off x="7241428" y="276225"/>
            <a:ext cx="490445" cy="45220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FFFFFF"/>
                </a:solidFill>
              </a:rPr>
              <a:t>4</a:t>
            </a:r>
          </a:p>
        </p:txBody>
      </p:sp>
      <p:sp>
        <p:nvSpPr>
          <p:cNvPr id="9" name="Oval 8"/>
          <p:cNvSpPr/>
          <p:nvPr/>
        </p:nvSpPr>
        <p:spPr>
          <a:xfrm>
            <a:off x="6515100" y="277931"/>
            <a:ext cx="490445" cy="45220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FFFFFF"/>
                </a:solidFill>
              </a:rPr>
              <a:t>3</a:t>
            </a:r>
          </a:p>
        </p:txBody>
      </p:sp>
      <p:sp>
        <p:nvSpPr>
          <p:cNvPr id="10" name="TextBox 9"/>
          <p:cNvSpPr txBox="1"/>
          <p:nvPr/>
        </p:nvSpPr>
        <p:spPr>
          <a:xfrm>
            <a:off x="7230918" y="1524568"/>
            <a:ext cx="1299812" cy="1546577"/>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r>
              <a:rPr lang="en-US" sz="1350" dirty="0">
                <a:solidFill>
                  <a:srgbClr val="000000"/>
                </a:solidFill>
                <a:latin typeface="Arial" pitchFamily="34" charset="0"/>
                <a:cs typeface="Arial" pitchFamily="34" charset="0"/>
              </a:rPr>
              <a:t>Normal Desktop will take 36 years to compute the bitcoin nonce at present !!</a:t>
            </a:r>
          </a:p>
        </p:txBody>
      </p:sp>
      <p:pic>
        <p:nvPicPr>
          <p:cNvPr id="17" name="Picture 16"/>
          <p:cNvPicPr/>
          <p:nvPr/>
        </p:nvPicPr>
        <p:blipFill>
          <a:blip r:embed="rId3"/>
          <a:stretch>
            <a:fillRect/>
          </a:stretch>
        </p:blipFill>
        <p:spPr>
          <a:xfrm>
            <a:off x="735863" y="1488150"/>
            <a:ext cx="1896487" cy="1582995"/>
          </a:xfrm>
          <a:prstGeom prst="rect">
            <a:avLst/>
          </a:prstGeom>
        </p:spPr>
      </p:pic>
      <p:sp>
        <p:nvSpPr>
          <p:cNvPr id="19" name="Rectangle 18"/>
          <p:cNvSpPr/>
          <p:nvPr/>
        </p:nvSpPr>
        <p:spPr>
          <a:xfrm>
            <a:off x="2948194" y="3381157"/>
            <a:ext cx="6116980" cy="553998"/>
          </a:xfrm>
          <a:prstGeom prst="rect">
            <a:avLst/>
          </a:prstGeom>
        </p:spPr>
        <p:txBody>
          <a:bodyPr wrap="square">
            <a:spAutoFit/>
          </a:bodyPr>
          <a:lstStyle/>
          <a:p>
            <a:r>
              <a:rPr lang="en-US" sz="1500" dirty="0" smtClean="0">
                <a:solidFill>
                  <a:srgbClr val="1B223E"/>
                </a:solidFill>
              </a:rPr>
              <a:t>Avalon Project, </a:t>
            </a:r>
            <a:r>
              <a:rPr lang="en-US" sz="1500" dirty="0" err="1" smtClean="0">
                <a:solidFill>
                  <a:srgbClr val="1B223E"/>
                </a:solidFill>
              </a:rPr>
              <a:t>BitFury</a:t>
            </a:r>
            <a:r>
              <a:rPr lang="en-US" sz="1500" dirty="0" smtClean="0">
                <a:solidFill>
                  <a:srgbClr val="1B223E"/>
                </a:solidFill>
              </a:rPr>
              <a:t>, </a:t>
            </a:r>
            <a:r>
              <a:rPr lang="en-US" sz="1500" dirty="0" err="1" smtClean="0">
                <a:solidFill>
                  <a:srgbClr val="1B223E"/>
                </a:solidFill>
              </a:rPr>
              <a:t>BitMain</a:t>
            </a:r>
            <a:r>
              <a:rPr lang="en-US" sz="1500" dirty="0">
                <a:solidFill>
                  <a:srgbClr val="1B223E"/>
                </a:solidFill>
              </a:rPr>
              <a:t>, Butterfly </a:t>
            </a:r>
            <a:r>
              <a:rPr lang="en-US" sz="1500" dirty="0" smtClean="0">
                <a:solidFill>
                  <a:srgbClr val="1B223E"/>
                </a:solidFill>
              </a:rPr>
              <a:t>Labs, </a:t>
            </a:r>
            <a:r>
              <a:rPr lang="en-US" sz="1500" dirty="0" err="1" smtClean="0">
                <a:solidFill>
                  <a:srgbClr val="1B223E"/>
                </a:solidFill>
              </a:rPr>
              <a:t>innoSilicon</a:t>
            </a:r>
            <a:r>
              <a:rPr lang="en-US" sz="1500" dirty="0">
                <a:solidFill>
                  <a:srgbClr val="1B223E"/>
                </a:solidFill>
              </a:rPr>
              <a:t>, </a:t>
            </a:r>
            <a:r>
              <a:rPr lang="en-US" sz="1500" dirty="0" err="1">
                <a:solidFill>
                  <a:srgbClr val="1B223E"/>
                </a:solidFill>
              </a:rPr>
              <a:t>KnCMiner</a:t>
            </a:r>
            <a:r>
              <a:rPr lang="en-US" sz="1500" dirty="0">
                <a:solidFill>
                  <a:srgbClr val="1B223E"/>
                </a:solidFill>
              </a:rPr>
              <a:t> and </a:t>
            </a:r>
            <a:r>
              <a:rPr lang="en-US" sz="1500" dirty="0" err="1" smtClean="0">
                <a:solidFill>
                  <a:srgbClr val="1B223E"/>
                </a:solidFill>
              </a:rPr>
              <a:t>SFard</a:t>
            </a:r>
            <a:endParaRPr lang="en-US" sz="1500" dirty="0"/>
          </a:p>
        </p:txBody>
      </p:sp>
      <p:pic>
        <p:nvPicPr>
          <p:cNvPr id="20" name="Picture 19"/>
          <p:cNvPicPr>
            <a:picLocks noChangeAspect="1"/>
          </p:cNvPicPr>
          <p:nvPr/>
        </p:nvPicPr>
        <p:blipFill>
          <a:blip r:embed="rId4"/>
          <a:stretch>
            <a:fillRect/>
          </a:stretch>
        </p:blipFill>
        <p:spPr>
          <a:xfrm>
            <a:off x="2758951" y="1411592"/>
            <a:ext cx="2117222" cy="1365051"/>
          </a:xfrm>
          <a:prstGeom prst="rect">
            <a:avLst/>
          </a:prstGeom>
        </p:spPr>
      </p:pic>
      <p:pic>
        <p:nvPicPr>
          <p:cNvPr id="21" name="Picture 20"/>
          <p:cNvPicPr>
            <a:picLocks noChangeAspect="1"/>
          </p:cNvPicPr>
          <p:nvPr/>
        </p:nvPicPr>
        <p:blipFill>
          <a:blip r:embed="rId5"/>
          <a:stretch>
            <a:fillRect/>
          </a:stretch>
        </p:blipFill>
        <p:spPr>
          <a:xfrm>
            <a:off x="5233098" y="1736370"/>
            <a:ext cx="1744619" cy="1018027"/>
          </a:xfrm>
          <a:prstGeom prst="rect">
            <a:avLst/>
          </a:prstGeom>
        </p:spPr>
      </p:pic>
      <p:pic>
        <p:nvPicPr>
          <p:cNvPr id="22" name="Picture 21"/>
          <p:cNvPicPr>
            <a:picLocks noChangeAspect="1"/>
          </p:cNvPicPr>
          <p:nvPr/>
        </p:nvPicPr>
        <p:blipFill>
          <a:blip r:embed="rId6"/>
          <a:stretch>
            <a:fillRect/>
          </a:stretch>
        </p:blipFill>
        <p:spPr>
          <a:xfrm>
            <a:off x="1684106" y="3381157"/>
            <a:ext cx="1137964" cy="348183"/>
          </a:xfrm>
          <a:prstGeom prst="rect">
            <a:avLst/>
          </a:prstGeom>
        </p:spPr>
      </p:pic>
    </p:spTree>
    <p:extLst>
      <p:ext uri="{BB962C8B-B14F-4D97-AF65-F5344CB8AC3E}">
        <p14:creationId xmlns:p14="http://schemas.microsoft.com/office/powerpoint/2010/main" val="3218978265"/>
      </p:ext>
    </p:extLst>
  </p:cSld>
  <p:clrMapOvr>
    <a:masterClrMapping/>
  </p:clrMapOvr>
  <p:transition spd="med"/>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6000" y="180000"/>
            <a:ext cx="8723050" cy="291488"/>
          </a:xfrm>
        </p:spPr>
        <p:txBody>
          <a:bodyPr/>
          <a:lstStyle/>
          <a:p>
            <a:r>
              <a:rPr lang="en-US" sz="2400" dirty="0" smtClean="0"/>
              <a:t>A word of caution !!!</a:t>
            </a:r>
            <a:endParaRPr lang="en-US" sz="2400" dirty="0"/>
          </a:p>
        </p:txBody>
      </p:sp>
      <p:sp>
        <p:nvSpPr>
          <p:cNvPr id="3" name="Slide Number Placeholder 2"/>
          <p:cNvSpPr>
            <a:spLocks noGrp="1"/>
          </p:cNvSpPr>
          <p:nvPr>
            <p:ph type="sldNum" sz="quarter" idx="2"/>
          </p:nvPr>
        </p:nvSpPr>
        <p:spPr/>
        <p:txBody>
          <a:bodyPr/>
          <a:lstStyle/>
          <a:p>
            <a:fld id="{86CB4B4D-7CA3-9044-876B-883B54F8677D}" type="slidenum">
              <a:rPr lang="en-US" smtClean="0"/>
              <a:pPr/>
              <a:t>59</a:t>
            </a:fld>
            <a:endParaRPr lang="en-US" dirty="0"/>
          </a:p>
        </p:txBody>
      </p:sp>
      <p:pic>
        <p:nvPicPr>
          <p:cNvPr id="4" name="Picture 3"/>
          <p:cNvPicPr>
            <a:picLocks noChangeAspect="1"/>
          </p:cNvPicPr>
          <p:nvPr/>
        </p:nvPicPr>
        <p:blipFill>
          <a:blip r:embed="rId2"/>
          <a:stretch>
            <a:fillRect/>
          </a:stretch>
        </p:blipFill>
        <p:spPr>
          <a:xfrm>
            <a:off x="1472375" y="632986"/>
            <a:ext cx="4999863" cy="3481499"/>
          </a:xfrm>
          <a:prstGeom prst="rect">
            <a:avLst/>
          </a:prstGeom>
        </p:spPr>
      </p:pic>
      <p:sp>
        <p:nvSpPr>
          <p:cNvPr id="5" name="Rectangle 4"/>
          <p:cNvSpPr/>
          <p:nvPr/>
        </p:nvSpPr>
        <p:spPr>
          <a:xfrm>
            <a:off x="2685224" y="4603646"/>
            <a:ext cx="6344475" cy="430887"/>
          </a:xfrm>
          <a:prstGeom prst="rect">
            <a:avLst/>
          </a:prstGeom>
          <a:solidFill>
            <a:srgbClr val="FFFF00"/>
          </a:solidFill>
        </p:spPr>
        <p:txBody>
          <a:bodyPr wrap="square">
            <a:spAutoFit/>
          </a:bodyPr>
          <a:lstStyle/>
          <a:p>
            <a:r>
              <a:rPr lang="en-US" sz="1100" dirty="0"/>
              <a:t>https://economictimes.indiatimes.com/markets/stocks/news/bitcoin-craze-amitabh-bachchan-gets-over-100-million-top-up-wiped-out-in-days/articleshow/62230604.cms</a:t>
            </a:r>
          </a:p>
        </p:txBody>
      </p:sp>
    </p:spTree>
    <p:extLst>
      <p:ext uri="{BB962C8B-B14F-4D97-AF65-F5344CB8AC3E}">
        <p14:creationId xmlns:p14="http://schemas.microsoft.com/office/powerpoint/2010/main" val="866287197"/>
      </p:ext>
    </p:extLst>
  </p:cSld>
  <p:clrMapOvr>
    <a:masterClrMapping/>
  </p:clrMapOvr>
  <p:transition spd="med"/>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noAutofit/>
          </a:bodyPr>
          <a:lstStyle/>
          <a:p>
            <a:r>
              <a:rPr lang="en-US" sz="2400" dirty="0">
                <a:latin typeface="Arial" panose="020B0604020202020204" pitchFamily="34" charset="0"/>
                <a:cs typeface="Arial" panose="020B0604020202020204" pitchFamily="34" charset="0"/>
              </a:rPr>
              <a:t>Interest</a:t>
            </a:r>
            <a:r>
              <a:rPr lang="en-US" sz="2700" dirty="0">
                <a:latin typeface="Arial" panose="020B0604020202020204" pitchFamily="34" charset="0"/>
                <a:cs typeface="Arial" panose="020B0604020202020204" pitchFamily="34" charset="0"/>
              </a:rPr>
              <a:t> in </a:t>
            </a:r>
            <a:r>
              <a:rPr lang="en-US" sz="2700" dirty="0">
                <a:latin typeface="Arial" panose="020B0604020202020204" pitchFamily="34" charset="0"/>
                <a:cs typeface="Arial" panose="020B0604020202020204" pitchFamily="34" charset="0"/>
              </a:rPr>
              <a:t>Blockchain</a:t>
            </a:r>
            <a:r>
              <a:rPr lang="en-US" sz="2700" dirty="0">
                <a:latin typeface="Arial" panose="020B0604020202020204" pitchFamily="34" charset="0"/>
                <a:cs typeface="Arial" panose="020B0604020202020204" pitchFamily="34" charset="0"/>
              </a:rPr>
              <a:t> over the years</a:t>
            </a:r>
          </a:p>
        </p:txBody>
      </p:sp>
      <p:sp>
        <p:nvSpPr>
          <p:cNvPr id="4" name="Slide Number Placeholder 3"/>
          <p:cNvSpPr>
            <a:spLocks noGrp="1"/>
          </p:cNvSpPr>
          <p:nvPr>
            <p:ph type="sldNum" sz="quarter" idx="2"/>
          </p:nvPr>
        </p:nvSpPr>
        <p:spPr/>
        <p:txBody>
          <a:bodyPr/>
          <a:lstStyle/>
          <a:p>
            <a:fld id="{14D65173-87C9-47C0-A890-7AD8E2754265}" type="slidenum">
              <a:rPr lang="en-US" smtClean="0"/>
              <a:t>6</a:t>
            </a:fld>
            <a:endParaRPr lang="en-US"/>
          </a:p>
        </p:txBody>
      </p:sp>
      <p:pic>
        <p:nvPicPr>
          <p:cNvPr id="5" name="Picture 4"/>
          <p:cNvPicPr>
            <a:picLocks noChangeAspect="1"/>
          </p:cNvPicPr>
          <p:nvPr/>
        </p:nvPicPr>
        <p:blipFill>
          <a:blip r:embed="rId3"/>
          <a:stretch>
            <a:fillRect/>
          </a:stretch>
        </p:blipFill>
        <p:spPr>
          <a:xfrm>
            <a:off x="421139" y="750959"/>
            <a:ext cx="6435455" cy="1943100"/>
          </a:xfrm>
          <a:prstGeom prst="rect">
            <a:avLst/>
          </a:prstGeom>
        </p:spPr>
      </p:pic>
      <p:sp>
        <p:nvSpPr>
          <p:cNvPr id="6" name="TextBox 5"/>
          <p:cNvSpPr txBox="1"/>
          <p:nvPr/>
        </p:nvSpPr>
        <p:spPr>
          <a:xfrm>
            <a:off x="1374412" y="2481970"/>
            <a:ext cx="568688" cy="300082"/>
          </a:xfrm>
          <a:prstGeom prst="rect">
            <a:avLst/>
          </a:prstGeom>
          <a:noFill/>
        </p:spPr>
        <p:txBody>
          <a:bodyPr wrap="square" rtlCol="0">
            <a:spAutoFit/>
          </a:bodyPr>
          <a:lstStyle/>
          <a:p>
            <a:r>
              <a:rPr lang="en-US" sz="1350" dirty="0">
                <a:latin typeface="Arial" pitchFamily="34" charset="0"/>
                <a:cs typeface="Arial" pitchFamily="34" charset="0"/>
              </a:rPr>
              <a:t>2015</a:t>
            </a:r>
          </a:p>
        </p:txBody>
      </p:sp>
      <p:sp>
        <p:nvSpPr>
          <p:cNvPr id="7" name="TextBox 6"/>
          <p:cNvSpPr txBox="1"/>
          <p:nvPr/>
        </p:nvSpPr>
        <p:spPr>
          <a:xfrm>
            <a:off x="6572250" y="2481970"/>
            <a:ext cx="568688" cy="300082"/>
          </a:xfrm>
          <a:prstGeom prst="rect">
            <a:avLst/>
          </a:prstGeom>
          <a:noFill/>
        </p:spPr>
        <p:txBody>
          <a:bodyPr wrap="square" rtlCol="0">
            <a:spAutoFit/>
          </a:bodyPr>
          <a:lstStyle/>
          <a:p>
            <a:r>
              <a:rPr lang="en-US" sz="1350" dirty="0">
                <a:latin typeface="Arial" pitchFamily="34" charset="0"/>
                <a:cs typeface="Arial" pitchFamily="34" charset="0"/>
              </a:rPr>
              <a:t>2017</a:t>
            </a:r>
          </a:p>
        </p:txBody>
      </p:sp>
      <p:pic>
        <p:nvPicPr>
          <p:cNvPr id="8" name="Picture 7"/>
          <p:cNvPicPr>
            <a:picLocks noChangeAspect="1"/>
          </p:cNvPicPr>
          <p:nvPr/>
        </p:nvPicPr>
        <p:blipFill>
          <a:blip r:embed="rId4"/>
          <a:stretch>
            <a:fillRect/>
          </a:stretch>
        </p:blipFill>
        <p:spPr>
          <a:xfrm>
            <a:off x="503464" y="2837676"/>
            <a:ext cx="5987035" cy="1705367"/>
          </a:xfrm>
          <a:prstGeom prst="rect">
            <a:avLst/>
          </a:prstGeom>
        </p:spPr>
      </p:pic>
    </p:spTree>
    <p:extLst>
      <p:ext uri="{BB962C8B-B14F-4D97-AF65-F5344CB8AC3E}">
        <p14:creationId xmlns:p14="http://schemas.microsoft.com/office/powerpoint/2010/main" val="3599339641"/>
      </p:ext>
    </p:extLst>
  </p:cSld>
  <p:clrMapOvr>
    <a:masterClrMapping/>
  </p:clrMapOvr>
  <p:transition spd="med"/>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1990" y="0"/>
            <a:ext cx="9140020" cy="5141261"/>
          </a:xfrm>
          <a:prstGeom prst="rect">
            <a:avLst/>
          </a:prstGeom>
        </p:spPr>
      </p:pic>
      <p:sp>
        <p:nvSpPr>
          <p:cNvPr id="15" name="Rectangle 14"/>
          <p:cNvSpPr/>
          <p:nvPr/>
        </p:nvSpPr>
        <p:spPr>
          <a:xfrm>
            <a:off x="1" y="2260366"/>
            <a:ext cx="9143999" cy="620527"/>
          </a:xfrm>
          <a:prstGeom prst="rect">
            <a:avLst/>
          </a:prstGeom>
          <a:solidFill>
            <a:srgbClr val="252015">
              <a:alpha val="88235"/>
            </a:srgbClr>
          </a:solidFill>
        </p:spPr>
        <p:txBody>
          <a:bodyPr wrap="square" lIns="108000" tIns="108000" rIns="108000" bIns="108000" anchor="ctr" anchorCtr="0">
            <a:spAutoFit/>
          </a:bodyPr>
          <a:lstStyle/>
          <a:p>
            <a:pPr algn="ctr">
              <a:lnSpc>
                <a:spcPct val="120000"/>
              </a:lnSpc>
            </a:pPr>
            <a:r>
              <a:rPr lang="en-US" sz="2400" dirty="0" smtClean="0">
                <a:solidFill>
                  <a:schemeClr val="bg1"/>
                </a:solidFill>
                <a:latin typeface="Arial" panose="020B0604020202020204" pitchFamily="34" charset="0"/>
                <a:cs typeface="Arial" panose="020B0604020202020204" pitchFamily="34" charset="0"/>
              </a:rPr>
              <a:t>Break for discussion</a:t>
            </a:r>
            <a:endParaRPr lang="en-US" sz="24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63710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2400" dirty="0" smtClean="0"/>
              <a:t>Thank you</a:t>
            </a:r>
            <a:endParaRPr lang="en-US" sz="2400" dirty="0"/>
          </a:p>
        </p:txBody>
      </p:sp>
      <p:pic>
        <p:nvPicPr>
          <p:cNvPr id="4" name="Picture Placeholder 3"/>
          <p:cNvPicPr>
            <a:picLocks noGrp="1" noChangeAspect="1"/>
          </p:cNvPicPr>
          <p:nvPr>
            <p:ph type="pic" sz="quarter" idx="11"/>
          </p:nvPr>
        </p:nvPicPr>
        <p:blipFill rotWithShape="1">
          <a:blip r:embed="rId2" cstate="print">
            <a:extLst>
              <a:ext uri="{28A0092B-C50C-407E-A947-70E740481C1C}">
                <a14:useLocalDpi xmlns:a14="http://schemas.microsoft.com/office/drawing/2010/main" val="0"/>
              </a:ext>
            </a:extLst>
          </a:blip>
          <a:srcRect l="12008" r="12008"/>
          <a:stretch/>
        </p:blipFill>
        <p:spPr>
          <a:xfrm rot="21418073">
            <a:off x="-215695" y="-681671"/>
            <a:ext cx="5690603" cy="4993525"/>
          </a:xfrm>
        </p:spPr>
      </p:pic>
    </p:spTree>
    <p:extLst>
      <p:ext uri="{BB962C8B-B14F-4D97-AF65-F5344CB8AC3E}">
        <p14:creationId xmlns:p14="http://schemas.microsoft.com/office/powerpoint/2010/main" val="3421321627"/>
      </p:ext>
    </p:extLst>
  </p:cSld>
  <p:clrMapOvr>
    <a:masterClrMapping/>
  </p:clrMapOvr>
  <p:transition spd="med"/>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a:latin typeface="Arial" panose="020B0604020202020204" pitchFamily="34" charset="0"/>
                <a:cs typeface="Arial" panose="020B0604020202020204" pitchFamily="34" charset="0"/>
              </a:rPr>
              <a:t>Blockchain</a:t>
            </a:r>
            <a:endParaRPr lang="en-US" sz="2400" dirty="0">
              <a:latin typeface="Arial" panose="020B0604020202020204" pitchFamily="34" charset="0"/>
              <a:cs typeface="Arial" panose="020B0604020202020204" pitchFamily="34" charset="0"/>
            </a:endParaRPr>
          </a:p>
        </p:txBody>
      </p:sp>
      <p:sp>
        <p:nvSpPr>
          <p:cNvPr id="3" name="Slide Number Placeholder 2"/>
          <p:cNvSpPr>
            <a:spLocks noGrp="1"/>
          </p:cNvSpPr>
          <p:nvPr>
            <p:ph type="sldNum" sz="quarter" idx="2"/>
          </p:nvPr>
        </p:nvSpPr>
        <p:spPr/>
        <p:txBody>
          <a:bodyPr/>
          <a:lstStyle/>
          <a:p>
            <a:fld id="{86CB4B4D-7CA3-9044-876B-883B54F8677D}" type="slidenum">
              <a:rPr lang="en-US" smtClean="0"/>
              <a:pPr/>
              <a:t>62</a:t>
            </a:fld>
            <a:endParaRPr lang="en-US" dirty="0"/>
          </a:p>
        </p:txBody>
      </p:sp>
      <p:sp>
        <p:nvSpPr>
          <p:cNvPr id="4" name="Content Placeholder 6"/>
          <p:cNvSpPr txBox="1">
            <a:spLocks/>
          </p:cNvSpPr>
          <p:nvPr/>
        </p:nvSpPr>
        <p:spPr>
          <a:xfrm>
            <a:off x="320122" y="735013"/>
            <a:ext cx="8620125" cy="3660775"/>
          </a:xfrm>
          <a:prstGeom prst="rect">
            <a:avLst/>
          </a:prstGeom>
        </p:spPr>
        <p:txBody>
          <a:bodyPr>
            <a:normAutofit/>
          </a:bodyPr>
          <a:lstStyle>
            <a:lvl1pPr marL="342900" marR="0" indent="-342900"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1pPr>
            <a:lvl2pPr marL="783771" marR="0" indent="-326571"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2pPr>
            <a:lvl3pPr marL="1219200" marR="0" indent="-304800"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3pPr>
            <a:lvl4pPr marL="1737360" marR="0" indent="-365760"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4pPr>
            <a:lvl5pPr marL="2194560" marR="0" indent="-365760"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5pPr>
            <a:lvl6pPr marL="2651760" marR="0" indent="-365760"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6pPr>
            <a:lvl7pPr marL="3108960" marR="0" indent="-365760"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7pPr>
            <a:lvl8pPr marL="3566159" marR="0" indent="-365759"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8pPr>
            <a:lvl9pPr marL="4023359" marR="0" indent="-365759"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9pPr>
          </a:lstStyle>
          <a:p>
            <a:pPr algn="just"/>
            <a:r>
              <a:rPr lang="en-US" sz="1500" dirty="0">
                <a:ea typeface="Verdana" panose="020B0604030504040204" pitchFamily="34" charset="0"/>
                <a:cs typeface="Verdana" panose="020B0604030504040204" pitchFamily="34" charset="0"/>
              </a:rPr>
              <a:t>Shared, trusted, public ledger of transactions, that everyone can inspect but which no single user controls. It is a </a:t>
            </a:r>
            <a:r>
              <a:rPr lang="en-US" sz="1500" i="1" dirty="0">
                <a:ea typeface="Verdana" panose="020B0604030504040204" pitchFamily="34" charset="0"/>
                <a:cs typeface="Verdana" panose="020B0604030504040204" pitchFamily="34" charset="0"/>
              </a:rPr>
              <a:t>cryptographed</a:t>
            </a:r>
            <a:r>
              <a:rPr lang="en-US" sz="1500" dirty="0">
                <a:ea typeface="Verdana" panose="020B0604030504040204" pitchFamily="34" charset="0"/>
                <a:cs typeface="Verdana" panose="020B0604030504040204" pitchFamily="34" charset="0"/>
              </a:rPr>
              <a:t>, secure, </a:t>
            </a:r>
            <a:r>
              <a:rPr lang="en-US" sz="1500" i="1" dirty="0">
                <a:ea typeface="Verdana" panose="020B0604030504040204" pitchFamily="34" charset="0"/>
                <a:cs typeface="Verdana" panose="020B0604030504040204" pitchFamily="34" charset="0"/>
              </a:rPr>
              <a:t>tamper-resistant distributed database</a:t>
            </a:r>
            <a:r>
              <a:rPr lang="en-US" sz="1500" dirty="0">
                <a:ea typeface="Verdana" panose="020B0604030504040204" pitchFamily="34" charset="0"/>
                <a:cs typeface="Verdana" panose="020B0604030504040204" pitchFamily="34" charset="0"/>
              </a:rPr>
              <a:t>. It solves a complex mathematical problem to exist. </a:t>
            </a:r>
          </a:p>
          <a:p>
            <a:pPr algn="just"/>
            <a:r>
              <a:rPr lang="en-US" sz="1500" dirty="0">
                <a:ea typeface="Verdana" panose="020B0604030504040204" pitchFamily="34" charset="0"/>
                <a:cs typeface="Verdana" panose="020B0604030504040204" pitchFamily="34" charset="0"/>
              </a:rPr>
              <a:t>Block chain is a perfect place to store value, identities, agreements, property rights, credentials, etc. Once you put something like a Bitcoin into it, it will stay there forever. It is decentralized, disintermediated, cheap and censorship-resistant. </a:t>
            </a:r>
          </a:p>
          <a:p>
            <a:pPr algn="just"/>
            <a:r>
              <a:rPr lang="en-US" sz="1500" dirty="0">
                <a:solidFill>
                  <a:schemeClr val="tx1"/>
                </a:solidFill>
                <a:ea typeface="Verdana" panose="020B0604030504040204" pitchFamily="34" charset="0"/>
                <a:cs typeface="Verdana" panose="020B0604030504040204" pitchFamily="34" charset="0"/>
              </a:rPr>
              <a:t>Applications of Blockchain</a:t>
            </a:r>
            <a:r>
              <a:rPr lang="en-US" sz="1500" dirty="0">
                <a:ea typeface="Verdana" panose="020B0604030504040204" pitchFamily="34" charset="0"/>
                <a:cs typeface="Verdana" panose="020B0604030504040204" pitchFamily="34" charset="0"/>
              </a:rPr>
              <a:t>: Bitcoin (cryptocurrency), Namecoin (wants to replace the entire DNS system of the Internet), or Sia (a decentralized cloud storage), Ethereum (Turing complete Virtual Machine where you can run any smart contract); Any centralized service like eBay, Dropbox can potentially be built in a decentralized way using blockchain technology, considerably lowering transaction costs.</a:t>
            </a:r>
            <a:endParaRPr lang="en-US" sz="1500" dirty="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188696733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a:latin typeface="Arial" panose="020B0604020202020204" pitchFamily="34" charset="0"/>
                <a:cs typeface="Arial" panose="020B0604020202020204" pitchFamily="34" charset="0"/>
              </a:rPr>
              <a:t>Block (on the Bitcoin Blockchain)</a:t>
            </a:r>
            <a:endParaRPr lang="en-US" sz="2400" dirty="0">
              <a:latin typeface="Arial" panose="020B0604020202020204" pitchFamily="34" charset="0"/>
              <a:cs typeface="Arial" panose="020B0604020202020204" pitchFamily="34" charset="0"/>
            </a:endParaRPr>
          </a:p>
        </p:txBody>
      </p:sp>
      <p:sp>
        <p:nvSpPr>
          <p:cNvPr id="3" name="Slide Number Placeholder 2"/>
          <p:cNvSpPr>
            <a:spLocks noGrp="1"/>
          </p:cNvSpPr>
          <p:nvPr>
            <p:ph type="sldNum" sz="quarter" idx="2"/>
          </p:nvPr>
        </p:nvSpPr>
        <p:spPr/>
        <p:txBody>
          <a:bodyPr/>
          <a:lstStyle/>
          <a:p>
            <a:fld id="{86CB4B4D-7CA3-9044-876B-883B54F8677D}" type="slidenum">
              <a:rPr lang="en-US" smtClean="0"/>
              <a:pPr/>
              <a:t>63</a:t>
            </a:fld>
            <a:endParaRPr lang="en-US" dirty="0"/>
          </a:p>
        </p:txBody>
      </p:sp>
      <p:sp>
        <p:nvSpPr>
          <p:cNvPr id="4" name="Content Placeholder 6"/>
          <p:cNvSpPr txBox="1">
            <a:spLocks/>
          </p:cNvSpPr>
          <p:nvPr/>
        </p:nvSpPr>
        <p:spPr>
          <a:xfrm>
            <a:off x="320122" y="735013"/>
            <a:ext cx="8620125" cy="3660775"/>
          </a:xfrm>
          <a:prstGeom prst="rect">
            <a:avLst/>
          </a:prstGeom>
        </p:spPr>
        <p:txBody>
          <a:bodyPr>
            <a:noAutofit/>
          </a:bodyPr>
          <a:lstStyle>
            <a:lvl1pPr marL="342900" marR="0" indent="-342900"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1pPr>
            <a:lvl2pPr marL="783771" marR="0" indent="-326571"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2pPr>
            <a:lvl3pPr marL="1219200" marR="0" indent="-304800"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3pPr>
            <a:lvl4pPr marL="1737360" marR="0" indent="-365760"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4pPr>
            <a:lvl5pPr marL="2194560" marR="0" indent="-365760"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5pPr>
            <a:lvl6pPr marL="2651760" marR="0" indent="-365760"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6pPr>
            <a:lvl7pPr marL="3108960" marR="0" indent="-365760"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7pPr>
            <a:lvl8pPr marL="3566159" marR="0" indent="-365759"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8pPr>
            <a:lvl9pPr marL="4023359" marR="0" indent="-365759"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9pPr>
          </a:lstStyle>
          <a:p>
            <a:pPr algn="just"/>
            <a:r>
              <a:rPr lang="en-US" sz="1500" dirty="0">
                <a:ea typeface="Verdana" panose="020B0604030504040204" pitchFamily="34" charset="0"/>
                <a:cs typeface="Verdana" panose="020B0604030504040204" pitchFamily="34" charset="0"/>
              </a:rPr>
              <a:t>Data is permanently recorded on the Bitcoin network through files called blocks. A block is a record of some or all of the most recent Bitcoin transactions that have not yet been recorded in any prior blocks. New blocks are added to the end of the record (known as the blockchain), and can never be changed or removed once written (although some software will remove them if they are orphaned). </a:t>
            </a:r>
            <a:endParaRPr lang="en-US" sz="1500" dirty="0" smtClean="0">
              <a:ea typeface="Verdana" panose="020B0604030504040204" pitchFamily="34" charset="0"/>
              <a:cs typeface="Verdana" panose="020B0604030504040204" pitchFamily="34" charset="0"/>
            </a:endParaRPr>
          </a:p>
          <a:p>
            <a:pPr algn="just"/>
            <a:r>
              <a:rPr lang="en-US" sz="1500" dirty="0" smtClean="0">
                <a:ea typeface="Verdana" panose="020B0604030504040204" pitchFamily="34" charset="0"/>
                <a:cs typeface="Verdana" panose="020B0604030504040204" pitchFamily="34" charset="0"/>
              </a:rPr>
              <a:t>Each </a:t>
            </a:r>
            <a:r>
              <a:rPr lang="en-US" sz="1500" dirty="0">
                <a:ea typeface="Verdana" panose="020B0604030504040204" pitchFamily="34" charset="0"/>
                <a:cs typeface="Verdana" panose="020B0604030504040204" pitchFamily="34" charset="0"/>
              </a:rPr>
              <a:t>block memorializes what took place in the minutes before it was created. Each block contains a record of some or all recent transactions and a reference to the block that came immediately before it. It also contains an answer to a difficult-to-solve mathematical puzzle – the answer to which is unique to each block. New blocks cannot be submitted to the network without the correct answer – the process of “mining” is essentially the process of competing to be the next to find the answer that “solves” the current block</a:t>
            </a:r>
            <a:r>
              <a:rPr lang="en-US" sz="1500" dirty="0" smtClean="0">
                <a:ea typeface="Verdana" panose="020B0604030504040204" pitchFamily="34" charset="0"/>
                <a:cs typeface="Verdana" panose="020B0604030504040204" pitchFamily="34" charset="0"/>
              </a:rPr>
              <a:t>.</a:t>
            </a:r>
          </a:p>
          <a:p>
            <a:pPr algn="just"/>
            <a:r>
              <a:rPr lang="en-US" sz="1500" dirty="0" smtClean="0">
                <a:ea typeface="Verdana" panose="020B0604030504040204" pitchFamily="34" charset="0"/>
                <a:cs typeface="Verdana" panose="020B0604030504040204" pitchFamily="34" charset="0"/>
              </a:rPr>
              <a:t>The </a:t>
            </a:r>
            <a:r>
              <a:rPr lang="en-US" sz="1500" dirty="0">
                <a:ea typeface="Verdana" panose="020B0604030504040204" pitchFamily="34" charset="0"/>
                <a:cs typeface="Verdana" panose="020B0604030504040204" pitchFamily="34" charset="0"/>
              </a:rPr>
              <a:t>mathematical problem in each block is extremely difficult to solve, but once a valid solution is found, it is very easy for the rest of the network to confirm that the solution is correct. There are multiple valid solutions for any given block – only one of the solutions needs to be found for the block to be solved. Because there is a reward of brand new bitcoins for solving each block, every block also contains a record of which Bitcoin addresses or scripts are entitled to receive the reward. </a:t>
            </a:r>
            <a:endParaRPr lang="en-US" sz="1500" dirty="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60173384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a:latin typeface="Arial" panose="020B0604020202020204" pitchFamily="34" charset="0"/>
                <a:cs typeface="Arial" panose="020B0604020202020204" pitchFamily="34" charset="0"/>
              </a:rPr>
              <a:t>Block (on the Bitcoin Blockchain)</a:t>
            </a:r>
            <a:endParaRPr lang="en-US" sz="2400" dirty="0">
              <a:latin typeface="Arial" panose="020B0604020202020204" pitchFamily="34" charset="0"/>
              <a:cs typeface="Arial" panose="020B0604020202020204" pitchFamily="34" charset="0"/>
            </a:endParaRPr>
          </a:p>
        </p:txBody>
      </p:sp>
      <p:sp>
        <p:nvSpPr>
          <p:cNvPr id="3" name="Slide Number Placeholder 2"/>
          <p:cNvSpPr>
            <a:spLocks noGrp="1"/>
          </p:cNvSpPr>
          <p:nvPr>
            <p:ph type="sldNum" sz="quarter" idx="2"/>
          </p:nvPr>
        </p:nvSpPr>
        <p:spPr/>
        <p:txBody>
          <a:bodyPr/>
          <a:lstStyle/>
          <a:p>
            <a:fld id="{86CB4B4D-7CA3-9044-876B-883B54F8677D}" type="slidenum">
              <a:rPr lang="en-US" smtClean="0"/>
              <a:pPr/>
              <a:t>64</a:t>
            </a:fld>
            <a:endParaRPr lang="en-US" dirty="0"/>
          </a:p>
        </p:txBody>
      </p:sp>
      <p:sp>
        <p:nvSpPr>
          <p:cNvPr id="4" name="Content Placeholder 6"/>
          <p:cNvSpPr txBox="1">
            <a:spLocks/>
          </p:cNvSpPr>
          <p:nvPr/>
        </p:nvSpPr>
        <p:spPr>
          <a:xfrm>
            <a:off x="320122" y="735013"/>
            <a:ext cx="8620125" cy="3660775"/>
          </a:xfrm>
          <a:prstGeom prst="rect">
            <a:avLst/>
          </a:prstGeom>
        </p:spPr>
        <p:txBody>
          <a:bodyPr>
            <a:noAutofit/>
          </a:bodyPr>
          <a:lstStyle>
            <a:lvl1pPr marL="342900" marR="0" indent="-342900"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1pPr>
            <a:lvl2pPr marL="783771" marR="0" indent="-326571"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2pPr>
            <a:lvl3pPr marL="1219200" marR="0" indent="-304800"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3pPr>
            <a:lvl4pPr marL="1737360" marR="0" indent="-365760"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4pPr>
            <a:lvl5pPr marL="2194560" marR="0" indent="-365760"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5pPr>
            <a:lvl6pPr marL="2651760" marR="0" indent="-365760"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6pPr>
            <a:lvl7pPr marL="3108960" marR="0" indent="-365760"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7pPr>
            <a:lvl8pPr marL="3566159" marR="0" indent="-365759"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8pPr>
            <a:lvl9pPr marL="4023359" marR="0" indent="-365759"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9pPr>
          </a:lstStyle>
          <a:p>
            <a:pPr algn="just"/>
            <a:r>
              <a:rPr lang="en-US" sz="1200" dirty="0" smtClean="0">
                <a:ea typeface="Verdana" panose="020B0604030504040204" pitchFamily="34" charset="0"/>
                <a:cs typeface="Verdana" panose="020B0604030504040204" pitchFamily="34" charset="0"/>
              </a:rPr>
              <a:t>This </a:t>
            </a:r>
            <a:r>
              <a:rPr lang="en-US" sz="1200" dirty="0">
                <a:ea typeface="Verdana" panose="020B0604030504040204" pitchFamily="34" charset="0"/>
                <a:cs typeface="Verdana" panose="020B0604030504040204" pitchFamily="34" charset="0"/>
              </a:rPr>
              <a:t>record is known as a generation transaction, or a </a:t>
            </a:r>
            <a:r>
              <a:rPr lang="en-US" sz="1200" dirty="0" err="1">
                <a:ea typeface="Verdana" panose="020B0604030504040204" pitchFamily="34" charset="0"/>
                <a:cs typeface="Verdana" panose="020B0604030504040204" pitchFamily="34" charset="0"/>
              </a:rPr>
              <a:t>coinbase</a:t>
            </a:r>
            <a:r>
              <a:rPr lang="en-US" sz="1200" dirty="0">
                <a:ea typeface="Verdana" panose="020B0604030504040204" pitchFamily="34" charset="0"/>
                <a:cs typeface="Verdana" panose="020B0604030504040204" pitchFamily="34" charset="0"/>
              </a:rPr>
              <a:t> transaction, and is always the first transaction appearing in every block. </a:t>
            </a:r>
            <a:r>
              <a:rPr lang="en-US" sz="1200" dirty="0" smtClean="0">
                <a:ea typeface="Verdana" panose="020B0604030504040204" pitchFamily="34" charset="0"/>
                <a:cs typeface="Verdana" panose="020B0604030504040204" pitchFamily="34" charset="0"/>
              </a:rPr>
              <a:t>The number of Bitcoins generated per block starts at 50 and is halved every 210,000 blocks (about four years). Bitcoin transactions are broadcast to the network by the sender, and all peers trying to solve blocks collect the transaction records and add them to the block they are working to solve. </a:t>
            </a:r>
          </a:p>
          <a:p>
            <a:pPr algn="just"/>
            <a:r>
              <a:rPr lang="en-US" sz="1200" dirty="0" smtClean="0">
                <a:ea typeface="Verdana" panose="020B0604030504040204" pitchFamily="34" charset="0"/>
                <a:cs typeface="Verdana" panose="020B0604030504040204" pitchFamily="34" charset="0"/>
              </a:rPr>
              <a:t>Miners get an incentive to include transactions in their blocks because of attached transaction fees. The difficulty of the mathematical problem is automatically adjusted by the network, such that it targets a goal of solving an average of 6 blocks per hour. Every 2016 blocks (solved in about two weeks), all Bitcoin clients compare the actual number created with this goal and modify the target by the percentage that it varied. The network comes to a consensus and automatically increases (or decreases) the difficulty of generating blocks. Because each block contains a reference to the prior block, the collection of all blocks in existence can be said to form a chain. </a:t>
            </a:r>
          </a:p>
          <a:p>
            <a:pPr algn="just"/>
            <a:r>
              <a:rPr lang="en-US" sz="1200" dirty="0" smtClean="0">
                <a:ea typeface="Verdana" panose="020B0604030504040204" pitchFamily="34" charset="0"/>
                <a:cs typeface="Verdana" panose="020B0604030504040204" pitchFamily="34" charset="0"/>
              </a:rPr>
              <a:t>However, it’s possible for the chain to have temporary splits – for example, if two miners arrive at two different valid solutions for the same block at the same time, unbeknownst to one another. The peer-to-peer network is designed to resolve these splits within a short period of time so that only one branch of the chain survives. The client accepts the ‘longest’ chain of blocks as valid. The ‘length’ of the entire blockchain refers to the chain with the most combined difficulty, not the one with the most blocks. This prevents someone from forking the chain and creating a large number of low-difficulty blocks and having it accepted by the network as ‘longest</a:t>
            </a:r>
            <a:endParaRPr lang="en-US" sz="1200" dirty="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125526203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a:latin typeface="Arial" panose="020B0604020202020204" pitchFamily="34" charset="0"/>
                <a:cs typeface="Arial" panose="020B0604020202020204" pitchFamily="34" charset="0"/>
              </a:rPr>
              <a:t>Block explorer</a:t>
            </a:r>
            <a:endParaRPr lang="en-US" sz="2400" dirty="0">
              <a:latin typeface="Arial" panose="020B0604020202020204" pitchFamily="34" charset="0"/>
              <a:cs typeface="Arial" panose="020B0604020202020204" pitchFamily="34" charset="0"/>
            </a:endParaRPr>
          </a:p>
        </p:txBody>
      </p:sp>
      <p:sp>
        <p:nvSpPr>
          <p:cNvPr id="3" name="Slide Number Placeholder 2"/>
          <p:cNvSpPr>
            <a:spLocks noGrp="1"/>
          </p:cNvSpPr>
          <p:nvPr>
            <p:ph type="sldNum" sz="quarter" idx="2"/>
          </p:nvPr>
        </p:nvSpPr>
        <p:spPr/>
        <p:txBody>
          <a:bodyPr/>
          <a:lstStyle/>
          <a:p>
            <a:fld id="{86CB4B4D-7CA3-9044-876B-883B54F8677D}" type="slidenum">
              <a:rPr lang="en-US" smtClean="0"/>
              <a:pPr/>
              <a:t>65</a:t>
            </a:fld>
            <a:endParaRPr lang="en-US" dirty="0"/>
          </a:p>
        </p:txBody>
      </p:sp>
      <p:sp>
        <p:nvSpPr>
          <p:cNvPr id="4" name="Content Placeholder 6"/>
          <p:cNvSpPr txBox="1">
            <a:spLocks/>
          </p:cNvSpPr>
          <p:nvPr/>
        </p:nvSpPr>
        <p:spPr>
          <a:xfrm>
            <a:off x="320122" y="735013"/>
            <a:ext cx="8620125" cy="3660775"/>
          </a:xfrm>
          <a:prstGeom prst="rect">
            <a:avLst/>
          </a:prstGeom>
        </p:spPr>
        <p:txBody>
          <a:bodyPr>
            <a:noAutofit/>
          </a:bodyPr>
          <a:lstStyle>
            <a:lvl1pPr marL="342900" marR="0" indent="-342900"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1pPr>
            <a:lvl2pPr marL="783771" marR="0" indent="-326571"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2pPr>
            <a:lvl3pPr marL="1219200" marR="0" indent="-304800"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3pPr>
            <a:lvl4pPr marL="1737360" marR="0" indent="-365760"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4pPr>
            <a:lvl5pPr marL="2194560" marR="0" indent="-365760"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5pPr>
            <a:lvl6pPr marL="2651760" marR="0" indent="-365760"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6pPr>
            <a:lvl7pPr marL="3108960" marR="0" indent="-365760"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7pPr>
            <a:lvl8pPr marL="3566159" marR="0" indent="-365759"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8pPr>
            <a:lvl9pPr marL="4023359" marR="0" indent="-365759"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9pPr>
          </a:lstStyle>
          <a:p>
            <a:pPr algn="just"/>
            <a:r>
              <a:rPr lang="en-US" sz="1500" dirty="0">
                <a:ea typeface="Verdana" panose="020B0604030504040204" pitchFamily="34" charset="0"/>
                <a:cs typeface="Verdana" panose="020B0604030504040204" pitchFamily="34" charset="0"/>
              </a:rPr>
              <a:t>An online tool for exploring the blockchain of a particular cryptocurrency, where you can watch and follow live all the transactions happening on the blockchain. Block explorers can serve as blockchain analysis and provide information such as total network hash rate, coin supply, transaction growth, etc.</a:t>
            </a:r>
            <a:endParaRPr lang="en-US" sz="1500" dirty="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349828005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a:latin typeface="Arial" panose="020B0604020202020204" pitchFamily="34" charset="0"/>
                <a:cs typeface="Arial" panose="020B0604020202020204" pitchFamily="34" charset="0"/>
              </a:rPr>
              <a:t>Block reward</a:t>
            </a:r>
            <a:endParaRPr lang="en-US" sz="2400" dirty="0">
              <a:latin typeface="Arial" panose="020B0604020202020204" pitchFamily="34" charset="0"/>
              <a:cs typeface="Arial" panose="020B0604020202020204" pitchFamily="34" charset="0"/>
            </a:endParaRPr>
          </a:p>
        </p:txBody>
      </p:sp>
      <p:sp>
        <p:nvSpPr>
          <p:cNvPr id="3" name="Slide Number Placeholder 2"/>
          <p:cNvSpPr>
            <a:spLocks noGrp="1"/>
          </p:cNvSpPr>
          <p:nvPr>
            <p:ph type="sldNum" sz="quarter" idx="2"/>
          </p:nvPr>
        </p:nvSpPr>
        <p:spPr/>
        <p:txBody>
          <a:bodyPr/>
          <a:lstStyle/>
          <a:p>
            <a:fld id="{86CB4B4D-7CA3-9044-876B-883B54F8677D}" type="slidenum">
              <a:rPr lang="en-US" smtClean="0"/>
              <a:pPr/>
              <a:t>66</a:t>
            </a:fld>
            <a:endParaRPr lang="en-US" dirty="0"/>
          </a:p>
        </p:txBody>
      </p:sp>
      <p:sp>
        <p:nvSpPr>
          <p:cNvPr id="4" name="Content Placeholder 6"/>
          <p:cNvSpPr txBox="1">
            <a:spLocks/>
          </p:cNvSpPr>
          <p:nvPr/>
        </p:nvSpPr>
        <p:spPr>
          <a:xfrm>
            <a:off x="320122" y="735013"/>
            <a:ext cx="8620125" cy="3660775"/>
          </a:xfrm>
          <a:prstGeom prst="rect">
            <a:avLst/>
          </a:prstGeom>
        </p:spPr>
        <p:txBody>
          <a:bodyPr>
            <a:noAutofit/>
          </a:bodyPr>
          <a:lstStyle>
            <a:lvl1pPr marL="342900" marR="0" indent="-342900"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1pPr>
            <a:lvl2pPr marL="783771" marR="0" indent="-326571"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2pPr>
            <a:lvl3pPr marL="1219200" marR="0" indent="-304800"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3pPr>
            <a:lvl4pPr marL="1737360" marR="0" indent="-365760"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4pPr>
            <a:lvl5pPr marL="2194560" marR="0" indent="-365760"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5pPr>
            <a:lvl6pPr marL="2651760" marR="0" indent="-365760"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6pPr>
            <a:lvl7pPr marL="3108960" marR="0" indent="-365760"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7pPr>
            <a:lvl8pPr marL="3566159" marR="0" indent="-365759"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8pPr>
            <a:lvl9pPr marL="4023359" marR="0" indent="-365759"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9pPr>
          </a:lstStyle>
          <a:p>
            <a:pPr algn="just"/>
            <a:r>
              <a:rPr lang="en-US" sz="1500" dirty="0">
                <a:ea typeface="Verdana" panose="020B0604030504040204" pitchFamily="34" charset="0"/>
                <a:cs typeface="Verdana" panose="020B0604030504040204" pitchFamily="34" charset="0"/>
              </a:rPr>
              <a:t>An amount of crypto-currency a miner receives for processing transactions in a given block. Because creating (or “mining”) blocks is so crucial to the security of the Bitcoin network and yet so hard, the Bitcoin protocol includes a mechanism to encourage people to mine: every time a block is added, the miner who found the block is given 12,5 BTC(this number will change at the next halving in 2020) as a block reward</a:t>
            </a:r>
          </a:p>
        </p:txBody>
      </p:sp>
    </p:spTree>
    <p:extLst>
      <p:ext uri="{BB962C8B-B14F-4D97-AF65-F5344CB8AC3E}">
        <p14:creationId xmlns:p14="http://schemas.microsoft.com/office/powerpoint/2010/main" val="46122221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a:latin typeface="Arial" panose="020B0604020202020204" pitchFamily="34" charset="0"/>
                <a:cs typeface="Arial" panose="020B0604020202020204" pitchFamily="34" charset="0"/>
              </a:rPr>
              <a:t>Consensus (general)</a:t>
            </a:r>
            <a:endParaRPr lang="en-US" sz="2400" dirty="0">
              <a:latin typeface="Arial" panose="020B0604020202020204" pitchFamily="34" charset="0"/>
              <a:cs typeface="Arial" panose="020B0604020202020204" pitchFamily="34" charset="0"/>
            </a:endParaRPr>
          </a:p>
        </p:txBody>
      </p:sp>
      <p:sp>
        <p:nvSpPr>
          <p:cNvPr id="3" name="Slide Number Placeholder 2"/>
          <p:cNvSpPr>
            <a:spLocks noGrp="1"/>
          </p:cNvSpPr>
          <p:nvPr>
            <p:ph type="sldNum" sz="quarter" idx="2"/>
          </p:nvPr>
        </p:nvSpPr>
        <p:spPr/>
        <p:txBody>
          <a:bodyPr/>
          <a:lstStyle/>
          <a:p>
            <a:fld id="{86CB4B4D-7CA3-9044-876B-883B54F8677D}" type="slidenum">
              <a:rPr lang="en-US" smtClean="0"/>
              <a:pPr/>
              <a:t>67</a:t>
            </a:fld>
            <a:endParaRPr lang="en-US" dirty="0"/>
          </a:p>
        </p:txBody>
      </p:sp>
      <p:sp>
        <p:nvSpPr>
          <p:cNvPr id="4" name="Content Placeholder 6"/>
          <p:cNvSpPr txBox="1">
            <a:spLocks/>
          </p:cNvSpPr>
          <p:nvPr/>
        </p:nvSpPr>
        <p:spPr>
          <a:xfrm>
            <a:off x="320122" y="735013"/>
            <a:ext cx="8620125" cy="3660775"/>
          </a:xfrm>
          <a:prstGeom prst="rect">
            <a:avLst/>
          </a:prstGeom>
        </p:spPr>
        <p:txBody>
          <a:bodyPr>
            <a:noAutofit/>
          </a:bodyPr>
          <a:lstStyle>
            <a:lvl1pPr marL="342900" marR="0" indent="-342900"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1pPr>
            <a:lvl2pPr marL="783771" marR="0" indent="-326571"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2pPr>
            <a:lvl3pPr marL="1219200" marR="0" indent="-304800"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3pPr>
            <a:lvl4pPr marL="1737360" marR="0" indent="-365760"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4pPr>
            <a:lvl5pPr marL="2194560" marR="0" indent="-365760"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5pPr>
            <a:lvl6pPr marL="2651760" marR="0" indent="-365760"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6pPr>
            <a:lvl7pPr marL="3108960" marR="0" indent="-365760"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7pPr>
            <a:lvl8pPr marL="3566159" marR="0" indent="-365759"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8pPr>
            <a:lvl9pPr marL="4023359" marR="0" indent="-365759"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9pPr>
          </a:lstStyle>
          <a:p>
            <a:pPr algn="just"/>
            <a:r>
              <a:rPr lang="en-US" sz="1500" dirty="0">
                <a:ea typeface="Verdana" panose="020B0604030504040204" pitchFamily="34" charset="0"/>
                <a:cs typeface="Verdana" panose="020B0604030504040204" pitchFamily="34" charset="0"/>
              </a:rPr>
              <a:t>A fundamental problem in distributed computing is to achieve overall system reliability in the presence of a number of faulty processes. This often requires processes to agree on some data value that is needed during computation. The consensus problem requires agreement among a number of processes for a single data value. Some of the processes may fail or be unreliable in other ways, so consensus protocols must be fault tolerant. The processes must somehow put forth their candidate values, communicate with one another, and agree on a single consensus value. The bitcoin blockchain uses electricity to ensure the security of the system. It creates an economic system where you can only participate by incurring costs, Proof of work (POW). You do that for the possibility of reward/bitcoin. If you spend money, and you play fair by the rules, you get money back. If you cheat, you lose money. It doesn’t pay to cheat. This simple game theoretical equilibrium is the core of the bitcoin consensus algorithm</a:t>
            </a:r>
          </a:p>
        </p:txBody>
      </p:sp>
    </p:spTree>
    <p:extLst>
      <p:ext uri="{BB962C8B-B14F-4D97-AF65-F5344CB8AC3E}">
        <p14:creationId xmlns:p14="http://schemas.microsoft.com/office/powerpoint/2010/main" val="415775925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a:latin typeface="Arial" panose="020B0604020202020204" pitchFamily="34" charset="0"/>
                <a:cs typeface="Arial" panose="020B0604020202020204" pitchFamily="34" charset="0"/>
              </a:rPr>
              <a:t>Consortium </a:t>
            </a:r>
            <a:r>
              <a:rPr lang="en-US" sz="2400" dirty="0" err="1">
                <a:latin typeface="Arial" panose="020B0604020202020204" pitchFamily="34" charset="0"/>
                <a:cs typeface="Arial" panose="020B0604020202020204" pitchFamily="34" charset="0"/>
              </a:rPr>
              <a:t>blockchains</a:t>
            </a:r>
            <a:endParaRPr lang="en-US" sz="2400" dirty="0">
              <a:latin typeface="Arial" panose="020B0604020202020204" pitchFamily="34" charset="0"/>
              <a:cs typeface="Arial" panose="020B0604020202020204" pitchFamily="34" charset="0"/>
            </a:endParaRPr>
          </a:p>
        </p:txBody>
      </p:sp>
      <p:sp>
        <p:nvSpPr>
          <p:cNvPr id="3" name="Slide Number Placeholder 2"/>
          <p:cNvSpPr>
            <a:spLocks noGrp="1"/>
          </p:cNvSpPr>
          <p:nvPr>
            <p:ph type="sldNum" sz="quarter" idx="2"/>
          </p:nvPr>
        </p:nvSpPr>
        <p:spPr/>
        <p:txBody>
          <a:bodyPr/>
          <a:lstStyle/>
          <a:p>
            <a:fld id="{86CB4B4D-7CA3-9044-876B-883B54F8677D}" type="slidenum">
              <a:rPr lang="en-US" smtClean="0"/>
              <a:pPr/>
              <a:t>68</a:t>
            </a:fld>
            <a:endParaRPr lang="en-US" dirty="0"/>
          </a:p>
        </p:txBody>
      </p:sp>
      <p:sp>
        <p:nvSpPr>
          <p:cNvPr id="4" name="Content Placeholder 6"/>
          <p:cNvSpPr txBox="1">
            <a:spLocks/>
          </p:cNvSpPr>
          <p:nvPr/>
        </p:nvSpPr>
        <p:spPr>
          <a:xfrm>
            <a:off x="320122" y="735013"/>
            <a:ext cx="8620125" cy="3660775"/>
          </a:xfrm>
          <a:prstGeom prst="rect">
            <a:avLst/>
          </a:prstGeom>
        </p:spPr>
        <p:txBody>
          <a:bodyPr>
            <a:noAutofit/>
          </a:bodyPr>
          <a:lstStyle>
            <a:lvl1pPr marL="342900" marR="0" indent="-342900"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1pPr>
            <a:lvl2pPr marL="783771" marR="0" indent="-326571"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2pPr>
            <a:lvl3pPr marL="1219200" marR="0" indent="-304800"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3pPr>
            <a:lvl4pPr marL="1737360" marR="0" indent="-365760"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4pPr>
            <a:lvl5pPr marL="2194560" marR="0" indent="-365760"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5pPr>
            <a:lvl6pPr marL="2651760" marR="0" indent="-365760"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6pPr>
            <a:lvl7pPr marL="3108960" marR="0" indent="-365760"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7pPr>
            <a:lvl8pPr marL="3566159" marR="0" indent="-365759"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8pPr>
            <a:lvl9pPr marL="4023359" marR="0" indent="-365759"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9pPr>
          </a:lstStyle>
          <a:p>
            <a:pPr algn="just"/>
            <a:r>
              <a:rPr lang="en-US" sz="1500" dirty="0">
                <a:ea typeface="Verdana" panose="020B0604030504040204" pitchFamily="34" charset="0"/>
                <a:cs typeface="Verdana" panose="020B0604030504040204" pitchFamily="34" charset="0"/>
              </a:rPr>
              <a:t>A consortium blockchain is a blockchain where the consensus process is controlled by a pre-selected set of nodes; for example, one might imagine a consortium of 15 financial institutions, each of which operates a node and of which ten must sign every block for the block to be valid. The right to read the blockchain may be public or restricted to the participants. There are also hybrid routes such as the root hashes of the blocks being public together with an API that allows members of the public to make a limited number of queries and get back cryptographic proofs of some parts of the blockchain state. These </a:t>
            </a:r>
            <a:r>
              <a:rPr lang="en-US" sz="1500" dirty="0" err="1">
                <a:ea typeface="Verdana" panose="020B0604030504040204" pitchFamily="34" charset="0"/>
                <a:cs typeface="Verdana" panose="020B0604030504040204" pitchFamily="34" charset="0"/>
              </a:rPr>
              <a:t>blockchains</a:t>
            </a:r>
            <a:r>
              <a:rPr lang="en-US" sz="1500" dirty="0">
                <a:ea typeface="Verdana" panose="020B0604030504040204" pitchFamily="34" charset="0"/>
                <a:cs typeface="Verdana" panose="020B0604030504040204" pitchFamily="34" charset="0"/>
              </a:rPr>
              <a:t> may be considered “partially decentralized”</a:t>
            </a:r>
          </a:p>
        </p:txBody>
      </p:sp>
    </p:spTree>
    <p:extLst>
      <p:ext uri="{BB962C8B-B14F-4D97-AF65-F5344CB8AC3E}">
        <p14:creationId xmlns:p14="http://schemas.microsoft.com/office/powerpoint/2010/main" val="357535590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a:latin typeface="Arial" panose="020B0604020202020204" pitchFamily="34" charset="0"/>
                <a:cs typeface="Arial" panose="020B0604020202020204" pitchFamily="34" charset="0"/>
              </a:rPr>
              <a:t>Cryptographic Hash Function</a:t>
            </a:r>
            <a:endParaRPr lang="en-US" sz="2400" dirty="0">
              <a:latin typeface="Arial" panose="020B0604020202020204" pitchFamily="34" charset="0"/>
              <a:cs typeface="Arial" panose="020B0604020202020204" pitchFamily="34" charset="0"/>
            </a:endParaRPr>
          </a:p>
        </p:txBody>
      </p:sp>
      <p:sp>
        <p:nvSpPr>
          <p:cNvPr id="3" name="Slide Number Placeholder 2"/>
          <p:cNvSpPr>
            <a:spLocks noGrp="1"/>
          </p:cNvSpPr>
          <p:nvPr>
            <p:ph type="sldNum" sz="quarter" idx="2"/>
          </p:nvPr>
        </p:nvSpPr>
        <p:spPr/>
        <p:txBody>
          <a:bodyPr/>
          <a:lstStyle/>
          <a:p>
            <a:fld id="{86CB4B4D-7CA3-9044-876B-883B54F8677D}" type="slidenum">
              <a:rPr lang="en-US" smtClean="0"/>
              <a:pPr/>
              <a:t>69</a:t>
            </a:fld>
            <a:endParaRPr lang="en-US" dirty="0"/>
          </a:p>
        </p:txBody>
      </p:sp>
      <p:sp>
        <p:nvSpPr>
          <p:cNvPr id="4" name="Content Placeholder 6"/>
          <p:cNvSpPr txBox="1">
            <a:spLocks/>
          </p:cNvSpPr>
          <p:nvPr/>
        </p:nvSpPr>
        <p:spPr>
          <a:xfrm>
            <a:off x="320122" y="735013"/>
            <a:ext cx="8620125" cy="3660775"/>
          </a:xfrm>
          <a:prstGeom prst="rect">
            <a:avLst/>
          </a:prstGeom>
        </p:spPr>
        <p:txBody>
          <a:bodyPr>
            <a:noAutofit/>
          </a:bodyPr>
          <a:lstStyle>
            <a:lvl1pPr marL="342900" marR="0" indent="-342900"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1pPr>
            <a:lvl2pPr marL="783771" marR="0" indent="-326571"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2pPr>
            <a:lvl3pPr marL="1219200" marR="0" indent="-304800"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3pPr>
            <a:lvl4pPr marL="1737360" marR="0" indent="-365760"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4pPr>
            <a:lvl5pPr marL="2194560" marR="0" indent="-365760"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5pPr>
            <a:lvl6pPr marL="2651760" marR="0" indent="-365760"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6pPr>
            <a:lvl7pPr marL="3108960" marR="0" indent="-365760"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7pPr>
            <a:lvl8pPr marL="3566159" marR="0" indent="-365759"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8pPr>
            <a:lvl9pPr marL="4023359" marR="0" indent="-365759"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9pPr>
          </a:lstStyle>
          <a:p>
            <a:pPr algn="just"/>
            <a:r>
              <a:rPr lang="en-US" sz="1500" dirty="0">
                <a:ea typeface="Verdana" panose="020B0604030504040204" pitchFamily="34" charset="0"/>
                <a:cs typeface="Verdana" panose="020B0604030504040204" pitchFamily="34" charset="0"/>
              </a:rPr>
              <a:t>The cryptographic hash function is a mathematical algorithm that takes a particular input which can be any kind of digital data be it a password or jpeg file and produces a single fixed length output. Some examples of different hash function algorithms are MD5, MD4 or SHA256. The last one is used in the Bitcoin protocol. Main properties: (1) easy to compute hash value for any given message (2) infeasible to generate a message from its hash except by trying all possible input combinations(brute force attack) (3) infeasible to modify a message without changing the hash (4) infeasible to find two different messages with the same hash (5) deterministic so the same message always results in the same hash. Cryptographic hash functions have many information security applications, notably in digital signatures, message authentication codes (MACs), and other forms of authentication. They can also be used as ordinary hash functions, to index data in hash tables, for fingerprinting, to detect duplicate data or uniquely identify files, and as checksums to detect accidental data corruption</a:t>
            </a:r>
          </a:p>
        </p:txBody>
      </p:sp>
    </p:spTree>
    <p:extLst>
      <p:ext uri="{BB962C8B-B14F-4D97-AF65-F5344CB8AC3E}">
        <p14:creationId xmlns:p14="http://schemas.microsoft.com/office/powerpoint/2010/main" val="387797701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chor="t">
            <a:noAutofit/>
          </a:bodyPr>
          <a:lstStyle/>
          <a:p>
            <a:r>
              <a:rPr lang="en-US" sz="2400" dirty="0">
                <a:latin typeface="Arial" panose="020B0604020202020204" pitchFamily="34" charset="0"/>
                <a:cs typeface="Arial" panose="020B0604020202020204" pitchFamily="34" charset="0"/>
              </a:rPr>
              <a:t>Gartner Hype Cycle for Emerging Technologies 2017</a:t>
            </a:r>
          </a:p>
        </p:txBody>
      </p:sp>
      <p:sp>
        <p:nvSpPr>
          <p:cNvPr id="4" name="Slide Number Placeholder 3"/>
          <p:cNvSpPr>
            <a:spLocks noGrp="1"/>
          </p:cNvSpPr>
          <p:nvPr>
            <p:ph type="sldNum" sz="quarter" idx="2"/>
          </p:nvPr>
        </p:nvSpPr>
        <p:spPr/>
        <p:txBody>
          <a:bodyPr/>
          <a:lstStyle/>
          <a:p>
            <a:fld id="{14D65173-87C9-47C0-A890-7AD8E2754265}" type="slidenum">
              <a:rPr lang="en-US" smtClean="0"/>
              <a:t>7</a:t>
            </a:fld>
            <a:endParaRPr lang="en-US"/>
          </a:p>
        </p:txBody>
      </p:sp>
      <p:pic>
        <p:nvPicPr>
          <p:cNvPr id="3" name="Picture 2"/>
          <p:cNvPicPr>
            <a:picLocks noChangeAspect="1"/>
          </p:cNvPicPr>
          <p:nvPr/>
        </p:nvPicPr>
        <p:blipFill rotWithShape="1">
          <a:blip r:embed="rId3"/>
          <a:srcRect l="3583" t="10094" r="5557"/>
          <a:stretch/>
        </p:blipFill>
        <p:spPr>
          <a:xfrm>
            <a:off x="504497" y="632986"/>
            <a:ext cx="7315200" cy="4013568"/>
          </a:xfrm>
          <a:prstGeom prst="rect">
            <a:avLst/>
          </a:prstGeom>
        </p:spPr>
      </p:pic>
      <p:cxnSp>
        <p:nvCxnSpPr>
          <p:cNvPr id="6" name="Straight Arrow Connector 5"/>
          <p:cNvCxnSpPr/>
          <p:nvPr/>
        </p:nvCxnSpPr>
        <p:spPr>
          <a:xfrm flipH="1">
            <a:off x="3543704" y="1479885"/>
            <a:ext cx="697831" cy="0"/>
          </a:xfrm>
          <a:prstGeom prst="straightConnector1">
            <a:avLst/>
          </a:prstGeom>
          <a:noFill/>
          <a:ln w="25400" cap="flat">
            <a:solidFill>
              <a:srgbClr val="FF0000"/>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2536811088"/>
      </p:ext>
    </p:extLst>
  </p:cSld>
  <p:clrMapOvr>
    <a:masterClrMapping/>
  </p:clrMapOvr>
  <p:transition spd="med"/>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err="1">
                <a:latin typeface="Arial" panose="020B0604020202020204" pitchFamily="34" charset="0"/>
                <a:cs typeface="Arial" panose="020B0604020202020204" pitchFamily="34" charset="0"/>
              </a:rPr>
              <a:t>dApp</a:t>
            </a:r>
            <a:r>
              <a:rPr lang="en-US" sz="2400" dirty="0">
                <a:latin typeface="Arial" panose="020B0604020202020204" pitchFamily="34" charset="0"/>
                <a:cs typeface="Arial" panose="020B0604020202020204" pitchFamily="34" charset="0"/>
              </a:rPr>
              <a:t> (decentralized application)</a:t>
            </a:r>
            <a:endParaRPr lang="en-US" sz="2400" dirty="0">
              <a:latin typeface="Arial" panose="020B0604020202020204" pitchFamily="34" charset="0"/>
              <a:cs typeface="Arial" panose="020B0604020202020204" pitchFamily="34" charset="0"/>
            </a:endParaRPr>
          </a:p>
        </p:txBody>
      </p:sp>
      <p:sp>
        <p:nvSpPr>
          <p:cNvPr id="3" name="Slide Number Placeholder 2"/>
          <p:cNvSpPr>
            <a:spLocks noGrp="1"/>
          </p:cNvSpPr>
          <p:nvPr>
            <p:ph type="sldNum" sz="quarter" idx="2"/>
          </p:nvPr>
        </p:nvSpPr>
        <p:spPr/>
        <p:txBody>
          <a:bodyPr/>
          <a:lstStyle/>
          <a:p>
            <a:fld id="{86CB4B4D-7CA3-9044-876B-883B54F8677D}" type="slidenum">
              <a:rPr lang="en-US" smtClean="0"/>
              <a:pPr/>
              <a:t>70</a:t>
            </a:fld>
            <a:endParaRPr lang="en-US" dirty="0"/>
          </a:p>
        </p:txBody>
      </p:sp>
      <p:sp>
        <p:nvSpPr>
          <p:cNvPr id="4" name="Content Placeholder 6"/>
          <p:cNvSpPr txBox="1">
            <a:spLocks/>
          </p:cNvSpPr>
          <p:nvPr/>
        </p:nvSpPr>
        <p:spPr>
          <a:xfrm>
            <a:off x="320122" y="735013"/>
            <a:ext cx="8620125" cy="3660775"/>
          </a:xfrm>
          <a:prstGeom prst="rect">
            <a:avLst/>
          </a:prstGeom>
        </p:spPr>
        <p:txBody>
          <a:bodyPr>
            <a:noAutofit/>
          </a:bodyPr>
          <a:lstStyle>
            <a:lvl1pPr marL="342900" marR="0" indent="-342900"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1pPr>
            <a:lvl2pPr marL="783771" marR="0" indent="-326571"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2pPr>
            <a:lvl3pPr marL="1219200" marR="0" indent="-304800"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3pPr>
            <a:lvl4pPr marL="1737360" marR="0" indent="-365760"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4pPr>
            <a:lvl5pPr marL="2194560" marR="0" indent="-365760"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5pPr>
            <a:lvl6pPr marL="2651760" marR="0" indent="-365760"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6pPr>
            <a:lvl7pPr marL="3108960" marR="0" indent="-365760"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7pPr>
            <a:lvl8pPr marL="3566159" marR="0" indent="-365759"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8pPr>
            <a:lvl9pPr marL="4023359" marR="0" indent="-365759"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9pPr>
          </a:lstStyle>
          <a:p>
            <a:pPr algn="just"/>
            <a:r>
              <a:rPr lang="en-US" sz="1500" dirty="0">
                <a:ea typeface="Verdana" panose="020B0604030504040204" pitchFamily="34" charset="0"/>
                <a:cs typeface="Verdana" panose="020B0604030504040204" pitchFamily="34" charset="0"/>
              </a:rPr>
              <a:t>For an application to be considered a </a:t>
            </a:r>
            <a:r>
              <a:rPr lang="en-US" sz="1500" dirty="0" err="1">
                <a:ea typeface="Verdana" panose="020B0604030504040204" pitchFamily="34" charset="0"/>
                <a:cs typeface="Verdana" panose="020B0604030504040204" pitchFamily="34" charset="0"/>
              </a:rPr>
              <a:t>Dapp</a:t>
            </a:r>
            <a:r>
              <a:rPr lang="en-US" sz="1500" dirty="0">
                <a:ea typeface="Verdana" panose="020B0604030504040204" pitchFamily="34" charset="0"/>
                <a:cs typeface="Verdana" panose="020B0604030504040204" pitchFamily="34" charset="0"/>
              </a:rPr>
              <a:t> or decentralized application it must meet the following criteria </a:t>
            </a:r>
            <a:endParaRPr lang="en-US" sz="1500" dirty="0" smtClean="0">
              <a:ea typeface="Verdana" panose="020B0604030504040204" pitchFamily="34" charset="0"/>
              <a:cs typeface="Verdana" panose="020B0604030504040204" pitchFamily="34" charset="0"/>
            </a:endParaRPr>
          </a:p>
          <a:p>
            <a:pPr algn="just">
              <a:buFont typeface="+mj-lt"/>
              <a:buAutoNum type="arabicPeriod"/>
            </a:pPr>
            <a:r>
              <a:rPr lang="en-US" sz="1500" dirty="0" smtClean="0">
                <a:ea typeface="Verdana" panose="020B0604030504040204" pitchFamily="34" charset="0"/>
                <a:cs typeface="Verdana" panose="020B0604030504040204" pitchFamily="34" charset="0"/>
              </a:rPr>
              <a:t>Application </a:t>
            </a:r>
            <a:r>
              <a:rPr lang="en-US" sz="1500" dirty="0">
                <a:ea typeface="Verdana" panose="020B0604030504040204" pitchFamily="34" charset="0"/>
                <a:cs typeface="Verdana" panose="020B0604030504040204" pitchFamily="34" charset="0"/>
              </a:rPr>
              <a:t>must be completely open-source, it must operate autonomously, and with no entity controlling the majority of its tokens. The application may adapt its protocol in response to proposed improvements and market feedback, but all changes must be decided by consensus of its users. </a:t>
            </a:r>
            <a:endParaRPr lang="en-US" sz="1500" dirty="0" smtClean="0">
              <a:ea typeface="Verdana" panose="020B0604030504040204" pitchFamily="34" charset="0"/>
              <a:cs typeface="Verdana" panose="020B0604030504040204" pitchFamily="34" charset="0"/>
            </a:endParaRPr>
          </a:p>
          <a:p>
            <a:pPr algn="just">
              <a:buFont typeface="+mj-lt"/>
              <a:buAutoNum type="arabicPeriod"/>
            </a:pPr>
            <a:r>
              <a:rPr lang="en-US" sz="1500" dirty="0" smtClean="0">
                <a:ea typeface="Verdana" panose="020B0604030504040204" pitchFamily="34" charset="0"/>
                <a:cs typeface="Verdana" panose="020B0604030504040204" pitchFamily="34" charset="0"/>
              </a:rPr>
              <a:t>Application </a:t>
            </a:r>
            <a:r>
              <a:rPr lang="en-US" sz="1500" dirty="0">
                <a:ea typeface="Verdana" panose="020B0604030504040204" pitchFamily="34" charset="0"/>
                <a:cs typeface="Verdana" panose="020B0604030504040204" pitchFamily="34" charset="0"/>
              </a:rPr>
              <a:t>data and records of operation must be cryptographically stored in a public, decentralized blockchain in order to avoid any central points of failure. </a:t>
            </a:r>
            <a:endParaRPr lang="en-US" sz="1500" dirty="0" smtClean="0">
              <a:ea typeface="Verdana" panose="020B0604030504040204" pitchFamily="34" charset="0"/>
              <a:cs typeface="Verdana" panose="020B0604030504040204" pitchFamily="34" charset="0"/>
            </a:endParaRPr>
          </a:p>
          <a:p>
            <a:pPr algn="just">
              <a:buFont typeface="+mj-lt"/>
              <a:buAutoNum type="arabicPeriod"/>
            </a:pPr>
            <a:r>
              <a:rPr lang="en-US" sz="1500" dirty="0" smtClean="0">
                <a:ea typeface="Verdana" panose="020B0604030504040204" pitchFamily="34" charset="0"/>
                <a:cs typeface="Verdana" panose="020B0604030504040204" pitchFamily="34" charset="0"/>
              </a:rPr>
              <a:t>The </a:t>
            </a:r>
            <a:r>
              <a:rPr lang="en-US" sz="1500" dirty="0">
                <a:ea typeface="Verdana" panose="020B0604030504040204" pitchFamily="34" charset="0"/>
                <a:cs typeface="Verdana" panose="020B0604030504040204" pitchFamily="34" charset="0"/>
              </a:rPr>
              <a:t>application must use a cryptographic token (bitcoin or a token native to its system) which is necessary for access to the application, and any contribution of value from miners/farmers should be rewarded with the application’s tokens. </a:t>
            </a:r>
            <a:endParaRPr lang="en-US" sz="1500" dirty="0" smtClean="0">
              <a:ea typeface="Verdana" panose="020B0604030504040204" pitchFamily="34" charset="0"/>
              <a:cs typeface="Verdana" panose="020B0604030504040204" pitchFamily="34" charset="0"/>
            </a:endParaRPr>
          </a:p>
          <a:p>
            <a:pPr algn="just">
              <a:buFont typeface="+mj-lt"/>
              <a:buAutoNum type="arabicPeriod"/>
            </a:pPr>
            <a:r>
              <a:rPr lang="en-US" sz="1500" dirty="0" smtClean="0">
                <a:ea typeface="Verdana" panose="020B0604030504040204" pitchFamily="34" charset="0"/>
                <a:cs typeface="Verdana" panose="020B0604030504040204" pitchFamily="34" charset="0"/>
              </a:rPr>
              <a:t>The </a:t>
            </a:r>
            <a:r>
              <a:rPr lang="en-US" sz="1500" dirty="0">
                <a:ea typeface="Verdana" panose="020B0604030504040204" pitchFamily="34" charset="0"/>
                <a:cs typeface="Verdana" panose="020B0604030504040204" pitchFamily="34" charset="0"/>
              </a:rPr>
              <a:t>application must generate tokens according to a standard cryptographic algorithm acting as a proof of the value nodes are contributing to the application (Bitcoin uses the Proof of Work Algorithm)</a:t>
            </a:r>
          </a:p>
        </p:txBody>
      </p:sp>
    </p:spTree>
    <p:extLst>
      <p:ext uri="{BB962C8B-B14F-4D97-AF65-F5344CB8AC3E}">
        <p14:creationId xmlns:p14="http://schemas.microsoft.com/office/powerpoint/2010/main" val="193696649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a:latin typeface="Arial" panose="020B0604020202020204" pitchFamily="34" charset="0"/>
                <a:cs typeface="Arial" panose="020B0604020202020204" pitchFamily="34" charset="0"/>
              </a:rPr>
              <a:t>DAOs (Decentralized Autonomous Organization)</a:t>
            </a:r>
            <a:endParaRPr lang="en-US" sz="2400" dirty="0">
              <a:latin typeface="Arial" panose="020B0604020202020204" pitchFamily="34" charset="0"/>
              <a:cs typeface="Arial" panose="020B0604020202020204" pitchFamily="34" charset="0"/>
            </a:endParaRPr>
          </a:p>
        </p:txBody>
      </p:sp>
      <p:sp>
        <p:nvSpPr>
          <p:cNvPr id="3" name="Slide Number Placeholder 2"/>
          <p:cNvSpPr>
            <a:spLocks noGrp="1"/>
          </p:cNvSpPr>
          <p:nvPr>
            <p:ph type="sldNum" sz="quarter" idx="2"/>
          </p:nvPr>
        </p:nvSpPr>
        <p:spPr/>
        <p:txBody>
          <a:bodyPr/>
          <a:lstStyle/>
          <a:p>
            <a:fld id="{86CB4B4D-7CA3-9044-876B-883B54F8677D}" type="slidenum">
              <a:rPr lang="en-US" smtClean="0"/>
              <a:pPr/>
              <a:t>71</a:t>
            </a:fld>
            <a:endParaRPr lang="en-US" dirty="0"/>
          </a:p>
        </p:txBody>
      </p:sp>
      <p:sp>
        <p:nvSpPr>
          <p:cNvPr id="4" name="Content Placeholder 6"/>
          <p:cNvSpPr txBox="1">
            <a:spLocks/>
          </p:cNvSpPr>
          <p:nvPr/>
        </p:nvSpPr>
        <p:spPr>
          <a:xfrm>
            <a:off x="320122" y="735013"/>
            <a:ext cx="8620125" cy="3660775"/>
          </a:xfrm>
          <a:prstGeom prst="rect">
            <a:avLst/>
          </a:prstGeom>
        </p:spPr>
        <p:txBody>
          <a:bodyPr>
            <a:noAutofit/>
          </a:bodyPr>
          <a:lstStyle>
            <a:lvl1pPr marL="342900" marR="0" indent="-342900"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1pPr>
            <a:lvl2pPr marL="783771" marR="0" indent="-326571"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2pPr>
            <a:lvl3pPr marL="1219200" marR="0" indent="-304800"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3pPr>
            <a:lvl4pPr marL="1737360" marR="0" indent="-365760"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4pPr>
            <a:lvl5pPr marL="2194560" marR="0" indent="-365760"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5pPr>
            <a:lvl6pPr marL="2651760" marR="0" indent="-365760"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6pPr>
            <a:lvl7pPr marL="3108960" marR="0" indent="-365760"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7pPr>
            <a:lvl8pPr marL="3566159" marR="0" indent="-365759"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8pPr>
            <a:lvl9pPr marL="4023359" marR="0" indent="-365759"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9pPr>
          </a:lstStyle>
          <a:p>
            <a:pPr algn="just"/>
            <a:r>
              <a:rPr lang="en-US" sz="1500" dirty="0" smtClean="0">
                <a:ea typeface="Verdana" panose="020B0604030504040204" pitchFamily="34" charset="0"/>
                <a:cs typeface="Verdana" panose="020B0604030504040204" pitchFamily="34" charset="0"/>
              </a:rPr>
              <a:t>Fully </a:t>
            </a:r>
            <a:r>
              <a:rPr lang="en-US" sz="1500" dirty="0">
                <a:ea typeface="Verdana" panose="020B0604030504040204" pitchFamily="34" charset="0"/>
                <a:cs typeface="Verdana" panose="020B0604030504040204" pitchFamily="34" charset="0"/>
              </a:rPr>
              <a:t>automated business entity (FAB), or distributed autonomous corporation/company (DAC) is a decentralized network of narrow-AI autonomous agents which perform an output-maximizing production function and which divides its labor into computationally intractable tasks (which it incentivizes humans to do) and tasks which it performs itself. It can be thought of as a corporation run without any human involvement under the control of an incorruptible set of business rules. These rules are typically implemented as publicly auditable open-source software distributed across the computers of their stakeholders. A human becomes a stakeholder by buying stock in the company or being paid in that stock to provide services for the company. This stock may entitle its owner to a share of the profits of the DAO, participation in its growth, and/or a say in how it is </a:t>
            </a:r>
            <a:r>
              <a:rPr lang="en-US" sz="1500" dirty="0" smtClean="0">
                <a:ea typeface="Verdana" panose="020B0604030504040204" pitchFamily="34" charset="0"/>
                <a:cs typeface="Verdana" panose="020B0604030504040204" pitchFamily="34" charset="0"/>
              </a:rPr>
              <a:t>run.</a:t>
            </a:r>
            <a:endParaRPr lang="en-US" sz="1500" dirty="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35583850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6000" y="116629"/>
            <a:ext cx="8723050" cy="452986"/>
          </a:xfrm>
        </p:spPr>
        <p:txBody>
          <a:bodyPr/>
          <a:lstStyle/>
          <a:p>
            <a:r>
              <a:rPr lang="en-US" sz="2400" dirty="0">
                <a:latin typeface="Arial" panose="020B0604020202020204" pitchFamily="34" charset="0"/>
                <a:cs typeface="Arial" panose="020B0604020202020204" pitchFamily="34" charset="0"/>
              </a:rPr>
              <a:t>Digital Signature</a:t>
            </a:r>
            <a:endParaRPr lang="en-US" sz="2400" dirty="0">
              <a:latin typeface="Arial" panose="020B0604020202020204" pitchFamily="34" charset="0"/>
              <a:cs typeface="Arial" panose="020B0604020202020204" pitchFamily="34" charset="0"/>
            </a:endParaRPr>
          </a:p>
        </p:txBody>
      </p:sp>
      <p:sp>
        <p:nvSpPr>
          <p:cNvPr id="3" name="Slide Number Placeholder 2"/>
          <p:cNvSpPr>
            <a:spLocks noGrp="1"/>
          </p:cNvSpPr>
          <p:nvPr>
            <p:ph type="sldNum" sz="quarter" idx="2"/>
          </p:nvPr>
        </p:nvSpPr>
        <p:spPr/>
        <p:txBody>
          <a:bodyPr/>
          <a:lstStyle/>
          <a:p>
            <a:fld id="{86CB4B4D-7CA3-9044-876B-883B54F8677D}" type="slidenum">
              <a:rPr lang="en-US" smtClean="0"/>
              <a:pPr/>
              <a:t>72</a:t>
            </a:fld>
            <a:endParaRPr lang="en-US" dirty="0"/>
          </a:p>
        </p:txBody>
      </p:sp>
      <p:sp>
        <p:nvSpPr>
          <p:cNvPr id="4" name="Content Placeholder 6"/>
          <p:cNvSpPr txBox="1">
            <a:spLocks/>
          </p:cNvSpPr>
          <p:nvPr/>
        </p:nvSpPr>
        <p:spPr>
          <a:xfrm>
            <a:off x="320122" y="735013"/>
            <a:ext cx="8620125" cy="3660775"/>
          </a:xfrm>
          <a:prstGeom prst="rect">
            <a:avLst/>
          </a:prstGeom>
        </p:spPr>
        <p:txBody>
          <a:bodyPr>
            <a:noAutofit/>
          </a:bodyPr>
          <a:lstStyle>
            <a:lvl1pPr marL="342900" marR="0" indent="-342900"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1pPr>
            <a:lvl2pPr marL="783771" marR="0" indent="-326571"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2pPr>
            <a:lvl3pPr marL="1219200" marR="0" indent="-304800"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3pPr>
            <a:lvl4pPr marL="1737360" marR="0" indent="-365760"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4pPr>
            <a:lvl5pPr marL="2194560" marR="0" indent="-365760"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5pPr>
            <a:lvl6pPr marL="2651760" marR="0" indent="-365760"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6pPr>
            <a:lvl7pPr marL="3108960" marR="0" indent="-365760"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7pPr>
            <a:lvl8pPr marL="3566159" marR="0" indent="-365759"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8pPr>
            <a:lvl9pPr marL="4023359" marR="0" indent="-365759"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9pPr>
          </a:lstStyle>
          <a:p>
            <a:pPr algn="just"/>
            <a:r>
              <a:rPr lang="en-US" sz="1500" dirty="0">
                <a:ea typeface="Verdana" panose="020B0604030504040204" pitchFamily="34" charset="0"/>
                <a:cs typeface="Verdana" panose="020B0604030504040204" pitchFamily="34" charset="0"/>
              </a:rPr>
              <a:t>Private keys are used for signing transactions. Each time a transaction is sent over the blockchain it gets signed by the user’s private key. The signed transaction is broadcasted over the network together with the corresponding public key. Each miner is able to verify the signature by verifying the signature with the public key.</a:t>
            </a:r>
          </a:p>
        </p:txBody>
      </p:sp>
    </p:spTree>
    <p:extLst>
      <p:ext uri="{BB962C8B-B14F-4D97-AF65-F5344CB8AC3E}">
        <p14:creationId xmlns:p14="http://schemas.microsoft.com/office/powerpoint/2010/main" val="137142463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6000" y="116629"/>
            <a:ext cx="8723050" cy="452986"/>
          </a:xfrm>
        </p:spPr>
        <p:txBody>
          <a:bodyPr/>
          <a:lstStyle/>
          <a:p>
            <a:r>
              <a:rPr lang="en-US" sz="2400" dirty="0">
                <a:latin typeface="Arial" panose="020B0604020202020204" pitchFamily="34" charset="0"/>
                <a:cs typeface="Arial" panose="020B0604020202020204" pitchFamily="34" charset="0"/>
              </a:rPr>
              <a:t>Double Spending</a:t>
            </a:r>
            <a:endParaRPr lang="en-US" sz="2400" dirty="0">
              <a:latin typeface="Arial" panose="020B0604020202020204" pitchFamily="34" charset="0"/>
              <a:cs typeface="Arial" panose="020B0604020202020204" pitchFamily="34" charset="0"/>
            </a:endParaRPr>
          </a:p>
        </p:txBody>
      </p:sp>
      <p:sp>
        <p:nvSpPr>
          <p:cNvPr id="3" name="Slide Number Placeholder 2"/>
          <p:cNvSpPr>
            <a:spLocks noGrp="1"/>
          </p:cNvSpPr>
          <p:nvPr>
            <p:ph type="sldNum" sz="quarter" idx="2"/>
          </p:nvPr>
        </p:nvSpPr>
        <p:spPr/>
        <p:txBody>
          <a:bodyPr/>
          <a:lstStyle/>
          <a:p>
            <a:fld id="{86CB4B4D-7CA3-9044-876B-883B54F8677D}" type="slidenum">
              <a:rPr lang="en-US" smtClean="0"/>
              <a:pPr/>
              <a:t>73</a:t>
            </a:fld>
            <a:endParaRPr lang="en-US" dirty="0"/>
          </a:p>
        </p:txBody>
      </p:sp>
      <p:sp>
        <p:nvSpPr>
          <p:cNvPr id="4" name="Content Placeholder 6"/>
          <p:cNvSpPr txBox="1">
            <a:spLocks/>
          </p:cNvSpPr>
          <p:nvPr/>
        </p:nvSpPr>
        <p:spPr>
          <a:xfrm>
            <a:off x="320122" y="735013"/>
            <a:ext cx="8620125" cy="3660775"/>
          </a:xfrm>
          <a:prstGeom prst="rect">
            <a:avLst/>
          </a:prstGeom>
        </p:spPr>
        <p:txBody>
          <a:bodyPr>
            <a:noAutofit/>
          </a:bodyPr>
          <a:lstStyle>
            <a:lvl1pPr marL="342900" marR="0" indent="-342900"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1pPr>
            <a:lvl2pPr marL="783771" marR="0" indent="-326571"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2pPr>
            <a:lvl3pPr marL="1219200" marR="0" indent="-304800"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3pPr>
            <a:lvl4pPr marL="1737360" marR="0" indent="-365760"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4pPr>
            <a:lvl5pPr marL="2194560" marR="0" indent="-365760"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5pPr>
            <a:lvl6pPr marL="2651760" marR="0" indent="-365760"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6pPr>
            <a:lvl7pPr marL="3108960" marR="0" indent="-365760"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7pPr>
            <a:lvl8pPr marL="3566159" marR="0" indent="-365759"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8pPr>
            <a:lvl9pPr marL="4023359" marR="0" indent="-365759"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9pPr>
          </a:lstStyle>
          <a:p>
            <a:pPr algn="just"/>
            <a:r>
              <a:rPr lang="en-US" sz="1500" dirty="0">
                <a:ea typeface="Verdana" panose="020B0604030504040204" pitchFamily="34" charset="0"/>
                <a:cs typeface="Verdana" panose="020B0604030504040204" pitchFamily="34" charset="0"/>
              </a:rPr>
              <a:t>Double-spending is the result of successfully spending some money more than once. Bitcoin is the first to implemented a solution in early 2009 which protects against double spending by verifying each transaction added to the blockchain to ensure that the inputs for the transaction had not previously already been </a:t>
            </a:r>
            <a:r>
              <a:rPr lang="en-US" sz="1500" dirty="0" smtClean="0">
                <a:ea typeface="Verdana" panose="020B0604030504040204" pitchFamily="34" charset="0"/>
                <a:cs typeface="Verdana" panose="020B0604030504040204" pitchFamily="34" charset="0"/>
              </a:rPr>
              <a:t>spent.</a:t>
            </a:r>
            <a:endParaRPr lang="en-US" sz="1500" dirty="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193764254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6000" y="116629"/>
            <a:ext cx="8723050" cy="452986"/>
          </a:xfrm>
        </p:spPr>
        <p:txBody>
          <a:bodyPr/>
          <a:lstStyle/>
          <a:p>
            <a:r>
              <a:rPr lang="en-US" sz="2400" dirty="0">
                <a:latin typeface="Arial" panose="020B0604020202020204" pitchFamily="34" charset="0"/>
                <a:cs typeface="Arial" panose="020B0604020202020204" pitchFamily="34" charset="0"/>
              </a:rPr>
              <a:t>Ethereum</a:t>
            </a:r>
            <a:endParaRPr lang="en-US" sz="2400" dirty="0">
              <a:latin typeface="Arial" panose="020B0604020202020204" pitchFamily="34" charset="0"/>
              <a:cs typeface="Arial" panose="020B0604020202020204" pitchFamily="34" charset="0"/>
            </a:endParaRPr>
          </a:p>
        </p:txBody>
      </p:sp>
      <p:sp>
        <p:nvSpPr>
          <p:cNvPr id="3" name="Slide Number Placeholder 2"/>
          <p:cNvSpPr>
            <a:spLocks noGrp="1"/>
          </p:cNvSpPr>
          <p:nvPr>
            <p:ph type="sldNum" sz="quarter" idx="2"/>
          </p:nvPr>
        </p:nvSpPr>
        <p:spPr/>
        <p:txBody>
          <a:bodyPr/>
          <a:lstStyle/>
          <a:p>
            <a:fld id="{86CB4B4D-7CA3-9044-876B-883B54F8677D}" type="slidenum">
              <a:rPr lang="en-US" smtClean="0"/>
              <a:pPr/>
              <a:t>74</a:t>
            </a:fld>
            <a:endParaRPr lang="en-US" dirty="0"/>
          </a:p>
        </p:txBody>
      </p:sp>
      <p:sp>
        <p:nvSpPr>
          <p:cNvPr id="4" name="Content Placeholder 6"/>
          <p:cNvSpPr txBox="1">
            <a:spLocks/>
          </p:cNvSpPr>
          <p:nvPr/>
        </p:nvSpPr>
        <p:spPr>
          <a:xfrm>
            <a:off x="320122" y="735013"/>
            <a:ext cx="8620125" cy="3660775"/>
          </a:xfrm>
          <a:prstGeom prst="rect">
            <a:avLst/>
          </a:prstGeom>
        </p:spPr>
        <p:txBody>
          <a:bodyPr>
            <a:noAutofit/>
          </a:bodyPr>
          <a:lstStyle>
            <a:lvl1pPr marL="342900" marR="0" indent="-342900"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1pPr>
            <a:lvl2pPr marL="783771" marR="0" indent="-326571"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2pPr>
            <a:lvl3pPr marL="1219200" marR="0" indent="-304800"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3pPr>
            <a:lvl4pPr marL="1737360" marR="0" indent="-365760"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4pPr>
            <a:lvl5pPr marL="2194560" marR="0" indent="-365760"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5pPr>
            <a:lvl6pPr marL="2651760" marR="0" indent="-365760"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6pPr>
            <a:lvl7pPr marL="3108960" marR="0" indent="-365760"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7pPr>
            <a:lvl8pPr marL="3566159" marR="0" indent="-365759"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8pPr>
            <a:lvl9pPr marL="4023359" marR="0" indent="-365759"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9pPr>
          </a:lstStyle>
          <a:p>
            <a:pPr algn="just"/>
            <a:r>
              <a:rPr lang="en-US" sz="1500" dirty="0">
                <a:ea typeface="Verdana" panose="020B0604030504040204" pitchFamily="34" charset="0"/>
                <a:cs typeface="Verdana" panose="020B0604030504040204" pitchFamily="34" charset="0"/>
              </a:rPr>
              <a:t>Ethereum is an open software platform based on blockchain technology that enables developers to write smart contracts and build and deploy decentralized applications(</a:t>
            </a:r>
            <a:r>
              <a:rPr lang="en-US" sz="1500" dirty="0" err="1">
                <a:ea typeface="Verdana" panose="020B0604030504040204" pitchFamily="34" charset="0"/>
                <a:cs typeface="Verdana" panose="020B0604030504040204" pitchFamily="34" charset="0"/>
              </a:rPr>
              <a:t>Dapps</a:t>
            </a:r>
            <a:r>
              <a:rPr lang="en-US" sz="1500" dirty="0">
                <a:ea typeface="Verdana" panose="020B0604030504040204" pitchFamily="34" charset="0"/>
                <a:cs typeface="Verdana" panose="020B0604030504040204" pitchFamily="34" charset="0"/>
              </a:rPr>
              <a:t>). The native token of the blockchain is called Ether which is used to pay for transaction fees, miner rewards and other services on the network. The main innovation of Ethereum is the Ethereum Virtual Machine (EVM) which runs on the Ethereum network and enables anyone to run any application. The EVM makes the process of developing blockchain applications much easier. Before the emergence of Ethereum developers had to develop a dedicated blockchain for each application they wanted to create. This process is time-consuming and resource-intensive. Ethereum will enable the development of many applications on the same platform, making the process much easier and accessible for developers. The Ethereum Project, based in Switzerland, raised millions in seed money by pre-mining and selling ethers to supporters &amp; investors. As opposed to Bitcoin, its scripting language is Turing-complete and full-featured, expanding the kinds of smart contracts that it can support. The Ethereum project wants to “decentralize the web” by introducing four components as part of its roadmap: static content publication, dynamic messages, trustless transactions and an integrated user-interface</a:t>
            </a:r>
          </a:p>
        </p:txBody>
      </p:sp>
    </p:spTree>
    <p:extLst>
      <p:ext uri="{BB962C8B-B14F-4D97-AF65-F5344CB8AC3E}">
        <p14:creationId xmlns:p14="http://schemas.microsoft.com/office/powerpoint/2010/main" val="419037461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6000" y="116629"/>
            <a:ext cx="8723050" cy="452986"/>
          </a:xfrm>
        </p:spPr>
        <p:txBody>
          <a:bodyPr/>
          <a:lstStyle/>
          <a:p>
            <a:r>
              <a:rPr lang="en-US" sz="2400" dirty="0" err="1">
                <a:latin typeface="Arial" panose="020B0604020202020204" pitchFamily="34" charset="0"/>
                <a:cs typeface="Arial" panose="020B0604020202020204" pitchFamily="34" charset="0"/>
              </a:rPr>
              <a:t>Merkle</a:t>
            </a:r>
            <a:r>
              <a:rPr lang="en-US" sz="2400" dirty="0">
                <a:latin typeface="Arial" panose="020B0604020202020204" pitchFamily="34" charset="0"/>
                <a:cs typeface="Arial" panose="020B0604020202020204" pitchFamily="34" charset="0"/>
              </a:rPr>
              <a:t> tree</a:t>
            </a:r>
            <a:endParaRPr lang="en-US" sz="2400" dirty="0">
              <a:latin typeface="Arial" panose="020B0604020202020204" pitchFamily="34" charset="0"/>
              <a:cs typeface="Arial" panose="020B0604020202020204" pitchFamily="34" charset="0"/>
            </a:endParaRPr>
          </a:p>
        </p:txBody>
      </p:sp>
      <p:sp>
        <p:nvSpPr>
          <p:cNvPr id="3" name="Slide Number Placeholder 2"/>
          <p:cNvSpPr>
            <a:spLocks noGrp="1"/>
          </p:cNvSpPr>
          <p:nvPr>
            <p:ph type="sldNum" sz="quarter" idx="2"/>
          </p:nvPr>
        </p:nvSpPr>
        <p:spPr/>
        <p:txBody>
          <a:bodyPr/>
          <a:lstStyle/>
          <a:p>
            <a:fld id="{86CB4B4D-7CA3-9044-876B-883B54F8677D}" type="slidenum">
              <a:rPr lang="en-US" smtClean="0"/>
              <a:pPr/>
              <a:t>75</a:t>
            </a:fld>
            <a:endParaRPr lang="en-US" dirty="0"/>
          </a:p>
        </p:txBody>
      </p:sp>
      <p:sp>
        <p:nvSpPr>
          <p:cNvPr id="4" name="Content Placeholder 6"/>
          <p:cNvSpPr txBox="1">
            <a:spLocks/>
          </p:cNvSpPr>
          <p:nvPr/>
        </p:nvSpPr>
        <p:spPr>
          <a:xfrm>
            <a:off x="320122" y="735013"/>
            <a:ext cx="8620125" cy="3660775"/>
          </a:xfrm>
          <a:prstGeom prst="rect">
            <a:avLst/>
          </a:prstGeom>
        </p:spPr>
        <p:txBody>
          <a:bodyPr>
            <a:noAutofit/>
          </a:bodyPr>
          <a:lstStyle>
            <a:lvl1pPr marL="342900" marR="0" indent="-342900"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1pPr>
            <a:lvl2pPr marL="783771" marR="0" indent="-326571"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2pPr>
            <a:lvl3pPr marL="1219200" marR="0" indent="-304800"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3pPr>
            <a:lvl4pPr marL="1737360" marR="0" indent="-365760"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4pPr>
            <a:lvl5pPr marL="2194560" marR="0" indent="-365760"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5pPr>
            <a:lvl6pPr marL="2651760" marR="0" indent="-365760"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6pPr>
            <a:lvl7pPr marL="3108960" marR="0" indent="-365760"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7pPr>
            <a:lvl8pPr marL="3566159" marR="0" indent="-365759"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8pPr>
            <a:lvl9pPr marL="4023359" marR="0" indent="-365759"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9pPr>
          </a:lstStyle>
          <a:p>
            <a:pPr algn="just"/>
            <a:r>
              <a:rPr lang="en-US" sz="1500" dirty="0">
                <a:ea typeface="Verdana" panose="020B0604030504040204" pitchFamily="34" charset="0"/>
                <a:cs typeface="Verdana" panose="020B0604030504040204" pitchFamily="34" charset="0"/>
              </a:rPr>
              <a:t>The basic idea behind </a:t>
            </a:r>
            <a:r>
              <a:rPr lang="en-US" sz="1500" dirty="0" err="1">
                <a:ea typeface="Verdana" panose="020B0604030504040204" pitchFamily="34" charset="0"/>
                <a:cs typeface="Verdana" panose="020B0604030504040204" pitchFamily="34" charset="0"/>
              </a:rPr>
              <a:t>Merkle</a:t>
            </a:r>
            <a:r>
              <a:rPr lang="en-US" sz="1500" dirty="0">
                <a:ea typeface="Verdana" panose="020B0604030504040204" pitchFamily="34" charset="0"/>
                <a:cs typeface="Verdana" panose="020B0604030504040204" pitchFamily="34" charset="0"/>
              </a:rPr>
              <a:t> tree is to have some piece of data that is linking to another. You can do this by linking things together with a cryptographic hash. The content itself can be used to determine the hash. By using the cryptographic hashing we can address the content, and content gets immutable because if you change anything in the data, the cryptographic hash changes and the link will be different. Bitcoin uses cryptographic hashing, where every block points to the previous one if you modify the block, the hash will change and will make the block invalid</a:t>
            </a:r>
          </a:p>
        </p:txBody>
      </p:sp>
    </p:spTree>
    <p:extLst>
      <p:ext uri="{BB962C8B-B14F-4D97-AF65-F5344CB8AC3E}">
        <p14:creationId xmlns:p14="http://schemas.microsoft.com/office/powerpoint/2010/main" val="85007000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6000" y="116629"/>
            <a:ext cx="8723050" cy="452986"/>
          </a:xfrm>
        </p:spPr>
        <p:txBody>
          <a:bodyPr/>
          <a:lstStyle/>
          <a:p>
            <a:r>
              <a:rPr lang="en-US" sz="2400" dirty="0">
                <a:latin typeface="Arial" panose="020B0604020202020204" pitchFamily="34" charset="0"/>
                <a:cs typeface="Arial" panose="020B0604020202020204" pitchFamily="34" charset="0"/>
              </a:rPr>
              <a:t>Mining (Bitcoin)</a:t>
            </a:r>
            <a:endParaRPr lang="en-US" sz="2400" dirty="0">
              <a:latin typeface="Arial" panose="020B0604020202020204" pitchFamily="34" charset="0"/>
              <a:cs typeface="Arial" panose="020B0604020202020204" pitchFamily="34" charset="0"/>
            </a:endParaRPr>
          </a:p>
        </p:txBody>
      </p:sp>
      <p:sp>
        <p:nvSpPr>
          <p:cNvPr id="3" name="Slide Number Placeholder 2"/>
          <p:cNvSpPr>
            <a:spLocks noGrp="1"/>
          </p:cNvSpPr>
          <p:nvPr>
            <p:ph type="sldNum" sz="quarter" idx="2"/>
          </p:nvPr>
        </p:nvSpPr>
        <p:spPr/>
        <p:txBody>
          <a:bodyPr/>
          <a:lstStyle/>
          <a:p>
            <a:fld id="{86CB4B4D-7CA3-9044-876B-883B54F8677D}" type="slidenum">
              <a:rPr lang="en-US" smtClean="0"/>
              <a:pPr/>
              <a:t>76</a:t>
            </a:fld>
            <a:endParaRPr lang="en-US" dirty="0"/>
          </a:p>
        </p:txBody>
      </p:sp>
      <p:sp>
        <p:nvSpPr>
          <p:cNvPr id="4" name="Content Placeholder 6"/>
          <p:cNvSpPr txBox="1">
            <a:spLocks/>
          </p:cNvSpPr>
          <p:nvPr/>
        </p:nvSpPr>
        <p:spPr>
          <a:xfrm>
            <a:off x="320122" y="735013"/>
            <a:ext cx="8620125" cy="3660775"/>
          </a:xfrm>
          <a:prstGeom prst="rect">
            <a:avLst/>
          </a:prstGeom>
        </p:spPr>
        <p:txBody>
          <a:bodyPr>
            <a:noAutofit/>
          </a:bodyPr>
          <a:lstStyle>
            <a:lvl1pPr marL="342900" marR="0" indent="-342900"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1pPr>
            <a:lvl2pPr marL="783771" marR="0" indent="-326571"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2pPr>
            <a:lvl3pPr marL="1219200" marR="0" indent="-304800"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3pPr>
            <a:lvl4pPr marL="1737360" marR="0" indent="-365760"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4pPr>
            <a:lvl5pPr marL="2194560" marR="0" indent="-365760"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5pPr>
            <a:lvl6pPr marL="2651760" marR="0" indent="-365760"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6pPr>
            <a:lvl7pPr marL="3108960" marR="0" indent="-365760"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7pPr>
            <a:lvl8pPr marL="3566159" marR="0" indent="-365759"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8pPr>
            <a:lvl9pPr marL="4023359" marR="0" indent="-365759"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9pPr>
          </a:lstStyle>
          <a:p>
            <a:pPr algn="just"/>
            <a:r>
              <a:rPr lang="en-US" sz="1500" dirty="0">
                <a:ea typeface="Verdana" panose="020B0604030504040204" pitchFamily="34" charset="0"/>
                <a:cs typeface="Verdana" panose="020B0604030504040204" pitchFamily="34" charset="0"/>
              </a:rPr>
              <a:t>Mining is the process of adding transaction records to Bitcoin’s public ledger of past transactions or blockchain. This ledger of past transactions is called the blockchain as it is a chain of blocks. The blockchain serves to confirm transactions to the rest of the network as having taken place. Bitcoin nodes use the blockchain to distinguish legitimate Bitcoin transactions from attempts to re-spend coins that have already been spent elsewhere. Mining is intentionally designed to be resource-intensive and challenging so that the number of blocks found each day by miners remains steady. Individual blocks must contain a proof of work to be considered valid. This proof of work is verified by other Bitcoin nodes each time they receive a block. Bitcoin uses the </a:t>
            </a:r>
            <a:r>
              <a:rPr lang="en-US" sz="1500" dirty="0" err="1">
                <a:ea typeface="Verdana" panose="020B0604030504040204" pitchFamily="34" charset="0"/>
                <a:cs typeface="Verdana" panose="020B0604030504040204" pitchFamily="34" charset="0"/>
              </a:rPr>
              <a:t>hashcash</a:t>
            </a:r>
            <a:r>
              <a:rPr lang="en-US" sz="1500" dirty="0">
                <a:ea typeface="Verdana" panose="020B0604030504040204" pitchFamily="34" charset="0"/>
                <a:cs typeface="Verdana" panose="020B0604030504040204" pitchFamily="34" charset="0"/>
              </a:rPr>
              <a:t> proof-of-work function. The primary purpose of mining is to allow Bitcoin nodes to reach a secure, tamper-resistant consensus. Mining is also the mechanism used to introduce Bitcoins into the system: Miners are paid any transaction fees as well as a “subsidy” of newly created coins. This both serves the purpose of disseminating new coins in a decentralized manner as well as motivating people to provide security for the system</a:t>
            </a:r>
          </a:p>
        </p:txBody>
      </p:sp>
    </p:spTree>
    <p:extLst>
      <p:ext uri="{BB962C8B-B14F-4D97-AF65-F5344CB8AC3E}">
        <p14:creationId xmlns:p14="http://schemas.microsoft.com/office/powerpoint/2010/main" val="18735888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6000" y="116629"/>
            <a:ext cx="8723050" cy="452986"/>
          </a:xfrm>
        </p:spPr>
        <p:txBody>
          <a:bodyPr/>
          <a:lstStyle/>
          <a:p>
            <a:r>
              <a:rPr lang="en-US" sz="2400" dirty="0">
                <a:latin typeface="Arial" panose="020B0604020202020204" pitchFamily="34" charset="0"/>
                <a:cs typeface="Arial" panose="020B0604020202020204" pitchFamily="34" charset="0"/>
              </a:rPr>
              <a:t>Oracles</a:t>
            </a:r>
            <a:endParaRPr lang="en-US" sz="2400" dirty="0">
              <a:latin typeface="Arial" panose="020B0604020202020204" pitchFamily="34" charset="0"/>
              <a:cs typeface="Arial" panose="020B0604020202020204" pitchFamily="34" charset="0"/>
            </a:endParaRPr>
          </a:p>
        </p:txBody>
      </p:sp>
      <p:sp>
        <p:nvSpPr>
          <p:cNvPr id="3" name="Slide Number Placeholder 2"/>
          <p:cNvSpPr>
            <a:spLocks noGrp="1"/>
          </p:cNvSpPr>
          <p:nvPr>
            <p:ph type="sldNum" sz="quarter" idx="2"/>
          </p:nvPr>
        </p:nvSpPr>
        <p:spPr/>
        <p:txBody>
          <a:bodyPr/>
          <a:lstStyle/>
          <a:p>
            <a:fld id="{86CB4B4D-7CA3-9044-876B-883B54F8677D}" type="slidenum">
              <a:rPr lang="en-US" smtClean="0"/>
              <a:pPr/>
              <a:t>77</a:t>
            </a:fld>
            <a:endParaRPr lang="en-US" dirty="0"/>
          </a:p>
        </p:txBody>
      </p:sp>
      <p:sp>
        <p:nvSpPr>
          <p:cNvPr id="4" name="Content Placeholder 6"/>
          <p:cNvSpPr txBox="1">
            <a:spLocks/>
          </p:cNvSpPr>
          <p:nvPr/>
        </p:nvSpPr>
        <p:spPr>
          <a:xfrm>
            <a:off x="320122" y="735013"/>
            <a:ext cx="8620125" cy="3660775"/>
          </a:xfrm>
          <a:prstGeom prst="rect">
            <a:avLst/>
          </a:prstGeom>
        </p:spPr>
        <p:txBody>
          <a:bodyPr>
            <a:noAutofit/>
          </a:bodyPr>
          <a:lstStyle>
            <a:lvl1pPr marL="342900" marR="0" indent="-342900"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1pPr>
            <a:lvl2pPr marL="783771" marR="0" indent="-326571"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2pPr>
            <a:lvl3pPr marL="1219200" marR="0" indent="-304800"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3pPr>
            <a:lvl4pPr marL="1737360" marR="0" indent="-365760"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4pPr>
            <a:lvl5pPr marL="2194560" marR="0" indent="-365760"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5pPr>
            <a:lvl6pPr marL="2651760" marR="0" indent="-365760"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6pPr>
            <a:lvl7pPr marL="3108960" marR="0" indent="-365760"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7pPr>
            <a:lvl8pPr marL="3566159" marR="0" indent="-365759"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8pPr>
            <a:lvl9pPr marL="4023359" marR="0" indent="-365759"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9pPr>
          </a:lstStyle>
          <a:p>
            <a:pPr algn="just"/>
            <a:r>
              <a:rPr lang="en-US" sz="1500" dirty="0">
                <a:ea typeface="Verdana" panose="020B0604030504040204" pitchFamily="34" charset="0"/>
                <a:cs typeface="Verdana" panose="020B0604030504040204" pitchFamily="34" charset="0"/>
              </a:rPr>
              <a:t>Smart contracts on the blockchain cannot access the outside network on their own. Therefore oracles sit between a smart contract and the external world, providing the data needed by the smart contract to prove performance while sending its commands to external systems</a:t>
            </a:r>
          </a:p>
        </p:txBody>
      </p:sp>
    </p:spTree>
    <p:extLst>
      <p:ext uri="{BB962C8B-B14F-4D97-AF65-F5344CB8AC3E}">
        <p14:creationId xmlns:p14="http://schemas.microsoft.com/office/powerpoint/2010/main" val="382084167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6000" y="116629"/>
            <a:ext cx="8723050" cy="452986"/>
          </a:xfrm>
        </p:spPr>
        <p:txBody>
          <a:bodyPr/>
          <a:lstStyle/>
          <a:p>
            <a:r>
              <a:rPr lang="en-US" sz="2400" dirty="0">
                <a:latin typeface="Arial" panose="020B0604020202020204" pitchFamily="34" charset="0"/>
                <a:cs typeface="Arial" panose="020B0604020202020204" pitchFamily="34" charset="0"/>
              </a:rPr>
              <a:t>Private </a:t>
            </a:r>
            <a:r>
              <a:rPr lang="en-US" sz="2400" dirty="0" err="1">
                <a:latin typeface="Arial" panose="020B0604020202020204" pitchFamily="34" charset="0"/>
                <a:cs typeface="Arial" panose="020B0604020202020204" pitchFamily="34" charset="0"/>
              </a:rPr>
              <a:t>Blockchains</a:t>
            </a:r>
            <a:endParaRPr lang="en-US" sz="2400" dirty="0">
              <a:latin typeface="Arial" panose="020B0604020202020204" pitchFamily="34" charset="0"/>
              <a:cs typeface="Arial" panose="020B0604020202020204" pitchFamily="34" charset="0"/>
            </a:endParaRPr>
          </a:p>
        </p:txBody>
      </p:sp>
      <p:sp>
        <p:nvSpPr>
          <p:cNvPr id="3" name="Slide Number Placeholder 2"/>
          <p:cNvSpPr>
            <a:spLocks noGrp="1"/>
          </p:cNvSpPr>
          <p:nvPr>
            <p:ph type="sldNum" sz="quarter" idx="2"/>
          </p:nvPr>
        </p:nvSpPr>
        <p:spPr/>
        <p:txBody>
          <a:bodyPr/>
          <a:lstStyle/>
          <a:p>
            <a:fld id="{86CB4B4D-7CA3-9044-876B-883B54F8677D}" type="slidenum">
              <a:rPr lang="en-US" smtClean="0"/>
              <a:pPr/>
              <a:t>78</a:t>
            </a:fld>
            <a:endParaRPr lang="en-US" dirty="0"/>
          </a:p>
        </p:txBody>
      </p:sp>
      <p:sp>
        <p:nvSpPr>
          <p:cNvPr id="4" name="Content Placeholder 6"/>
          <p:cNvSpPr txBox="1">
            <a:spLocks/>
          </p:cNvSpPr>
          <p:nvPr/>
        </p:nvSpPr>
        <p:spPr>
          <a:xfrm>
            <a:off x="320122" y="735013"/>
            <a:ext cx="8620125" cy="3660775"/>
          </a:xfrm>
          <a:prstGeom prst="rect">
            <a:avLst/>
          </a:prstGeom>
        </p:spPr>
        <p:txBody>
          <a:bodyPr>
            <a:noAutofit/>
          </a:bodyPr>
          <a:lstStyle>
            <a:lvl1pPr marL="342900" marR="0" indent="-342900"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1pPr>
            <a:lvl2pPr marL="783771" marR="0" indent="-326571"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2pPr>
            <a:lvl3pPr marL="1219200" marR="0" indent="-304800"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3pPr>
            <a:lvl4pPr marL="1737360" marR="0" indent="-365760"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4pPr>
            <a:lvl5pPr marL="2194560" marR="0" indent="-365760"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5pPr>
            <a:lvl6pPr marL="2651760" marR="0" indent="-365760"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6pPr>
            <a:lvl7pPr marL="3108960" marR="0" indent="-365760"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7pPr>
            <a:lvl8pPr marL="3566159" marR="0" indent="-365759"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8pPr>
            <a:lvl9pPr marL="4023359" marR="0" indent="-365759"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9pPr>
          </a:lstStyle>
          <a:p>
            <a:pPr algn="just"/>
            <a:r>
              <a:rPr lang="en-US" sz="1500" dirty="0" smtClean="0">
                <a:ea typeface="Verdana" panose="020B0604030504040204" pitchFamily="34" charset="0"/>
                <a:cs typeface="Verdana" panose="020B0604030504040204" pitchFamily="34" charset="0"/>
              </a:rPr>
              <a:t>A </a:t>
            </a:r>
            <a:r>
              <a:rPr lang="en-US" sz="1500" dirty="0">
                <a:ea typeface="Verdana" panose="020B0604030504040204" pitchFamily="34" charset="0"/>
                <a:cs typeface="Verdana" panose="020B0604030504040204" pitchFamily="34" charset="0"/>
              </a:rPr>
              <a:t>fully private blockchain is a blockchain where write permissions are kept centralized to one organization. Read permissions may be public or restricted to an arbitrary extent. Likely applications include database management, auditing, etc. internal to a single company, and so public readability may not be necessary in many cases at all, though in other cases public auditability is desired</a:t>
            </a:r>
          </a:p>
        </p:txBody>
      </p:sp>
    </p:spTree>
    <p:extLst>
      <p:ext uri="{BB962C8B-B14F-4D97-AF65-F5344CB8AC3E}">
        <p14:creationId xmlns:p14="http://schemas.microsoft.com/office/powerpoint/2010/main" val="101622404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6000" y="116629"/>
            <a:ext cx="8723050" cy="452986"/>
          </a:xfrm>
        </p:spPr>
        <p:txBody>
          <a:bodyPr/>
          <a:lstStyle/>
          <a:p>
            <a:r>
              <a:rPr lang="en-US" sz="2400" dirty="0">
                <a:latin typeface="Arial" panose="020B0604020202020204" pitchFamily="34" charset="0"/>
                <a:cs typeface="Arial" panose="020B0604020202020204" pitchFamily="34" charset="0"/>
              </a:rPr>
              <a:t>Private key</a:t>
            </a:r>
            <a:endParaRPr lang="en-US" sz="2400" dirty="0">
              <a:latin typeface="Arial" panose="020B0604020202020204" pitchFamily="34" charset="0"/>
              <a:cs typeface="Arial" panose="020B0604020202020204" pitchFamily="34" charset="0"/>
            </a:endParaRPr>
          </a:p>
        </p:txBody>
      </p:sp>
      <p:sp>
        <p:nvSpPr>
          <p:cNvPr id="3" name="Slide Number Placeholder 2"/>
          <p:cNvSpPr>
            <a:spLocks noGrp="1"/>
          </p:cNvSpPr>
          <p:nvPr>
            <p:ph type="sldNum" sz="quarter" idx="2"/>
          </p:nvPr>
        </p:nvSpPr>
        <p:spPr/>
        <p:txBody>
          <a:bodyPr/>
          <a:lstStyle/>
          <a:p>
            <a:fld id="{86CB4B4D-7CA3-9044-876B-883B54F8677D}" type="slidenum">
              <a:rPr lang="en-US" smtClean="0"/>
              <a:pPr/>
              <a:t>79</a:t>
            </a:fld>
            <a:endParaRPr lang="en-US" dirty="0"/>
          </a:p>
        </p:txBody>
      </p:sp>
      <p:sp>
        <p:nvSpPr>
          <p:cNvPr id="4" name="Content Placeholder 6"/>
          <p:cNvSpPr txBox="1">
            <a:spLocks/>
          </p:cNvSpPr>
          <p:nvPr/>
        </p:nvSpPr>
        <p:spPr>
          <a:xfrm>
            <a:off x="320122" y="735013"/>
            <a:ext cx="8620125" cy="3660775"/>
          </a:xfrm>
          <a:prstGeom prst="rect">
            <a:avLst/>
          </a:prstGeom>
        </p:spPr>
        <p:txBody>
          <a:bodyPr>
            <a:noAutofit/>
          </a:bodyPr>
          <a:lstStyle>
            <a:lvl1pPr marL="342900" marR="0" indent="-342900"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1pPr>
            <a:lvl2pPr marL="783771" marR="0" indent="-326571"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2pPr>
            <a:lvl3pPr marL="1219200" marR="0" indent="-304800"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3pPr>
            <a:lvl4pPr marL="1737360" marR="0" indent="-365760"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4pPr>
            <a:lvl5pPr marL="2194560" marR="0" indent="-365760"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5pPr>
            <a:lvl6pPr marL="2651760" marR="0" indent="-365760"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6pPr>
            <a:lvl7pPr marL="3108960" marR="0" indent="-365760"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7pPr>
            <a:lvl8pPr marL="3566159" marR="0" indent="-365759"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8pPr>
            <a:lvl9pPr marL="4023359" marR="0" indent="-365759"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9pPr>
          </a:lstStyle>
          <a:p>
            <a:pPr algn="just"/>
            <a:r>
              <a:rPr lang="en-US" sz="1500" dirty="0">
                <a:ea typeface="Verdana" panose="020B0604030504040204" pitchFamily="34" charset="0"/>
                <a:cs typeface="Verdana" panose="020B0604030504040204" pitchFamily="34" charset="0"/>
              </a:rPr>
              <a:t>Each time a user runs a cryptocurrency wallet for the first time a public-private key pair gets generated. The private key is a randomly generated number which allows users to transact over the blockchain. It is locally stored and kept secret. Each time a Bitcoin gets sent a private key has to sign the transaction. This action is automatically executed by the wallet software. When a wallet asks users to do a backup what this means is that the users must secure their private key. There are different types of wallets such as online wallets, mobile wallets, desktop wallet, hardware wallets or paper wallets. The category of each wallet is determined by where private keys are stored. Online wallets are mostly provided by exchanges and keep user’s private keys on their servers. If the service provider goes offline users would lose access to their funds. Hardware wallets for example store user’s private keys in a secure device which looks like a USB flash drive.</a:t>
            </a:r>
          </a:p>
        </p:txBody>
      </p:sp>
    </p:spTree>
    <p:extLst>
      <p:ext uri="{BB962C8B-B14F-4D97-AF65-F5344CB8AC3E}">
        <p14:creationId xmlns:p14="http://schemas.microsoft.com/office/powerpoint/2010/main" val="233745925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noAutofit/>
          </a:bodyPr>
          <a:lstStyle/>
          <a:p>
            <a:r>
              <a:rPr lang="en-US" sz="2400" dirty="0">
                <a:latin typeface="Arial" panose="020B0604020202020204" pitchFamily="34" charset="0"/>
                <a:cs typeface="Arial" panose="020B0604020202020204" pitchFamily="34" charset="0"/>
              </a:rPr>
              <a:t>Distributed Ledger</a:t>
            </a:r>
          </a:p>
        </p:txBody>
      </p:sp>
      <p:sp>
        <p:nvSpPr>
          <p:cNvPr id="3" name="Slide Number Placeholder 2"/>
          <p:cNvSpPr>
            <a:spLocks noGrp="1"/>
          </p:cNvSpPr>
          <p:nvPr>
            <p:ph type="sldNum" sz="quarter" idx="2"/>
          </p:nvPr>
        </p:nvSpPr>
        <p:spPr/>
        <p:txBody>
          <a:bodyPr/>
          <a:lstStyle/>
          <a:p>
            <a:fld id="{86CB4B4D-7CA3-9044-876B-883B54F8677D}" type="slidenum">
              <a:rPr lang="en-US" smtClean="0"/>
              <a:pPr/>
              <a:t>8</a:t>
            </a:fld>
            <a:endParaRPr lang="en-US" dirty="0"/>
          </a:p>
        </p:txBody>
      </p:sp>
      <p:sp>
        <p:nvSpPr>
          <p:cNvPr id="4" name="Rectangle 3"/>
          <p:cNvSpPr/>
          <p:nvPr/>
        </p:nvSpPr>
        <p:spPr>
          <a:xfrm>
            <a:off x="330310" y="771079"/>
            <a:ext cx="8578869" cy="3554819"/>
          </a:xfrm>
          <a:prstGeom prst="rect">
            <a:avLst/>
          </a:prstGeom>
        </p:spPr>
        <p:txBody>
          <a:bodyPr wrap="square">
            <a:spAutoFit/>
          </a:bodyPr>
          <a:lstStyle/>
          <a:p>
            <a:pPr fontAlgn="base"/>
            <a:r>
              <a:rPr lang="en-US" sz="1500" dirty="0">
                <a:solidFill>
                  <a:schemeClr val="tx1">
                    <a:lumMod val="75000"/>
                    <a:lumOff val="25000"/>
                  </a:schemeClr>
                </a:solidFill>
                <a:ea typeface="Verdana" panose="020B0604030504040204" pitchFamily="34" charset="0"/>
                <a:cs typeface="Arial" panose="020B0604020202020204" pitchFamily="34" charset="0"/>
              </a:rPr>
              <a:t>A </a:t>
            </a:r>
            <a:r>
              <a:rPr lang="en-US" sz="1500" b="1" i="1" dirty="0">
                <a:solidFill>
                  <a:schemeClr val="tx1">
                    <a:lumMod val="75000"/>
                    <a:lumOff val="25000"/>
                  </a:schemeClr>
                </a:solidFill>
                <a:ea typeface="Verdana" panose="020B0604030504040204" pitchFamily="34" charset="0"/>
                <a:cs typeface="Arial" panose="020B0604020202020204" pitchFamily="34" charset="0"/>
              </a:rPr>
              <a:t>distributed ledger</a:t>
            </a:r>
            <a:r>
              <a:rPr lang="en-US" sz="1500" dirty="0">
                <a:solidFill>
                  <a:schemeClr val="tx1">
                    <a:lumMod val="75000"/>
                    <a:lumOff val="25000"/>
                  </a:schemeClr>
                </a:solidFill>
                <a:ea typeface="Verdana" panose="020B0604030504040204" pitchFamily="34" charset="0"/>
                <a:cs typeface="Arial" panose="020B0604020202020204" pitchFamily="34" charset="0"/>
              </a:rPr>
              <a:t> is a type of database, or system of record, that is shared, replicated, and synchronized among the members of a network. The distributed ledger records the transactions, such as the exchange of assets or data, among the participants in the network. This shared ledger eliminates the time and expense of reconciling disparate ledgers.</a:t>
            </a:r>
          </a:p>
          <a:p>
            <a:pPr fontAlgn="base"/>
            <a:endParaRPr lang="en-US" sz="1500" b="1" dirty="0" smtClean="0">
              <a:solidFill>
                <a:schemeClr val="tx1">
                  <a:lumMod val="75000"/>
                  <a:lumOff val="25000"/>
                </a:schemeClr>
              </a:solidFill>
              <a:ea typeface="Verdana" panose="020B0604030504040204" pitchFamily="34" charset="0"/>
              <a:cs typeface="Arial" panose="020B0604020202020204" pitchFamily="34" charset="0"/>
            </a:endParaRPr>
          </a:p>
          <a:p>
            <a:pPr fontAlgn="base"/>
            <a:r>
              <a:rPr lang="en-US" sz="1500" b="1" dirty="0" smtClean="0">
                <a:solidFill>
                  <a:schemeClr val="tx1">
                    <a:lumMod val="75000"/>
                    <a:lumOff val="25000"/>
                  </a:schemeClr>
                </a:solidFill>
                <a:ea typeface="Verdana" panose="020B0604030504040204" pitchFamily="34" charset="0"/>
                <a:cs typeface="Arial" panose="020B0604020202020204" pitchFamily="34" charset="0"/>
              </a:rPr>
              <a:t>Benefits </a:t>
            </a:r>
            <a:r>
              <a:rPr lang="en-US" sz="1500" b="1" dirty="0">
                <a:solidFill>
                  <a:schemeClr val="tx1">
                    <a:lumMod val="75000"/>
                    <a:lumOff val="25000"/>
                  </a:schemeClr>
                </a:solidFill>
                <a:ea typeface="Verdana" panose="020B0604030504040204" pitchFamily="34" charset="0"/>
                <a:cs typeface="Arial" panose="020B0604020202020204" pitchFamily="34" charset="0"/>
              </a:rPr>
              <a:t>of distributed ledgers</a:t>
            </a:r>
          </a:p>
          <a:p>
            <a:pPr fontAlgn="base"/>
            <a:r>
              <a:rPr lang="en-US" sz="1500" dirty="0" smtClean="0">
                <a:solidFill>
                  <a:schemeClr val="tx1">
                    <a:lumMod val="75000"/>
                    <a:lumOff val="25000"/>
                  </a:schemeClr>
                </a:solidFill>
                <a:ea typeface="Verdana" panose="020B0604030504040204" pitchFamily="34" charset="0"/>
                <a:cs typeface="Arial" panose="020B0604020202020204" pitchFamily="34" charset="0"/>
              </a:rPr>
              <a:t>Participants </a:t>
            </a:r>
            <a:r>
              <a:rPr lang="en-US" sz="1500" dirty="0">
                <a:solidFill>
                  <a:schemeClr val="tx1">
                    <a:lumMod val="75000"/>
                    <a:lumOff val="25000"/>
                  </a:schemeClr>
                </a:solidFill>
                <a:ea typeface="Verdana" panose="020B0604030504040204" pitchFamily="34" charset="0"/>
                <a:cs typeface="Arial" panose="020B0604020202020204" pitchFamily="34" charset="0"/>
              </a:rPr>
              <a:t>in the network govern and agree by consensus on the updates to the records in the ledger. No central, third-party mediator, such as a bank or government, is involved. Every record in the distributed ledger has a timestamp and unique cryptographic signature, thus making the ledger an auditable history of all transactions in the network.</a:t>
            </a:r>
          </a:p>
          <a:p>
            <a:pPr fontAlgn="base"/>
            <a:endParaRPr lang="en-US" sz="1500" b="1" dirty="0" smtClean="0">
              <a:solidFill>
                <a:schemeClr val="tx1">
                  <a:lumMod val="75000"/>
                  <a:lumOff val="25000"/>
                </a:schemeClr>
              </a:solidFill>
              <a:ea typeface="Verdana" panose="020B0604030504040204" pitchFamily="34" charset="0"/>
              <a:cs typeface="Arial" panose="020B0604020202020204" pitchFamily="34" charset="0"/>
            </a:endParaRPr>
          </a:p>
          <a:p>
            <a:pPr fontAlgn="base"/>
            <a:r>
              <a:rPr lang="en-US" sz="1500" b="1" dirty="0" smtClean="0">
                <a:solidFill>
                  <a:schemeClr val="tx1">
                    <a:lumMod val="75000"/>
                    <a:lumOff val="25000"/>
                  </a:schemeClr>
                </a:solidFill>
                <a:ea typeface="Verdana" panose="020B0604030504040204" pitchFamily="34" charset="0"/>
                <a:cs typeface="Arial" panose="020B0604020202020204" pitchFamily="34" charset="0"/>
              </a:rPr>
              <a:t>An </a:t>
            </a:r>
            <a:r>
              <a:rPr lang="en-US" sz="1500" b="1" dirty="0">
                <a:solidFill>
                  <a:schemeClr val="tx1">
                    <a:lumMod val="75000"/>
                    <a:lumOff val="25000"/>
                  </a:schemeClr>
                </a:solidFill>
                <a:ea typeface="Verdana" panose="020B0604030504040204" pitchFamily="34" charset="0"/>
                <a:cs typeface="Arial" panose="020B0604020202020204" pitchFamily="34" charset="0"/>
              </a:rPr>
              <a:t>industry standard for distributed ledgers</a:t>
            </a:r>
          </a:p>
          <a:p>
            <a:pPr fontAlgn="base"/>
            <a:endParaRPr lang="en-US" sz="1500" dirty="0">
              <a:solidFill>
                <a:schemeClr val="tx1">
                  <a:lumMod val="75000"/>
                  <a:lumOff val="25000"/>
                </a:schemeClr>
              </a:solidFill>
              <a:ea typeface="Verdana" panose="020B0604030504040204" pitchFamily="34" charset="0"/>
              <a:cs typeface="Arial" panose="020B0604020202020204" pitchFamily="34" charset="0"/>
            </a:endParaRPr>
          </a:p>
          <a:p>
            <a:pPr fontAlgn="base"/>
            <a:r>
              <a:rPr lang="en-US" sz="1500" dirty="0">
                <a:solidFill>
                  <a:schemeClr val="tx1">
                    <a:lumMod val="75000"/>
                    <a:lumOff val="25000"/>
                  </a:schemeClr>
                </a:solidFill>
                <a:ea typeface="Verdana" panose="020B0604030504040204" pitchFamily="34" charset="0"/>
                <a:cs typeface="Arial" panose="020B0604020202020204" pitchFamily="34" charset="0"/>
              </a:rPr>
              <a:t>One implementation of distributed ledger technology is the open source Hyperledger Fabric blockchain, which is one of several open source projects hosted by The Linux Foundation.</a:t>
            </a:r>
          </a:p>
        </p:txBody>
      </p:sp>
    </p:spTree>
    <p:extLst>
      <p:ext uri="{BB962C8B-B14F-4D97-AF65-F5344CB8AC3E}">
        <p14:creationId xmlns:p14="http://schemas.microsoft.com/office/powerpoint/2010/main" val="829036884"/>
      </p:ext>
    </p:extLst>
  </p:cSld>
  <p:clrMapOvr>
    <a:masterClrMapping/>
  </p:clrMapOvr>
  <p:transition spd="med"/>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6000" y="116629"/>
            <a:ext cx="8723050" cy="452986"/>
          </a:xfrm>
        </p:spPr>
        <p:txBody>
          <a:bodyPr/>
          <a:lstStyle/>
          <a:p>
            <a:r>
              <a:rPr lang="en-US" sz="2400" dirty="0">
                <a:latin typeface="Arial" panose="020B0604020202020204" pitchFamily="34" charset="0"/>
                <a:cs typeface="Arial" panose="020B0604020202020204" pitchFamily="34" charset="0"/>
              </a:rPr>
              <a:t>Proof of Authority(</a:t>
            </a:r>
            <a:r>
              <a:rPr lang="en-US" sz="2400" dirty="0" err="1">
                <a:latin typeface="Arial" panose="020B0604020202020204" pitchFamily="34" charset="0"/>
                <a:cs typeface="Arial" panose="020B0604020202020204" pitchFamily="34" charset="0"/>
              </a:rPr>
              <a:t>PoA</a:t>
            </a:r>
            <a:r>
              <a:rPr lang="en-US" sz="2400" dirty="0">
                <a:latin typeface="Arial" panose="020B0604020202020204" pitchFamily="34" charset="0"/>
                <a:cs typeface="Arial" panose="020B0604020202020204" pitchFamily="34" charset="0"/>
              </a:rPr>
              <a:t>)</a:t>
            </a:r>
            <a:endParaRPr lang="en-US" sz="2400" dirty="0">
              <a:latin typeface="Arial" panose="020B0604020202020204" pitchFamily="34" charset="0"/>
              <a:cs typeface="Arial" panose="020B0604020202020204" pitchFamily="34" charset="0"/>
            </a:endParaRPr>
          </a:p>
        </p:txBody>
      </p:sp>
      <p:sp>
        <p:nvSpPr>
          <p:cNvPr id="3" name="Slide Number Placeholder 2"/>
          <p:cNvSpPr>
            <a:spLocks noGrp="1"/>
          </p:cNvSpPr>
          <p:nvPr>
            <p:ph type="sldNum" sz="quarter" idx="2"/>
          </p:nvPr>
        </p:nvSpPr>
        <p:spPr/>
        <p:txBody>
          <a:bodyPr/>
          <a:lstStyle/>
          <a:p>
            <a:fld id="{86CB4B4D-7CA3-9044-876B-883B54F8677D}" type="slidenum">
              <a:rPr lang="en-US" smtClean="0"/>
              <a:pPr/>
              <a:t>80</a:t>
            </a:fld>
            <a:endParaRPr lang="en-US" dirty="0"/>
          </a:p>
        </p:txBody>
      </p:sp>
      <p:sp>
        <p:nvSpPr>
          <p:cNvPr id="4" name="Content Placeholder 6"/>
          <p:cNvSpPr txBox="1">
            <a:spLocks/>
          </p:cNvSpPr>
          <p:nvPr/>
        </p:nvSpPr>
        <p:spPr>
          <a:xfrm>
            <a:off x="320122" y="735013"/>
            <a:ext cx="8620125" cy="3660775"/>
          </a:xfrm>
          <a:prstGeom prst="rect">
            <a:avLst/>
          </a:prstGeom>
        </p:spPr>
        <p:txBody>
          <a:bodyPr>
            <a:noAutofit/>
          </a:bodyPr>
          <a:lstStyle>
            <a:lvl1pPr marL="342900" marR="0" indent="-342900"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1pPr>
            <a:lvl2pPr marL="783771" marR="0" indent="-326571"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2pPr>
            <a:lvl3pPr marL="1219200" marR="0" indent="-304800"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3pPr>
            <a:lvl4pPr marL="1737360" marR="0" indent="-365760"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4pPr>
            <a:lvl5pPr marL="2194560" marR="0" indent="-365760"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5pPr>
            <a:lvl6pPr marL="2651760" marR="0" indent="-365760"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6pPr>
            <a:lvl7pPr marL="3108960" marR="0" indent="-365760"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7pPr>
            <a:lvl8pPr marL="3566159" marR="0" indent="-365759"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8pPr>
            <a:lvl9pPr marL="4023359" marR="0" indent="-365759"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9pPr>
          </a:lstStyle>
          <a:p>
            <a:pPr algn="just"/>
            <a:r>
              <a:rPr lang="en-US" sz="1500" dirty="0">
                <a:ea typeface="Verdana" panose="020B0604030504040204" pitchFamily="34" charset="0"/>
                <a:cs typeface="Verdana" panose="020B0604030504040204" pitchFamily="34" charset="0"/>
              </a:rPr>
              <a:t>A Proof of authority is a consensus mechanism in a private blockchain which essentially gives one client(or a specific number of clients) with one particular private key the right to make all of the blocks in the blockchain</a:t>
            </a:r>
          </a:p>
        </p:txBody>
      </p:sp>
    </p:spTree>
    <p:extLst>
      <p:ext uri="{BB962C8B-B14F-4D97-AF65-F5344CB8AC3E}">
        <p14:creationId xmlns:p14="http://schemas.microsoft.com/office/powerpoint/2010/main" val="77742768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6000" y="116629"/>
            <a:ext cx="8723050" cy="452986"/>
          </a:xfrm>
        </p:spPr>
        <p:txBody>
          <a:bodyPr/>
          <a:lstStyle/>
          <a:p>
            <a:r>
              <a:rPr lang="en-US" sz="2400" dirty="0">
                <a:latin typeface="Arial" panose="020B0604020202020204" pitchFamily="34" charset="0"/>
                <a:cs typeface="Arial" panose="020B0604020202020204" pitchFamily="34" charset="0"/>
              </a:rPr>
              <a:t>Proof of Stake</a:t>
            </a:r>
            <a:endParaRPr lang="en-US" sz="2400" dirty="0">
              <a:latin typeface="Arial" panose="020B0604020202020204" pitchFamily="34" charset="0"/>
              <a:cs typeface="Arial" panose="020B0604020202020204" pitchFamily="34" charset="0"/>
            </a:endParaRPr>
          </a:p>
        </p:txBody>
      </p:sp>
      <p:sp>
        <p:nvSpPr>
          <p:cNvPr id="3" name="Slide Number Placeholder 2"/>
          <p:cNvSpPr>
            <a:spLocks noGrp="1"/>
          </p:cNvSpPr>
          <p:nvPr>
            <p:ph type="sldNum" sz="quarter" idx="2"/>
          </p:nvPr>
        </p:nvSpPr>
        <p:spPr/>
        <p:txBody>
          <a:bodyPr/>
          <a:lstStyle/>
          <a:p>
            <a:fld id="{86CB4B4D-7CA3-9044-876B-883B54F8677D}" type="slidenum">
              <a:rPr lang="en-US" smtClean="0"/>
              <a:pPr/>
              <a:t>81</a:t>
            </a:fld>
            <a:endParaRPr lang="en-US" dirty="0"/>
          </a:p>
        </p:txBody>
      </p:sp>
      <p:sp>
        <p:nvSpPr>
          <p:cNvPr id="4" name="Content Placeholder 6"/>
          <p:cNvSpPr txBox="1">
            <a:spLocks/>
          </p:cNvSpPr>
          <p:nvPr/>
        </p:nvSpPr>
        <p:spPr>
          <a:xfrm>
            <a:off x="320122" y="735013"/>
            <a:ext cx="8620125" cy="3660775"/>
          </a:xfrm>
          <a:prstGeom prst="rect">
            <a:avLst/>
          </a:prstGeom>
        </p:spPr>
        <p:txBody>
          <a:bodyPr>
            <a:noAutofit/>
          </a:bodyPr>
          <a:lstStyle>
            <a:lvl1pPr marL="342900" marR="0" indent="-342900"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1pPr>
            <a:lvl2pPr marL="783771" marR="0" indent="-326571"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2pPr>
            <a:lvl3pPr marL="1219200" marR="0" indent="-304800"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3pPr>
            <a:lvl4pPr marL="1737360" marR="0" indent="-365760"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4pPr>
            <a:lvl5pPr marL="2194560" marR="0" indent="-365760"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5pPr>
            <a:lvl6pPr marL="2651760" marR="0" indent="-365760"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6pPr>
            <a:lvl7pPr marL="3108960" marR="0" indent="-365760"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7pPr>
            <a:lvl8pPr marL="3566159" marR="0" indent="-365759"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8pPr>
            <a:lvl9pPr marL="4023359" marR="0" indent="-365759"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9pPr>
          </a:lstStyle>
          <a:p>
            <a:pPr algn="just"/>
            <a:r>
              <a:rPr lang="en-US" sz="1500" dirty="0">
                <a:ea typeface="Verdana" panose="020B0604030504040204" pitchFamily="34" charset="0"/>
                <a:cs typeface="Verdana" panose="020B0604030504040204" pitchFamily="34" charset="0"/>
              </a:rPr>
              <a:t>Proof-of-stake (</a:t>
            </a:r>
            <a:r>
              <a:rPr lang="en-US" sz="1500" dirty="0" err="1">
                <a:ea typeface="Verdana" panose="020B0604030504040204" pitchFamily="34" charset="0"/>
                <a:cs typeface="Verdana" panose="020B0604030504040204" pitchFamily="34" charset="0"/>
              </a:rPr>
              <a:t>PoS</a:t>
            </a:r>
            <a:r>
              <a:rPr lang="en-US" sz="1500" dirty="0">
                <a:ea typeface="Verdana" panose="020B0604030504040204" pitchFamily="34" charset="0"/>
                <a:cs typeface="Verdana" panose="020B0604030504040204" pitchFamily="34" charset="0"/>
              </a:rPr>
              <a:t>) is a method by which a cryptocurrency blockchain network aims to achieve distributed consensus. While the proof-of-work (</a:t>
            </a:r>
            <a:r>
              <a:rPr lang="en-US" sz="1500" dirty="0" err="1">
                <a:ea typeface="Verdana" panose="020B0604030504040204" pitchFamily="34" charset="0"/>
                <a:cs typeface="Verdana" panose="020B0604030504040204" pitchFamily="34" charset="0"/>
              </a:rPr>
              <a:t>PoW</a:t>
            </a:r>
            <a:r>
              <a:rPr lang="en-US" sz="1500" dirty="0">
                <a:ea typeface="Verdana" panose="020B0604030504040204" pitchFamily="34" charset="0"/>
                <a:cs typeface="Verdana" panose="020B0604030504040204" pitchFamily="34" charset="0"/>
              </a:rPr>
              <a:t>) method asks users to repeatedly run hashing algorithms or other client puzzles, to validate electronic transactions, proof-of-stake asks users to prove ownership of a certain amount of currency (their “stake” in the currency). </a:t>
            </a:r>
            <a:r>
              <a:rPr lang="en-US" sz="1500" dirty="0" err="1">
                <a:ea typeface="Verdana" panose="020B0604030504040204" pitchFamily="34" charset="0"/>
                <a:cs typeface="Verdana" panose="020B0604030504040204" pitchFamily="34" charset="0"/>
              </a:rPr>
              <a:t>Peercoin</a:t>
            </a:r>
            <a:r>
              <a:rPr lang="en-US" sz="1500" dirty="0">
                <a:ea typeface="Verdana" panose="020B0604030504040204" pitchFamily="34" charset="0"/>
                <a:cs typeface="Verdana" panose="020B0604030504040204" pitchFamily="34" charset="0"/>
              </a:rPr>
              <a:t> was the first cryptocurrency to launch using proof-of-Stake. Other prominent implementations are found in </a:t>
            </a:r>
            <a:r>
              <a:rPr lang="en-US" sz="1500" dirty="0" err="1">
                <a:ea typeface="Verdana" panose="020B0604030504040204" pitchFamily="34" charset="0"/>
                <a:cs typeface="Verdana" panose="020B0604030504040204" pitchFamily="34" charset="0"/>
              </a:rPr>
              <a:t>BitShares</a:t>
            </a:r>
            <a:r>
              <a:rPr lang="en-US" sz="1500" dirty="0">
                <a:ea typeface="Verdana" panose="020B0604030504040204" pitchFamily="34" charset="0"/>
                <a:cs typeface="Verdana" panose="020B0604030504040204" pitchFamily="34" charset="0"/>
              </a:rPr>
              <a:t>, </a:t>
            </a:r>
            <a:r>
              <a:rPr lang="en-US" sz="1500" dirty="0" err="1">
                <a:ea typeface="Verdana" panose="020B0604030504040204" pitchFamily="34" charset="0"/>
                <a:cs typeface="Verdana" panose="020B0604030504040204" pitchFamily="34" charset="0"/>
              </a:rPr>
              <a:t>Nxt</a:t>
            </a:r>
            <a:r>
              <a:rPr lang="en-US" sz="1500" dirty="0">
                <a:ea typeface="Verdana" panose="020B0604030504040204" pitchFamily="34" charset="0"/>
                <a:cs typeface="Verdana" panose="020B0604030504040204" pitchFamily="34" charset="0"/>
              </a:rPr>
              <a:t>, </a:t>
            </a:r>
            <a:r>
              <a:rPr lang="en-US" sz="1500" dirty="0" err="1">
                <a:ea typeface="Verdana" panose="020B0604030504040204" pitchFamily="34" charset="0"/>
                <a:cs typeface="Verdana" panose="020B0604030504040204" pitchFamily="34" charset="0"/>
              </a:rPr>
              <a:t>BlackCoin</a:t>
            </a:r>
            <a:r>
              <a:rPr lang="en-US" sz="1500" dirty="0">
                <a:ea typeface="Verdana" panose="020B0604030504040204" pitchFamily="34" charset="0"/>
                <a:cs typeface="Verdana" panose="020B0604030504040204" pitchFamily="34" charset="0"/>
              </a:rPr>
              <a:t>, </a:t>
            </a:r>
            <a:r>
              <a:rPr lang="en-US" sz="1500" dirty="0" err="1">
                <a:ea typeface="Verdana" panose="020B0604030504040204" pitchFamily="34" charset="0"/>
                <a:cs typeface="Verdana" panose="020B0604030504040204" pitchFamily="34" charset="0"/>
              </a:rPr>
              <a:t>NuShares</a:t>
            </a:r>
            <a:r>
              <a:rPr lang="en-US" sz="1500" dirty="0">
                <a:ea typeface="Verdana" panose="020B0604030504040204" pitchFamily="34" charset="0"/>
                <a:cs typeface="Verdana" panose="020B0604030504040204" pitchFamily="34" charset="0"/>
              </a:rPr>
              <a:t>/</a:t>
            </a:r>
            <a:r>
              <a:rPr lang="en-US" sz="1500" dirty="0" err="1">
                <a:ea typeface="Verdana" panose="020B0604030504040204" pitchFamily="34" charset="0"/>
                <a:cs typeface="Verdana" panose="020B0604030504040204" pitchFamily="34" charset="0"/>
              </a:rPr>
              <a:t>NuBits</a:t>
            </a:r>
            <a:r>
              <a:rPr lang="en-US" sz="1500" dirty="0">
                <a:ea typeface="Verdana" panose="020B0604030504040204" pitchFamily="34" charset="0"/>
                <a:cs typeface="Verdana" panose="020B0604030504040204" pitchFamily="34" charset="0"/>
              </a:rPr>
              <a:t> and </a:t>
            </a:r>
            <a:r>
              <a:rPr lang="en-US" sz="1500" dirty="0" err="1">
                <a:ea typeface="Verdana" panose="020B0604030504040204" pitchFamily="34" charset="0"/>
                <a:cs typeface="Verdana" panose="020B0604030504040204" pitchFamily="34" charset="0"/>
              </a:rPr>
              <a:t>Qora</a:t>
            </a:r>
            <a:r>
              <a:rPr lang="en-US" sz="1500" dirty="0">
                <a:ea typeface="Verdana" panose="020B0604030504040204" pitchFamily="34" charset="0"/>
                <a:cs typeface="Verdana" panose="020B0604030504040204" pitchFamily="34" charset="0"/>
              </a:rPr>
              <a:t>. Ethereum has planned a hard fork transition from </a:t>
            </a:r>
            <a:r>
              <a:rPr lang="en-US" sz="1500" dirty="0" err="1">
                <a:ea typeface="Verdana" panose="020B0604030504040204" pitchFamily="34" charset="0"/>
                <a:cs typeface="Verdana" panose="020B0604030504040204" pitchFamily="34" charset="0"/>
              </a:rPr>
              <a:t>PoW</a:t>
            </a:r>
            <a:r>
              <a:rPr lang="en-US" sz="1500" dirty="0">
                <a:ea typeface="Verdana" panose="020B0604030504040204" pitchFamily="34" charset="0"/>
                <a:cs typeface="Verdana" panose="020B0604030504040204" pitchFamily="34" charset="0"/>
              </a:rPr>
              <a:t> to </a:t>
            </a:r>
            <a:r>
              <a:rPr lang="en-US" sz="1500" dirty="0" err="1">
                <a:ea typeface="Verdana" panose="020B0604030504040204" pitchFamily="34" charset="0"/>
                <a:cs typeface="Verdana" panose="020B0604030504040204" pitchFamily="34" charset="0"/>
              </a:rPr>
              <a:t>PoS</a:t>
            </a:r>
            <a:r>
              <a:rPr lang="en-US" sz="1500" dirty="0">
                <a:ea typeface="Verdana" panose="020B0604030504040204" pitchFamily="34" charset="0"/>
                <a:cs typeface="Verdana" panose="020B0604030504040204" pitchFamily="34" charset="0"/>
              </a:rPr>
              <a:t> consensus. </a:t>
            </a:r>
            <a:r>
              <a:rPr lang="en-US" sz="1500" dirty="0" err="1">
                <a:ea typeface="Verdana" panose="020B0604030504040204" pitchFamily="34" charset="0"/>
                <a:cs typeface="Verdana" panose="020B0604030504040204" pitchFamily="34" charset="0"/>
              </a:rPr>
              <a:t>Decred</a:t>
            </a:r>
            <a:r>
              <a:rPr lang="en-US" sz="1500" dirty="0">
                <a:ea typeface="Verdana" panose="020B0604030504040204" pitchFamily="34" charset="0"/>
                <a:cs typeface="Verdana" panose="020B0604030504040204" pitchFamily="34" charset="0"/>
              </a:rPr>
              <a:t> hybridizes </a:t>
            </a:r>
            <a:r>
              <a:rPr lang="en-US" sz="1500" dirty="0" err="1">
                <a:ea typeface="Verdana" panose="020B0604030504040204" pitchFamily="34" charset="0"/>
                <a:cs typeface="Verdana" panose="020B0604030504040204" pitchFamily="34" charset="0"/>
              </a:rPr>
              <a:t>PoW</a:t>
            </a:r>
            <a:r>
              <a:rPr lang="en-US" sz="1500" dirty="0">
                <a:ea typeface="Verdana" panose="020B0604030504040204" pitchFamily="34" charset="0"/>
                <a:cs typeface="Verdana" panose="020B0604030504040204" pitchFamily="34" charset="0"/>
              </a:rPr>
              <a:t> with </a:t>
            </a:r>
            <a:r>
              <a:rPr lang="en-US" sz="1500" dirty="0" err="1">
                <a:ea typeface="Verdana" panose="020B0604030504040204" pitchFamily="34" charset="0"/>
                <a:cs typeface="Verdana" panose="020B0604030504040204" pitchFamily="34" charset="0"/>
              </a:rPr>
              <a:t>PoS</a:t>
            </a:r>
            <a:r>
              <a:rPr lang="en-US" sz="1500" dirty="0">
                <a:ea typeface="Verdana" panose="020B0604030504040204" pitchFamily="34" charset="0"/>
                <a:cs typeface="Verdana" panose="020B0604030504040204" pitchFamily="34" charset="0"/>
              </a:rPr>
              <a:t> and combines elements of both in an attempt to garner the benefits of the two systems and create a more robust notion of consensus. With Proof of Work, the probability of mining a block depends on the work done by the miner (e.g. CPU/GPU cycles spent checking hashes). In the case of Bitcoin, with Proof of Stake, the resource that’s compared is the amount of Bitcoin a miner holds – someone holding 1% of the Bitcoin can mine 1% of the “Proof of Stake blocks”. Instead of sacrificing energy to mine a block, a user must prove they own a certain amount of the cryptocurrency to generate a block. The more stake you own, the more likely you are to generate a block. In theory, this should prevent users from creating forks because it will devalue their stake and it should save a lot of energy. Proof of Stake sounds like a good idea, but ironically, there is the “Nothing at Stake” problem. Since mining Bitcoins is costly, it is not smart to waste your energy on a fork that won’t earn you any money, however with Proof of Stake, it is free to mine a fork</a:t>
            </a:r>
          </a:p>
        </p:txBody>
      </p:sp>
    </p:spTree>
    <p:extLst>
      <p:ext uri="{BB962C8B-B14F-4D97-AF65-F5344CB8AC3E}">
        <p14:creationId xmlns:p14="http://schemas.microsoft.com/office/powerpoint/2010/main" val="167237540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6000" y="116629"/>
            <a:ext cx="8723050" cy="452986"/>
          </a:xfrm>
        </p:spPr>
        <p:txBody>
          <a:bodyPr/>
          <a:lstStyle/>
          <a:p>
            <a:r>
              <a:rPr lang="en-US" sz="2400" dirty="0">
                <a:latin typeface="Arial" panose="020B0604020202020204" pitchFamily="34" charset="0"/>
                <a:cs typeface="Arial" panose="020B0604020202020204" pitchFamily="34" charset="0"/>
              </a:rPr>
              <a:t>Proof of Work</a:t>
            </a:r>
            <a:endParaRPr lang="en-US" sz="2400" dirty="0">
              <a:latin typeface="Arial" panose="020B0604020202020204" pitchFamily="34" charset="0"/>
              <a:cs typeface="Arial" panose="020B0604020202020204" pitchFamily="34" charset="0"/>
            </a:endParaRPr>
          </a:p>
        </p:txBody>
      </p:sp>
      <p:sp>
        <p:nvSpPr>
          <p:cNvPr id="3" name="Slide Number Placeholder 2"/>
          <p:cNvSpPr>
            <a:spLocks noGrp="1"/>
          </p:cNvSpPr>
          <p:nvPr>
            <p:ph type="sldNum" sz="quarter" idx="2"/>
          </p:nvPr>
        </p:nvSpPr>
        <p:spPr/>
        <p:txBody>
          <a:bodyPr/>
          <a:lstStyle/>
          <a:p>
            <a:fld id="{86CB4B4D-7CA3-9044-876B-883B54F8677D}" type="slidenum">
              <a:rPr lang="en-US" smtClean="0"/>
              <a:pPr/>
              <a:t>82</a:t>
            </a:fld>
            <a:endParaRPr lang="en-US" dirty="0"/>
          </a:p>
        </p:txBody>
      </p:sp>
      <p:sp>
        <p:nvSpPr>
          <p:cNvPr id="4" name="Content Placeholder 6"/>
          <p:cNvSpPr txBox="1">
            <a:spLocks/>
          </p:cNvSpPr>
          <p:nvPr/>
        </p:nvSpPr>
        <p:spPr>
          <a:xfrm>
            <a:off x="320122" y="735013"/>
            <a:ext cx="8620125" cy="3660775"/>
          </a:xfrm>
          <a:prstGeom prst="rect">
            <a:avLst/>
          </a:prstGeom>
        </p:spPr>
        <p:txBody>
          <a:bodyPr>
            <a:noAutofit/>
          </a:bodyPr>
          <a:lstStyle>
            <a:lvl1pPr marL="342900" marR="0" indent="-342900"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1pPr>
            <a:lvl2pPr marL="783771" marR="0" indent="-326571"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2pPr>
            <a:lvl3pPr marL="1219200" marR="0" indent="-304800"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3pPr>
            <a:lvl4pPr marL="1737360" marR="0" indent="-365760"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4pPr>
            <a:lvl5pPr marL="2194560" marR="0" indent="-365760"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5pPr>
            <a:lvl6pPr marL="2651760" marR="0" indent="-365760"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6pPr>
            <a:lvl7pPr marL="3108960" marR="0" indent="-365760"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7pPr>
            <a:lvl8pPr marL="3566159" marR="0" indent="-365759"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8pPr>
            <a:lvl9pPr marL="4023359" marR="0" indent="-365759"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9pPr>
          </a:lstStyle>
          <a:p>
            <a:pPr algn="just"/>
            <a:r>
              <a:rPr lang="en-US" sz="1500" dirty="0">
                <a:ea typeface="Verdana" panose="020B0604030504040204" pitchFamily="34" charset="0"/>
                <a:cs typeface="Verdana" panose="020B0604030504040204" pitchFamily="34" charset="0"/>
              </a:rPr>
              <a:t>POW system/protocol/function is an economic measure to deter denial of service attacks and other service abuses such as spam on a network by requiring some work from the service requester, usually meaning processing time by a computer. The concept may have been first presented by Cynthia </a:t>
            </a:r>
            <a:r>
              <a:rPr lang="en-US" sz="1500" dirty="0" err="1">
                <a:ea typeface="Verdana" panose="020B0604030504040204" pitchFamily="34" charset="0"/>
                <a:cs typeface="Verdana" panose="020B0604030504040204" pitchFamily="34" charset="0"/>
              </a:rPr>
              <a:t>Dwork</a:t>
            </a:r>
            <a:r>
              <a:rPr lang="en-US" sz="1500" dirty="0">
                <a:ea typeface="Verdana" panose="020B0604030504040204" pitchFamily="34" charset="0"/>
                <a:cs typeface="Verdana" panose="020B0604030504040204" pitchFamily="34" charset="0"/>
              </a:rPr>
              <a:t> and Moni </a:t>
            </a:r>
            <a:r>
              <a:rPr lang="en-US" sz="1500" dirty="0" err="1">
                <a:ea typeface="Verdana" panose="020B0604030504040204" pitchFamily="34" charset="0"/>
                <a:cs typeface="Verdana" panose="020B0604030504040204" pitchFamily="34" charset="0"/>
              </a:rPr>
              <a:t>Naor</a:t>
            </a:r>
            <a:r>
              <a:rPr lang="en-US" sz="1500" dirty="0">
                <a:ea typeface="Verdana" panose="020B0604030504040204" pitchFamily="34" charset="0"/>
                <a:cs typeface="Verdana" panose="020B0604030504040204" pitchFamily="34" charset="0"/>
              </a:rPr>
              <a:t> in a 1993 journal. The term “Proof of Work” was first coined and formalized in a 1999 paper by Markus </a:t>
            </a:r>
            <a:r>
              <a:rPr lang="en-US" sz="1500" dirty="0" err="1">
                <a:ea typeface="Verdana" panose="020B0604030504040204" pitchFamily="34" charset="0"/>
                <a:cs typeface="Verdana" panose="020B0604030504040204" pitchFamily="34" charset="0"/>
              </a:rPr>
              <a:t>Jakobsson</a:t>
            </a:r>
            <a:r>
              <a:rPr lang="en-US" sz="1500" dirty="0">
                <a:ea typeface="Verdana" panose="020B0604030504040204" pitchFamily="34" charset="0"/>
                <a:cs typeface="Verdana" panose="020B0604030504040204" pitchFamily="34" charset="0"/>
              </a:rPr>
              <a:t> and Ari </a:t>
            </a:r>
            <a:r>
              <a:rPr lang="en-US" sz="1500" dirty="0" err="1">
                <a:ea typeface="Verdana" panose="020B0604030504040204" pitchFamily="34" charset="0"/>
                <a:cs typeface="Verdana" panose="020B0604030504040204" pitchFamily="34" charset="0"/>
              </a:rPr>
              <a:t>Juels</a:t>
            </a:r>
            <a:r>
              <a:rPr lang="en-US" sz="1500" dirty="0">
                <a:ea typeface="Verdana" panose="020B0604030504040204" pitchFamily="34" charset="0"/>
                <a:cs typeface="Verdana" panose="020B0604030504040204" pitchFamily="34" charset="0"/>
              </a:rPr>
              <a:t>. A key feature of these schemes is their asymmetry: the work must be moderately hard (but feasible) on the requester side but easy to check for the service provider. This idea is also known as a CPU cost function, client puzzle, computational puzzle or CPU pricing function</a:t>
            </a:r>
          </a:p>
        </p:txBody>
      </p:sp>
    </p:spTree>
    <p:extLst>
      <p:ext uri="{BB962C8B-B14F-4D97-AF65-F5344CB8AC3E}">
        <p14:creationId xmlns:p14="http://schemas.microsoft.com/office/powerpoint/2010/main" val="346436851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6000" y="116629"/>
            <a:ext cx="8723050" cy="452986"/>
          </a:xfrm>
        </p:spPr>
        <p:txBody>
          <a:bodyPr/>
          <a:lstStyle/>
          <a:p>
            <a:r>
              <a:rPr lang="en-US" sz="2400" dirty="0">
                <a:latin typeface="Arial" panose="020B0604020202020204" pitchFamily="34" charset="0"/>
                <a:cs typeface="Arial" panose="020B0604020202020204" pitchFamily="34" charset="0"/>
              </a:rPr>
              <a:t>Public </a:t>
            </a:r>
            <a:r>
              <a:rPr lang="en-US" sz="2400" dirty="0" err="1">
                <a:latin typeface="Arial" panose="020B0604020202020204" pitchFamily="34" charset="0"/>
                <a:cs typeface="Arial" panose="020B0604020202020204" pitchFamily="34" charset="0"/>
              </a:rPr>
              <a:t>Blockchains</a:t>
            </a:r>
            <a:endParaRPr lang="en-US" sz="2400" dirty="0">
              <a:latin typeface="Arial" panose="020B0604020202020204" pitchFamily="34" charset="0"/>
              <a:cs typeface="Arial" panose="020B0604020202020204" pitchFamily="34" charset="0"/>
            </a:endParaRPr>
          </a:p>
        </p:txBody>
      </p:sp>
      <p:sp>
        <p:nvSpPr>
          <p:cNvPr id="3" name="Slide Number Placeholder 2"/>
          <p:cNvSpPr>
            <a:spLocks noGrp="1"/>
          </p:cNvSpPr>
          <p:nvPr>
            <p:ph type="sldNum" sz="quarter" idx="2"/>
          </p:nvPr>
        </p:nvSpPr>
        <p:spPr/>
        <p:txBody>
          <a:bodyPr/>
          <a:lstStyle/>
          <a:p>
            <a:fld id="{86CB4B4D-7CA3-9044-876B-883B54F8677D}" type="slidenum">
              <a:rPr lang="en-US" smtClean="0"/>
              <a:pPr/>
              <a:t>83</a:t>
            </a:fld>
            <a:endParaRPr lang="en-US" dirty="0"/>
          </a:p>
        </p:txBody>
      </p:sp>
      <p:sp>
        <p:nvSpPr>
          <p:cNvPr id="4" name="Content Placeholder 6"/>
          <p:cNvSpPr txBox="1">
            <a:spLocks/>
          </p:cNvSpPr>
          <p:nvPr/>
        </p:nvSpPr>
        <p:spPr>
          <a:xfrm>
            <a:off x="320122" y="735013"/>
            <a:ext cx="8620125" cy="3660775"/>
          </a:xfrm>
          <a:prstGeom prst="rect">
            <a:avLst/>
          </a:prstGeom>
        </p:spPr>
        <p:txBody>
          <a:bodyPr>
            <a:noAutofit/>
          </a:bodyPr>
          <a:lstStyle>
            <a:lvl1pPr marL="342900" marR="0" indent="-342900"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1pPr>
            <a:lvl2pPr marL="783771" marR="0" indent="-326571"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2pPr>
            <a:lvl3pPr marL="1219200" marR="0" indent="-304800"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3pPr>
            <a:lvl4pPr marL="1737360" marR="0" indent="-365760"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4pPr>
            <a:lvl5pPr marL="2194560" marR="0" indent="-365760"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5pPr>
            <a:lvl6pPr marL="2651760" marR="0" indent="-365760"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6pPr>
            <a:lvl7pPr marL="3108960" marR="0" indent="-365760"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7pPr>
            <a:lvl8pPr marL="3566159" marR="0" indent="-365759"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8pPr>
            <a:lvl9pPr marL="4023359" marR="0" indent="-365759"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9pPr>
          </a:lstStyle>
          <a:p>
            <a:pPr algn="just"/>
            <a:r>
              <a:rPr lang="en-US" sz="1500" dirty="0" smtClean="0">
                <a:ea typeface="Verdana" panose="020B0604030504040204" pitchFamily="34" charset="0"/>
                <a:cs typeface="Verdana" panose="020B0604030504040204" pitchFamily="34" charset="0"/>
              </a:rPr>
              <a:t>A </a:t>
            </a:r>
            <a:r>
              <a:rPr lang="en-US" sz="1500" dirty="0">
                <a:ea typeface="Verdana" panose="020B0604030504040204" pitchFamily="34" charset="0"/>
                <a:cs typeface="Verdana" panose="020B0604030504040204" pitchFamily="34" charset="0"/>
              </a:rPr>
              <a:t>public blockchain is a blockchain that anyone in the world can read, anyone in the world can send transactions to and expect to see them included if they are valid, and anyone in the world can participate in the consensus process – the process for determining what blocks get added to the chain and what the current state is. As a substitute for centralized or quasi-centralized trust, public </a:t>
            </a:r>
            <a:r>
              <a:rPr lang="en-US" sz="1500" dirty="0" err="1">
                <a:ea typeface="Verdana" panose="020B0604030504040204" pitchFamily="34" charset="0"/>
                <a:cs typeface="Verdana" panose="020B0604030504040204" pitchFamily="34" charset="0"/>
              </a:rPr>
              <a:t>blockchains</a:t>
            </a:r>
            <a:r>
              <a:rPr lang="en-US" sz="1500" dirty="0">
                <a:ea typeface="Verdana" panose="020B0604030504040204" pitchFamily="34" charset="0"/>
                <a:cs typeface="Verdana" panose="020B0604030504040204" pitchFamily="34" charset="0"/>
              </a:rPr>
              <a:t> are secured by crypto economics – the combination of economic incentives and cryptographic verification using mechanisms such as proof of work or proof of stake, following a general principle that the degree to which someone can have an influence in the consensus process is proportional to the quantity of economic resources that they can bring to bear. These </a:t>
            </a:r>
            <a:r>
              <a:rPr lang="en-US" sz="1500" dirty="0" err="1">
                <a:ea typeface="Verdana" panose="020B0604030504040204" pitchFamily="34" charset="0"/>
                <a:cs typeface="Verdana" panose="020B0604030504040204" pitchFamily="34" charset="0"/>
              </a:rPr>
              <a:t>blockchains</a:t>
            </a:r>
            <a:r>
              <a:rPr lang="en-US" sz="1500" dirty="0">
                <a:ea typeface="Verdana" panose="020B0604030504040204" pitchFamily="34" charset="0"/>
                <a:cs typeface="Verdana" panose="020B0604030504040204" pitchFamily="34" charset="0"/>
              </a:rPr>
              <a:t> are generally considered to be “fully decentralized”</a:t>
            </a:r>
          </a:p>
        </p:txBody>
      </p:sp>
    </p:spTree>
    <p:extLst>
      <p:ext uri="{BB962C8B-B14F-4D97-AF65-F5344CB8AC3E}">
        <p14:creationId xmlns:p14="http://schemas.microsoft.com/office/powerpoint/2010/main" val="409933634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6000" y="116629"/>
            <a:ext cx="8723050" cy="452986"/>
          </a:xfrm>
        </p:spPr>
        <p:txBody>
          <a:bodyPr/>
          <a:lstStyle/>
          <a:p>
            <a:r>
              <a:rPr lang="en-US" sz="2400" dirty="0">
                <a:latin typeface="Arial" panose="020B0604020202020204" pitchFamily="34" charset="0"/>
                <a:cs typeface="Arial" panose="020B0604020202020204" pitchFamily="34" charset="0"/>
              </a:rPr>
              <a:t>Satoshi</a:t>
            </a:r>
            <a:endParaRPr lang="en-US" sz="2400" dirty="0">
              <a:latin typeface="Arial" panose="020B0604020202020204" pitchFamily="34" charset="0"/>
              <a:cs typeface="Arial" panose="020B0604020202020204" pitchFamily="34" charset="0"/>
            </a:endParaRPr>
          </a:p>
        </p:txBody>
      </p:sp>
      <p:sp>
        <p:nvSpPr>
          <p:cNvPr id="3" name="Slide Number Placeholder 2"/>
          <p:cNvSpPr>
            <a:spLocks noGrp="1"/>
          </p:cNvSpPr>
          <p:nvPr>
            <p:ph type="sldNum" sz="quarter" idx="2"/>
          </p:nvPr>
        </p:nvSpPr>
        <p:spPr/>
        <p:txBody>
          <a:bodyPr/>
          <a:lstStyle/>
          <a:p>
            <a:fld id="{86CB4B4D-7CA3-9044-876B-883B54F8677D}" type="slidenum">
              <a:rPr lang="en-US" smtClean="0"/>
              <a:pPr/>
              <a:t>84</a:t>
            </a:fld>
            <a:endParaRPr lang="en-US" dirty="0"/>
          </a:p>
        </p:txBody>
      </p:sp>
      <p:sp>
        <p:nvSpPr>
          <p:cNvPr id="4" name="Content Placeholder 6"/>
          <p:cNvSpPr txBox="1">
            <a:spLocks/>
          </p:cNvSpPr>
          <p:nvPr/>
        </p:nvSpPr>
        <p:spPr>
          <a:xfrm>
            <a:off x="320122" y="735013"/>
            <a:ext cx="8620125" cy="3660775"/>
          </a:xfrm>
          <a:prstGeom prst="rect">
            <a:avLst/>
          </a:prstGeom>
        </p:spPr>
        <p:txBody>
          <a:bodyPr>
            <a:noAutofit/>
          </a:bodyPr>
          <a:lstStyle>
            <a:lvl1pPr marL="342900" marR="0" indent="-342900"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1pPr>
            <a:lvl2pPr marL="783771" marR="0" indent="-326571"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2pPr>
            <a:lvl3pPr marL="1219200" marR="0" indent="-304800"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3pPr>
            <a:lvl4pPr marL="1737360" marR="0" indent="-365760"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4pPr>
            <a:lvl5pPr marL="2194560" marR="0" indent="-365760"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5pPr>
            <a:lvl6pPr marL="2651760" marR="0" indent="-365760"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6pPr>
            <a:lvl7pPr marL="3108960" marR="0" indent="-365760"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7pPr>
            <a:lvl8pPr marL="3566159" marR="0" indent="-365759"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8pPr>
            <a:lvl9pPr marL="4023359" marR="0" indent="-365759"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9pPr>
          </a:lstStyle>
          <a:p>
            <a:pPr algn="just"/>
            <a:r>
              <a:rPr lang="en-US" sz="1500" dirty="0">
                <a:ea typeface="Verdana" panose="020B0604030504040204" pitchFamily="34" charset="0"/>
                <a:cs typeface="Verdana" panose="020B0604030504040204" pitchFamily="34" charset="0"/>
              </a:rPr>
              <a:t>The smallest unit of Bitcoin, equal to 0.00000001 BTC</a:t>
            </a:r>
          </a:p>
        </p:txBody>
      </p:sp>
    </p:spTree>
    <p:extLst>
      <p:ext uri="{BB962C8B-B14F-4D97-AF65-F5344CB8AC3E}">
        <p14:creationId xmlns:p14="http://schemas.microsoft.com/office/powerpoint/2010/main" val="37046167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6000" y="116629"/>
            <a:ext cx="8723050" cy="452986"/>
          </a:xfrm>
        </p:spPr>
        <p:txBody>
          <a:bodyPr/>
          <a:lstStyle/>
          <a:p>
            <a:r>
              <a:rPr lang="en-US" sz="2400" dirty="0">
                <a:latin typeface="Arial" panose="020B0604020202020204" pitchFamily="34" charset="0"/>
                <a:cs typeface="Arial" panose="020B0604020202020204" pitchFamily="34" charset="0"/>
              </a:rPr>
              <a:t>Satoshi </a:t>
            </a:r>
            <a:r>
              <a:rPr lang="en-US" sz="2400" dirty="0" err="1">
                <a:latin typeface="Arial" panose="020B0604020202020204" pitchFamily="34" charset="0"/>
                <a:cs typeface="Arial" panose="020B0604020202020204" pitchFamily="34" charset="0"/>
              </a:rPr>
              <a:t>Nakamoto</a:t>
            </a:r>
            <a:endParaRPr lang="en-US" sz="2400" dirty="0">
              <a:latin typeface="Arial" panose="020B0604020202020204" pitchFamily="34" charset="0"/>
              <a:cs typeface="Arial" panose="020B0604020202020204" pitchFamily="34" charset="0"/>
            </a:endParaRPr>
          </a:p>
        </p:txBody>
      </p:sp>
      <p:sp>
        <p:nvSpPr>
          <p:cNvPr id="3" name="Slide Number Placeholder 2"/>
          <p:cNvSpPr>
            <a:spLocks noGrp="1"/>
          </p:cNvSpPr>
          <p:nvPr>
            <p:ph type="sldNum" sz="quarter" idx="2"/>
          </p:nvPr>
        </p:nvSpPr>
        <p:spPr/>
        <p:txBody>
          <a:bodyPr/>
          <a:lstStyle/>
          <a:p>
            <a:fld id="{86CB4B4D-7CA3-9044-876B-883B54F8677D}" type="slidenum">
              <a:rPr lang="en-US" smtClean="0"/>
              <a:pPr/>
              <a:t>85</a:t>
            </a:fld>
            <a:endParaRPr lang="en-US" dirty="0"/>
          </a:p>
        </p:txBody>
      </p:sp>
      <p:sp>
        <p:nvSpPr>
          <p:cNvPr id="4" name="Content Placeholder 6"/>
          <p:cNvSpPr txBox="1">
            <a:spLocks/>
          </p:cNvSpPr>
          <p:nvPr/>
        </p:nvSpPr>
        <p:spPr>
          <a:xfrm>
            <a:off x="320122" y="735013"/>
            <a:ext cx="8620125" cy="3660775"/>
          </a:xfrm>
          <a:prstGeom prst="rect">
            <a:avLst/>
          </a:prstGeom>
        </p:spPr>
        <p:txBody>
          <a:bodyPr>
            <a:noAutofit/>
          </a:bodyPr>
          <a:lstStyle>
            <a:lvl1pPr marL="342900" marR="0" indent="-342900"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1pPr>
            <a:lvl2pPr marL="783771" marR="0" indent="-326571"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2pPr>
            <a:lvl3pPr marL="1219200" marR="0" indent="-304800"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3pPr>
            <a:lvl4pPr marL="1737360" marR="0" indent="-365760"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4pPr>
            <a:lvl5pPr marL="2194560" marR="0" indent="-365760"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5pPr>
            <a:lvl6pPr marL="2651760" marR="0" indent="-365760"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6pPr>
            <a:lvl7pPr marL="3108960" marR="0" indent="-365760"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7pPr>
            <a:lvl8pPr marL="3566159" marR="0" indent="-365759"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8pPr>
            <a:lvl9pPr marL="4023359" marR="0" indent="-365759"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9pPr>
          </a:lstStyle>
          <a:p>
            <a:pPr algn="just"/>
            <a:r>
              <a:rPr lang="en-US" sz="1500" dirty="0">
                <a:ea typeface="Verdana" panose="020B0604030504040204" pitchFamily="34" charset="0"/>
                <a:cs typeface="Verdana" panose="020B0604030504040204" pitchFamily="34" charset="0"/>
              </a:rPr>
              <a:t>Satoshi </a:t>
            </a:r>
            <a:r>
              <a:rPr lang="en-US" sz="1500" dirty="0" err="1" smtClean="0">
                <a:ea typeface="Verdana" panose="020B0604030504040204" pitchFamily="34" charset="0"/>
                <a:cs typeface="Verdana" panose="020B0604030504040204" pitchFamily="34" charset="0"/>
              </a:rPr>
              <a:t>Nakamoto</a:t>
            </a:r>
            <a:r>
              <a:rPr lang="en-US" sz="1500" dirty="0" smtClean="0">
                <a:ea typeface="Verdana" panose="020B0604030504040204" pitchFamily="34" charset="0"/>
                <a:cs typeface="Verdana" panose="020B0604030504040204" pitchFamily="34" charset="0"/>
              </a:rPr>
              <a:t> is </a:t>
            </a:r>
            <a:r>
              <a:rPr lang="en-US" sz="1500" dirty="0">
                <a:ea typeface="Verdana" panose="020B0604030504040204" pitchFamily="34" charset="0"/>
                <a:cs typeface="Verdana" panose="020B0604030504040204" pitchFamily="34" charset="0"/>
              </a:rPr>
              <a:t>a person or group of people who created the bitcoin protocol and reference software, Bitcoin Core (formerly known as Bitcoin-</a:t>
            </a:r>
            <a:r>
              <a:rPr lang="en-US" sz="1500" dirty="0" err="1">
                <a:ea typeface="Verdana" panose="020B0604030504040204" pitchFamily="34" charset="0"/>
                <a:cs typeface="Verdana" panose="020B0604030504040204" pitchFamily="34" charset="0"/>
              </a:rPr>
              <a:t>Qt</a:t>
            </a:r>
            <a:r>
              <a:rPr lang="en-US" sz="1500" dirty="0">
                <a:ea typeface="Verdana" panose="020B0604030504040204" pitchFamily="34" charset="0"/>
                <a:cs typeface="Verdana" panose="020B0604030504040204" pitchFamily="34" charset="0"/>
              </a:rPr>
              <a:t>). In 2008, </a:t>
            </a:r>
            <a:r>
              <a:rPr lang="en-US" sz="1500" dirty="0" err="1">
                <a:ea typeface="Verdana" panose="020B0604030504040204" pitchFamily="34" charset="0"/>
                <a:cs typeface="Verdana" panose="020B0604030504040204" pitchFamily="34" charset="0"/>
              </a:rPr>
              <a:t>Nakamoto</a:t>
            </a:r>
            <a:r>
              <a:rPr lang="en-US" sz="1500" dirty="0">
                <a:ea typeface="Verdana" panose="020B0604030504040204" pitchFamily="34" charset="0"/>
                <a:cs typeface="Verdana" panose="020B0604030504040204" pitchFamily="34" charset="0"/>
              </a:rPr>
              <a:t> published a paper on The Cryptography Mailing list at metzdowd.com describing the bitcoin digital currency. In 2009, they released the first bitcoin software that launched the network and the first units of the bitcoin cryptocurrency, called bitcoins</a:t>
            </a:r>
          </a:p>
        </p:txBody>
      </p:sp>
    </p:spTree>
    <p:extLst>
      <p:ext uri="{BB962C8B-B14F-4D97-AF65-F5344CB8AC3E}">
        <p14:creationId xmlns:p14="http://schemas.microsoft.com/office/powerpoint/2010/main" val="65305609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6000" y="116629"/>
            <a:ext cx="8723050" cy="452986"/>
          </a:xfrm>
        </p:spPr>
        <p:txBody>
          <a:bodyPr/>
          <a:lstStyle/>
          <a:p>
            <a:r>
              <a:rPr lang="en-US" sz="2400" dirty="0">
                <a:latin typeface="Arial" panose="020B0604020202020204" pitchFamily="34" charset="0"/>
                <a:cs typeface="Arial" panose="020B0604020202020204" pitchFamily="34" charset="0"/>
              </a:rPr>
              <a:t>SHA (Secure Hash Algorithm)</a:t>
            </a:r>
            <a:endParaRPr lang="en-US" sz="2400" dirty="0">
              <a:latin typeface="Arial" panose="020B0604020202020204" pitchFamily="34" charset="0"/>
              <a:cs typeface="Arial" panose="020B0604020202020204" pitchFamily="34" charset="0"/>
            </a:endParaRPr>
          </a:p>
        </p:txBody>
      </p:sp>
      <p:sp>
        <p:nvSpPr>
          <p:cNvPr id="3" name="Slide Number Placeholder 2"/>
          <p:cNvSpPr>
            <a:spLocks noGrp="1"/>
          </p:cNvSpPr>
          <p:nvPr>
            <p:ph type="sldNum" sz="quarter" idx="2"/>
          </p:nvPr>
        </p:nvSpPr>
        <p:spPr/>
        <p:txBody>
          <a:bodyPr/>
          <a:lstStyle/>
          <a:p>
            <a:fld id="{86CB4B4D-7CA3-9044-876B-883B54F8677D}" type="slidenum">
              <a:rPr lang="en-US" smtClean="0"/>
              <a:pPr/>
              <a:t>86</a:t>
            </a:fld>
            <a:endParaRPr lang="en-US" dirty="0"/>
          </a:p>
        </p:txBody>
      </p:sp>
      <p:sp>
        <p:nvSpPr>
          <p:cNvPr id="4" name="Content Placeholder 6"/>
          <p:cNvSpPr txBox="1">
            <a:spLocks/>
          </p:cNvSpPr>
          <p:nvPr/>
        </p:nvSpPr>
        <p:spPr>
          <a:xfrm>
            <a:off x="320122" y="735013"/>
            <a:ext cx="8620125" cy="3660775"/>
          </a:xfrm>
          <a:prstGeom prst="rect">
            <a:avLst/>
          </a:prstGeom>
        </p:spPr>
        <p:txBody>
          <a:bodyPr>
            <a:noAutofit/>
          </a:bodyPr>
          <a:lstStyle>
            <a:lvl1pPr marL="342900" marR="0" indent="-342900"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1pPr>
            <a:lvl2pPr marL="783771" marR="0" indent="-326571"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2pPr>
            <a:lvl3pPr marL="1219200" marR="0" indent="-304800"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3pPr>
            <a:lvl4pPr marL="1737360" marR="0" indent="-365760"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4pPr>
            <a:lvl5pPr marL="2194560" marR="0" indent="-365760"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5pPr>
            <a:lvl6pPr marL="2651760" marR="0" indent="-365760"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6pPr>
            <a:lvl7pPr marL="3108960" marR="0" indent="-365760"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7pPr>
            <a:lvl8pPr marL="3566159" marR="0" indent="-365759"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8pPr>
            <a:lvl9pPr marL="4023359" marR="0" indent="-365759"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9pPr>
          </a:lstStyle>
          <a:p>
            <a:pPr algn="just"/>
            <a:r>
              <a:rPr lang="en-US" sz="1500" dirty="0">
                <a:ea typeface="Verdana" panose="020B0604030504040204" pitchFamily="34" charset="0"/>
                <a:cs typeface="Verdana" panose="020B0604030504040204" pitchFamily="34" charset="0"/>
              </a:rPr>
              <a:t>SHA is a family of cryptographic hash functions published by the National Institute of Standards and Technology (NIST) as a U.S. Federal Information Processing Standard (FIPS). SHA256 is an algorithm used in Bitcoin that takes an input of any size which can be any form of data(text, jpeg, pdf, etc.), mixes it up and creates a fixed size output(a hash) which is 256-bit (32-byte) long . You can think of the hash as the fingerprint of the data. Hashes are one-way functions – they cannot be decrypted back. The only way to decrypt a hash is by brute forcing it. Brute force means to systematically try all the combinations for an input. Brute force attack will always find the input, no matter its complexity. The downside is whether or not you will still be alive when it finally guesses it</a:t>
            </a:r>
          </a:p>
          <a:p>
            <a:pPr algn="just"/>
            <a:endParaRPr lang="en-US" sz="1500" dirty="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424428880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6000" y="116629"/>
            <a:ext cx="8723050" cy="452986"/>
          </a:xfrm>
        </p:spPr>
        <p:txBody>
          <a:bodyPr/>
          <a:lstStyle/>
          <a:p>
            <a:r>
              <a:rPr lang="en-US" sz="2400" dirty="0">
                <a:latin typeface="Arial" panose="020B0604020202020204" pitchFamily="34" charset="0"/>
                <a:cs typeface="Arial" panose="020B0604020202020204" pitchFamily="34" charset="0"/>
              </a:rPr>
              <a:t>Smart contracts</a:t>
            </a:r>
            <a:endParaRPr lang="en-US" sz="2400" dirty="0">
              <a:latin typeface="Arial" panose="020B0604020202020204" pitchFamily="34" charset="0"/>
              <a:cs typeface="Arial" panose="020B0604020202020204" pitchFamily="34" charset="0"/>
            </a:endParaRPr>
          </a:p>
        </p:txBody>
      </p:sp>
      <p:sp>
        <p:nvSpPr>
          <p:cNvPr id="3" name="Slide Number Placeholder 2"/>
          <p:cNvSpPr>
            <a:spLocks noGrp="1"/>
          </p:cNvSpPr>
          <p:nvPr>
            <p:ph type="sldNum" sz="quarter" idx="2"/>
          </p:nvPr>
        </p:nvSpPr>
        <p:spPr/>
        <p:txBody>
          <a:bodyPr/>
          <a:lstStyle/>
          <a:p>
            <a:fld id="{86CB4B4D-7CA3-9044-876B-883B54F8677D}" type="slidenum">
              <a:rPr lang="en-US" smtClean="0"/>
              <a:pPr/>
              <a:t>87</a:t>
            </a:fld>
            <a:endParaRPr lang="en-US" dirty="0"/>
          </a:p>
        </p:txBody>
      </p:sp>
      <p:sp>
        <p:nvSpPr>
          <p:cNvPr id="4" name="Content Placeholder 6"/>
          <p:cNvSpPr txBox="1">
            <a:spLocks/>
          </p:cNvSpPr>
          <p:nvPr/>
        </p:nvSpPr>
        <p:spPr>
          <a:xfrm>
            <a:off x="320122" y="735013"/>
            <a:ext cx="8620125" cy="3660775"/>
          </a:xfrm>
          <a:prstGeom prst="rect">
            <a:avLst/>
          </a:prstGeom>
        </p:spPr>
        <p:txBody>
          <a:bodyPr>
            <a:noAutofit/>
          </a:bodyPr>
          <a:lstStyle>
            <a:lvl1pPr marL="342900" marR="0" indent="-342900"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1pPr>
            <a:lvl2pPr marL="783771" marR="0" indent="-326571"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2pPr>
            <a:lvl3pPr marL="1219200" marR="0" indent="-304800"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3pPr>
            <a:lvl4pPr marL="1737360" marR="0" indent="-365760"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4pPr>
            <a:lvl5pPr marL="2194560" marR="0" indent="-365760"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5pPr>
            <a:lvl6pPr marL="2651760" marR="0" indent="-365760"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6pPr>
            <a:lvl7pPr marL="3108960" marR="0" indent="-365760"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7pPr>
            <a:lvl8pPr marL="3566159" marR="0" indent="-365759"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8pPr>
            <a:lvl9pPr marL="4023359" marR="0" indent="-365759"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9pPr>
          </a:lstStyle>
          <a:p>
            <a:pPr algn="just"/>
            <a:r>
              <a:rPr lang="en-US" sz="1500" dirty="0">
                <a:ea typeface="Verdana" panose="020B0604030504040204" pitchFamily="34" charset="0"/>
                <a:cs typeface="Verdana" panose="020B0604030504040204" pitchFamily="34" charset="0"/>
              </a:rPr>
              <a:t>Smart Contracts are computer protocols that facilitate, verify, or enforce the negotiation or performance of a contract, or that obviate the need for a contractual clause. Smart contracts usually also have a user interface and often emulate the logic of contractual clauses. Proponents of smart contracts claim that many kinds of contractual clauses may thus be made partially or fully self-executing, self-enforcing, or both. Smart contracts aim to provide security superior to traditional contract law and to reduce other transaction costs associated with contra</a:t>
            </a:r>
          </a:p>
        </p:txBody>
      </p:sp>
    </p:spTree>
    <p:extLst>
      <p:ext uri="{BB962C8B-B14F-4D97-AF65-F5344CB8AC3E}">
        <p14:creationId xmlns:p14="http://schemas.microsoft.com/office/powerpoint/2010/main" val="50459409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6000" y="116629"/>
            <a:ext cx="8723050" cy="452986"/>
          </a:xfrm>
        </p:spPr>
        <p:txBody>
          <a:bodyPr/>
          <a:lstStyle/>
          <a:p>
            <a:r>
              <a:rPr lang="en-US" sz="2400" dirty="0">
                <a:latin typeface="Arial" panose="020B0604020202020204" pitchFamily="34" charset="0"/>
                <a:cs typeface="Arial" panose="020B0604020202020204" pitchFamily="34" charset="0"/>
              </a:rPr>
              <a:t>SPV(Simplified Payment Verification) client</a:t>
            </a:r>
            <a:endParaRPr lang="en-US" sz="2400" dirty="0">
              <a:latin typeface="Arial" panose="020B0604020202020204" pitchFamily="34" charset="0"/>
              <a:cs typeface="Arial" panose="020B0604020202020204" pitchFamily="34" charset="0"/>
            </a:endParaRPr>
          </a:p>
        </p:txBody>
      </p:sp>
      <p:sp>
        <p:nvSpPr>
          <p:cNvPr id="3" name="Slide Number Placeholder 2"/>
          <p:cNvSpPr>
            <a:spLocks noGrp="1"/>
          </p:cNvSpPr>
          <p:nvPr>
            <p:ph type="sldNum" sz="quarter" idx="2"/>
          </p:nvPr>
        </p:nvSpPr>
        <p:spPr/>
        <p:txBody>
          <a:bodyPr/>
          <a:lstStyle/>
          <a:p>
            <a:fld id="{86CB4B4D-7CA3-9044-876B-883B54F8677D}" type="slidenum">
              <a:rPr lang="en-US" smtClean="0"/>
              <a:pPr/>
              <a:t>88</a:t>
            </a:fld>
            <a:endParaRPr lang="en-US" dirty="0"/>
          </a:p>
        </p:txBody>
      </p:sp>
      <p:sp>
        <p:nvSpPr>
          <p:cNvPr id="4" name="Content Placeholder 6"/>
          <p:cNvSpPr txBox="1">
            <a:spLocks/>
          </p:cNvSpPr>
          <p:nvPr/>
        </p:nvSpPr>
        <p:spPr>
          <a:xfrm>
            <a:off x="320122" y="735013"/>
            <a:ext cx="8620125" cy="3660775"/>
          </a:xfrm>
          <a:prstGeom prst="rect">
            <a:avLst/>
          </a:prstGeom>
        </p:spPr>
        <p:txBody>
          <a:bodyPr>
            <a:noAutofit/>
          </a:bodyPr>
          <a:lstStyle>
            <a:lvl1pPr marL="342900" marR="0" indent="-342900"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1pPr>
            <a:lvl2pPr marL="783771" marR="0" indent="-326571"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2pPr>
            <a:lvl3pPr marL="1219200" marR="0" indent="-304800"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3pPr>
            <a:lvl4pPr marL="1737360" marR="0" indent="-365760"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4pPr>
            <a:lvl5pPr marL="2194560" marR="0" indent="-365760"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5pPr>
            <a:lvl6pPr marL="2651760" marR="0" indent="-365760"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6pPr>
            <a:lvl7pPr marL="3108960" marR="0" indent="-365760"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7pPr>
            <a:lvl8pPr marL="3566159" marR="0" indent="-365759"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8pPr>
            <a:lvl9pPr marL="4023359" marR="0" indent="-365759"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9pPr>
          </a:lstStyle>
          <a:p>
            <a:pPr algn="just"/>
            <a:r>
              <a:rPr lang="en-US" sz="1500" dirty="0">
                <a:ea typeface="Verdana" panose="020B0604030504040204" pitchFamily="34" charset="0"/>
                <a:cs typeface="Verdana" panose="020B0604030504040204" pitchFamily="34" charset="0"/>
              </a:rPr>
              <a:t>SPV clients are Bitcoin lightweight clients which do not download and store the whole blockchain locally. These wallets provide a way to verify payments without having to download the complete blockchain. An SPV client only downloads the block headers by connecting to a full node</a:t>
            </a:r>
          </a:p>
        </p:txBody>
      </p:sp>
    </p:spTree>
    <p:extLst>
      <p:ext uri="{BB962C8B-B14F-4D97-AF65-F5344CB8AC3E}">
        <p14:creationId xmlns:p14="http://schemas.microsoft.com/office/powerpoint/2010/main" val="37473122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6000" y="116629"/>
            <a:ext cx="8723050" cy="452986"/>
          </a:xfrm>
        </p:spPr>
        <p:txBody>
          <a:bodyPr/>
          <a:lstStyle/>
          <a:p>
            <a:r>
              <a:rPr lang="en-US" sz="2400" dirty="0">
                <a:latin typeface="Arial" panose="020B0604020202020204" pitchFamily="34" charset="0"/>
                <a:cs typeface="Arial" panose="020B0604020202020204" pitchFamily="34" charset="0"/>
              </a:rPr>
              <a:t>Token</a:t>
            </a:r>
            <a:endParaRPr lang="en-US" sz="2400" dirty="0">
              <a:latin typeface="Arial" panose="020B0604020202020204" pitchFamily="34" charset="0"/>
              <a:cs typeface="Arial" panose="020B0604020202020204" pitchFamily="34" charset="0"/>
            </a:endParaRPr>
          </a:p>
        </p:txBody>
      </p:sp>
      <p:sp>
        <p:nvSpPr>
          <p:cNvPr id="3" name="Slide Number Placeholder 2"/>
          <p:cNvSpPr>
            <a:spLocks noGrp="1"/>
          </p:cNvSpPr>
          <p:nvPr>
            <p:ph type="sldNum" sz="quarter" idx="2"/>
          </p:nvPr>
        </p:nvSpPr>
        <p:spPr/>
        <p:txBody>
          <a:bodyPr/>
          <a:lstStyle/>
          <a:p>
            <a:fld id="{86CB4B4D-7CA3-9044-876B-883B54F8677D}" type="slidenum">
              <a:rPr lang="en-US" smtClean="0"/>
              <a:pPr/>
              <a:t>89</a:t>
            </a:fld>
            <a:endParaRPr lang="en-US" dirty="0"/>
          </a:p>
        </p:txBody>
      </p:sp>
      <p:sp>
        <p:nvSpPr>
          <p:cNvPr id="4" name="Content Placeholder 6"/>
          <p:cNvSpPr txBox="1">
            <a:spLocks/>
          </p:cNvSpPr>
          <p:nvPr/>
        </p:nvSpPr>
        <p:spPr>
          <a:xfrm>
            <a:off x="320122" y="735013"/>
            <a:ext cx="8620125" cy="3660775"/>
          </a:xfrm>
          <a:prstGeom prst="rect">
            <a:avLst/>
          </a:prstGeom>
        </p:spPr>
        <p:txBody>
          <a:bodyPr>
            <a:noAutofit/>
          </a:bodyPr>
          <a:lstStyle>
            <a:lvl1pPr marL="342900" marR="0" indent="-342900"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1pPr>
            <a:lvl2pPr marL="783771" marR="0" indent="-326571"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2pPr>
            <a:lvl3pPr marL="1219200" marR="0" indent="-304800"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3pPr>
            <a:lvl4pPr marL="1737360" marR="0" indent="-365760"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4pPr>
            <a:lvl5pPr marL="2194560" marR="0" indent="-365760"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5pPr>
            <a:lvl6pPr marL="2651760" marR="0" indent="-365760"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6pPr>
            <a:lvl7pPr marL="3108960" marR="0" indent="-365760"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7pPr>
            <a:lvl8pPr marL="3566159" marR="0" indent="-365759"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8pPr>
            <a:lvl9pPr marL="4023359" marR="0" indent="-365759"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9pPr>
          </a:lstStyle>
          <a:p>
            <a:pPr algn="just"/>
            <a:r>
              <a:rPr lang="en-US" sz="1500" dirty="0">
                <a:ea typeface="Verdana" panose="020B0604030504040204" pitchFamily="34" charset="0"/>
                <a:cs typeface="Verdana" panose="020B0604030504040204" pitchFamily="34" charset="0"/>
              </a:rPr>
              <a:t>In the context of </a:t>
            </a:r>
            <a:r>
              <a:rPr lang="en-US" sz="1500" dirty="0" err="1">
                <a:ea typeface="Verdana" panose="020B0604030504040204" pitchFamily="34" charset="0"/>
                <a:cs typeface="Verdana" panose="020B0604030504040204" pitchFamily="34" charset="0"/>
              </a:rPr>
              <a:t>Blockchains</a:t>
            </a:r>
            <a:r>
              <a:rPr lang="en-US" sz="1500" dirty="0">
                <a:ea typeface="Verdana" panose="020B0604030504040204" pitchFamily="34" charset="0"/>
                <a:cs typeface="Verdana" panose="020B0604030504040204" pitchFamily="34" charset="0"/>
              </a:rPr>
              <a:t>, a token is a digital identity for something that can be owned. Historically, tokens started as meta information encoded in simple Bitcoin transactions, thereby taking advantage of the Bitcoin </a:t>
            </a:r>
            <a:r>
              <a:rPr lang="en-US" sz="1500" dirty="0" err="1">
                <a:ea typeface="Verdana" panose="020B0604030504040204" pitchFamily="34" charset="0"/>
                <a:cs typeface="Verdana" panose="020B0604030504040204" pitchFamily="34" charset="0"/>
              </a:rPr>
              <a:t>blockchain’s</a:t>
            </a:r>
            <a:r>
              <a:rPr lang="en-US" sz="1500" dirty="0">
                <a:ea typeface="Verdana" panose="020B0604030504040204" pitchFamily="34" charset="0"/>
                <a:cs typeface="Verdana" panose="020B0604030504040204" pitchFamily="34" charset="0"/>
              </a:rPr>
              <a:t> strong immutability. At a protocol layer, tokens were outsourced extensions to Bitcoin’s core protocol. Instead of being integrated as a feature on a software level, those tokens were created by misappropriating data fields in Bitcoin transactions (such as encoding data in the amount or </a:t>
            </a:r>
            <a:r>
              <a:rPr lang="en-US" sz="1500" dirty="0" err="1">
                <a:ea typeface="Verdana" panose="020B0604030504040204" pitchFamily="34" charset="0"/>
                <a:cs typeface="Verdana" panose="020B0604030504040204" pitchFamily="34" charset="0"/>
              </a:rPr>
              <a:t>op_return</a:t>
            </a:r>
            <a:r>
              <a:rPr lang="en-US" sz="1500" dirty="0">
                <a:ea typeface="Verdana" panose="020B0604030504040204" pitchFamily="34" charset="0"/>
                <a:cs typeface="Verdana" panose="020B0604030504040204" pitchFamily="34" charset="0"/>
              </a:rPr>
              <a:t> field). Today, modern tokens are created as sophisticated smart contract systems with complex permission systems and interaction paths attached. Smart contracts can be understood as software agents, which act deterministically and autonomously, within the scope of a given network, according to a predefined rule set. If the governance rules around issuance and management of a token are sufficiently complex regarding how they coordinate a group of stakeholders, token smart contracts may be understood as organizations sui generis. The management rules may reflect those of known legal, organizational entities such as stock corporations, but they do not have to</a:t>
            </a:r>
          </a:p>
        </p:txBody>
      </p:sp>
    </p:spTree>
    <p:extLst>
      <p:ext uri="{BB962C8B-B14F-4D97-AF65-F5344CB8AC3E}">
        <p14:creationId xmlns:p14="http://schemas.microsoft.com/office/powerpoint/2010/main" val="385693857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6129" y="75209"/>
            <a:ext cx="8723050" cy="452986"/>
          </a:xfrm>
        </p:spPr>
        <p:txBody>
          <a:bodyPr anchor="t">
            <a:noAutofit/>
          </a:bodyPr>
          <a:lstStyle/>
          <a:p>
            <a:r>
              <a:rPr lang="en-US" sz="2400" dirty="0">
                <a:latin typeface="Arial" panose="020B0604020202020204" pitchFamily="34" charset="0"/>
                <a:cs typeface="Arial" panose="020B0604020202020204" pitchFamily="34" charset="0"/>
              </a:rPr>
              <a:t>Distributed Ledger : Blockchain</a:t>
            </a:r>
          </a:p>
        </p:txBody>
      </p:sp>
      <p:sp>
        <p:nvSpPr>
          <p:cNvPr id="3" name="Slide Number Placeholder 2"/>
          <p:cNvSpPr>
            <a:spLocks noGrp="1"/>
          </p:cNvSpPr>
          <p:nvPr>
            <p:ph type="sldNum" sz="quarter" idx="2"/>
          </p:nvPr>
        </p:nvSpPr>
        <p:spPr/>
        <p:txBody>
          <a:bodyPr/>
          <a:lstStyle/>
          <a:p>
            <a:fld id="{86CB4B4D-7CA3-9044-876B-883B54F8677D}" type="slidenum">
              <a:rPr lang="en-US" smtClean="0"/>
              <a:pPr/>
              <a:t>9</a:t>
            </a:fld>
            <a:endParaRPr lang="en-US" dirty="0"/>
          </a:p>
        </p:txBody>
      </p:sp>
      <p:sp>
        <p:nvSpPr>
          <p:cNvPr id="6" name="TextBox 5"/>
          <p:cNvSpPr txBox="1"/>
          <p:nvPr/>
        </p:nvSpPr>
        <p:spPr>
          <a:xfrm>
            <a:off x="271978" y="720777"/>
            <a:ext cx="8569851" cy="46166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en-US" sz="1200" b="1" dirty="0">
                <a:solidFill>
                  <a:schemeClr val="tx2">
                    <a:lumMod val="50000"/>
                  </a:schemeClr>
                </a:solidFill>
              </a:rPr>
              <a:t>Blockchain creates a permanent, time-stamped record of all transactions that is mathematically secured from alteration through </a:t>
            </a:r>
            <a:r>
              <a:rPr lang="en-US" sz="1200" b="1" dirty="0" smtClean="0">
                <a:solidFill>
                  <a:schemeClr val="tx2">
                    <a:lumMod val="50000"/>
                  </a:schemeClr>
                </a:solidFill>
              </a:rPr>
              <a:t>cryptography.</a:t>
            </a:r>
            <a:endParaRPr lang="en-US" sz="1200" b="1" dirty="0">
              <a:solidFill>
                <a:schemeClr val="tx2">
                  <a:lumMod val="50000"/>
                </a:schemeClr>
              </a:solidFill>
            </a:endParaRPr>
          </a:p>
        </p:txBody>
      </p:sp>
      <p:pic>
        <p:nvPicPr>
          <p:cNvPr id="4" name="Picture 3"/>
          <p:cNvPicPr>
            <a:picLocks noChangeAspect="1"/>
          </p:cNvPicPr>
          <p:nvPr/>
        </p:nvPicPr>
        <p:blipFill>
          <a:blip r:embed="rId2">
            <a:clrChange>
              <a:clrFrom>
                <a:srgbClr val="FFFFFF"/>
              </a:clrFrom>
              <a:clrTo>
                <a:srgbClr val="FFFFFF">
                  <a:alpha val="0"/>
                </a:srgbClr>
              </a:clrTo>
            </a:clrChange>
            <a:duotone>
              <a:schemeClr val="accent1">
                <a:shade val="45000"/>
                <a:satMod val="135000"/>
              </a:schemeClr>
              <a:prstClr val="white"/>
            </a:duotone>
            <a:extLst>
              <a:ext uri="{BEBA8EAE-BF5A-486C-A8C5-ECC9F3942E4B}">
                <a14:imgProps xmlns:a14="http://schemas.microsoft.com/office/drawing/2010/main">
                  <a14:imgLayer r:embed="rId3">
                    <a14:imgEffect>
                      <a14:colorTemperature colorTemp="4750"/>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709322" y="1483248"/>
            <a:ext cx="1837822" cy="1870256"/>
          </a:xfrm>
          <a:prstGeom prst="rect">
            <a:avLst/>
          </a:prstGeom>
        </p:spPr>
      </p:pic>
      <p:grpSp>
        <p:nvGrpSpPr>
          <p:cNvPr id="26" name="Group 25"/>
          <p:cNvGrpSpPr/>
          <p:nvPr/>
        </p:nvGrpSpPr>
        <p:grpSpPr>
          <a:xfrm>
            <a:off x="5542287" y="1367106"/>
            <a:ext cx="1964518" cy="2102540"/>
            <a:chOff x="4168631" y="1621323"/>
            <a:chExt cx="2304802" cy="2466731"/>
          </a:xfrm>
        </p:grpSpPr>
        <p:pic>
          <p:nvPicPr>
            <p:cNvPr id="5" name="Picture 4"/>
            <p:cNvPicPr>
              <a:picLocks noChangeAspect="1"/>
            </p:cNvPicPr>
            <p:nvPr/>
          </p:nvPicPr>
          <p:blipFill>
            <a:blip r:embed="rId4" cstate="print">
              <a:clrChange>
                <a:clrFrom>
                  <a:srgbClr val="000000">
                    <a:alpha val="0"/>
                  </a:srgbClr>
                </a:clrFrom>
                <a:clrTo>
                  <a:srgbClr val="000000">
                    <a:alpha val="0"/>
                  </a:srgbClr>
                </a:clrTo>
              </a:clrChange>
              <a:duotone>
                <a:schemeClr val="accent6">
                  <a:shade val="45000"/>
                  <a:satMod val="135000"/>
                </a:schemeClr>
                <a:prstClr val="white"/>
              </a:duotone>
              <a:extLst>
                <a:ext uri="{BEBA8EAE-BF5A-486C-A8C5-ECC9F3942E4B}">
                  <a14:imgProps xmlns:a14="http://schemas.microsoft.com/office/drawing/2010/main">
                    <a14:imgLayer r:embed="rId5">
                      <a14:imgEffect>
                        <a14:colorTemperature colorTemp="9736"/>
                      </a14:imgEffect>
                      <a14:imgEffect>
                        <a14:saturation sat="380000"/>
                      </a14:imgEffect>
                    </a14:imgLayer>
                  </a14:imgProps>
                </a:ext>
                <a:ext uri="{28A0092B-C50C-407E-A947-70E740481C1C}">
                  <a14:useLocalDpi xmlns:a14="http://schemas.microsoft.com/office/drawing/2010/main" val="0"/>
                </a:ext>
              </a:extLst>
            </a:blip>
            <a:stretch>
              <a:fillRect/>
            </a:stretch>
          </p:blipFill>
          <p:spPr>
            <a:xfrm>
              <a:off x="4643387" y="2169103"/>
              <a:ext cx="1349830" cy="1349830"/>
            </a:xfrm>
            <a:prstGeom prst="rect">
              <a:avLst/>
            </a:prstGeom>
          </p:spPr>
        </p:pic>
        <p:grpSp>
          <p:nvGrpSpPr>
            <p:cNvPr id="25" name="Group 24"/>
            <p:cNvGrpSpPr/>
            <p:nvPr/>
          </p:nvGrpSpPr>
          <p:grpSpPr>
            <a:xfrm>
              <a:off x="4845735" y="2396973"/>
              <a:ext cx="950594" cy="950594"/>
              <a:chOff x="7073998" y="2366252"/>
              <a:chExt cx="1173843" cy="1173843"/>
            </a:xfrm>
          </p:grpSpPr>
          <p:sp>
            <p:nvSpPr>
              <p:cNvPr id="24" name="Oval 23"/>
              <p:cNvSpPr/>
              <p:nvPr/>
            </p:nvSpPr>
            <p:spPr>
              <a:xfrm>
                <a:off x="7102825" y="2369777"/>
                <a:ext cx="1130702" cy="1130702"/>
              </a:xfrm>
              <a:prstGeom prst="ellipse">
                <a:avLst/>
              </a:prstGeom>
              <a:solidFill>
                <a:srgbClr val="FFFFFF"/>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pic>
            <p:nvPicPr>
              <p:cNvPr id="23" name="Picture 22"/>
              <p:cNvPicPr>
                <a:picLocks noChangeAspect="1"/>
              </p:cNvPicPr>
              <p:nvPr/>
            </p:nvPicPr>
            <p:blipFill>
              <a:blip r:embed="rId6" cstate="print">
                <a:duotone>
                  <a:prstClr val="black"/>
                  <a:schemeClr val="tx2">
                    <a:lumMod val="50000"/>
                    <a:tint val="45000"/>
                    <a:satMod val="400000"/>
                  </a:schemeClr>
                </a:duotone>
                <a:extLst>
                  <a:ext uri="{28A0092B-C50C-407E-A947-70E740481C1C}">
                    <a14:useLocalDpi xmlns:a14="http://schemas.microsoft.com/office/drawing/2010/main" val="0"/>
                  </a:ext>
                </a:extLst>
              </a:blip>
              <a:stretch>
                <a:fillRect/>
              </a:stretch>
            </p:blipFill>
            <p:spPr>
              <a:xfrm>
                <a:off x="7073998" y="2366252"/>
                <a:ext cx="1173843" cy="1173843"/>
              </a:xfrm>
              <a:prstGeom prst="rect">
                <a:avLst/>
              </a:prstGeom>
            </p:spPr>
          </p:pic>
        </p:grpSp>
        <p:pic>
          <p:nvPicPr>
            <p:cNvPr id="7" name="Picture 6"/>
            <p:cNvPicPr>
              <a:picLocks noChangeAspect="1"/>
            </p:cNvPicPr>
            <p:nvPr/>
          </p:nvPicPr>
          <p:blipFill>
            <a:blip r:embed="rId7" cstate="print">
              <a:duotone>
                <a:schemeClr val="bg2">
                  <a:shade val="45000"/>
                  <a:satMod val="135000"/>
                </a:schemeClr>
                <a:prstClr val="white"/>
              </a:duotone>
              <a:extLst>
                <a:ext uri="{BEBA8EAE-BF5A-486C-A8C5-ECC9F3942E4B}">
                  <a14:imgProps xmlns:a14="http://schemas.microsoft.com/office/drawing/2010/main">
                    <a14:imgLayer r:embed="rId8">
                      <a14:imgEffect>
                        <a14:colorTemperature colorTemp="11500"/>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5811786" y="2000546"/>
              <a:ext cx="541565" cy="541565"/>
            </a:xfrm>
            <a:prstGeom prst="rect">
              <a:avLst/>
            </a:prstGeom>
          </p:spPr>
        </p:pic>
        <p:pic>
          <p:nvPicPr>
            <p:cNvPr id="10" name="Picture 9"/>
            <p:cNvPicPr>
              <a:picLocks noChangeAspect="1"/>
            </p:cNvPicPr>
            <p:nvPr/>
          </p:nvPicPr>
          <p:blipFill>
            <a:blip r:embed="rId9" cstate="print">
              <a:duotone>
                <a:schemeClr val="bg2">
                  <a:shade val="45000"/>
                  <a:satMod val="135000"/>
                </a:schemeClr>
                <a:prstClr val="white"/>
              </a:duotone>
              <a:extLst>
                <a:ext uri="{BEBA8EAE-BF5A-486C-A8C5-ECC9F3942E4B}">
                  <a14:imgProps xmlns:a14="http://schemas.microsoft.com/office/drawing/2010/main">
                    <a14:imgLayer r:embed="rId10">
                      <a14:imgEffect>
                        <a14:colorTemperature colorTemp="11500"/>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5068063" y="3546489"/>
              <a:ext cx="541565" cy="541565"/>
            </a:xfrm>
            <a:prstGeom prst="rect">
              <a:avLst/>
            </a:prstGeom>
          </p:spPr>
        </p:pic>
        <p:pic>
          <p:nvPicPr>
            <p:cNvPr id="12" name="Picture 11"/>
            <p:cNvPicPr>
              <a:picLocks noChangeAspect="1"/>
            </p:cNvPicPr>
            <p:nvPr/>
          </p:nvPicPr>
          <p:blipFill>
            <a:blip r:embed="rId9" cstate="print">
              <a:duotone>
                <a:schemeClr val="bg2">
                  <a:shade val="45000"/>
                  <a:satMod val="135000"/>
                </a:schemeClr>
                <a:prstClr val="white"/>
              </a:duotone>
              <a:extLst>
                <a:ext uri="{BEBA8EAE-BF5A-486C-A8C5-ECC9F3942E4B}">
                  <a14:imgProps xmlns:a14="http://schemas.microsoft.com/office/drawing/2010/main">
                    <a14:imgLayer r:embed="rId10">
                      <a14:imgEffect>
                        <a14:colorTemperature colorTemp="11500"/>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5467109" y="3492854"/>
              <a:ext cx="541565" cy="541565"/>
            </a:xfrm>
            <a:prstGeom prst="rect">
              <a:avLst/>
            </a:prstGeom>
          </p:spPr>
        </p:pic>
        <p:pic>
          <p:nvPicPr>
            <p:cNvPr id="14" name="Picture 13"/>
            <p:cNvPicPr>
              <a:picLocks noChangeAspect="1"/>
            </p:cNvPicPr>
            <p:nvPr/>
          </p:nvPicPr>
          <p:blipFill>
            <a:blip r:embed="rId9" cstate="print">
              <a:duotone>
                <a:schemeClr val="bg2">
                  <a:shade val="45000"/>
                  <a:satMod val="135000"/>
                </a:schemeClr>
                <a:prstClr val="white"/>
              </a:duotone>
              <a:extLst>
                <a:ext uri="{BEBA8EAE-BF5A-486C-A8C5-ECC9F3942E4B}">
                  <a14:imgProps xmlns:a14="http://schemas.microsoft.com/office/drawing/2010/main">
                    <a14:imgLayer r:embed="rId10">
                      <a14:imgEffect>
                        <a14:colorTemperature colorTemp="11500"/>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5931868" y="2542111"/>
              <a:ext cx="541565" cy="541565"/>
            </a:xfrm>
            <a:prstGeom prst="rect">
              <a:avLst/>
            </a:prstGeom>
          </p:spPr>
        </p:pic>
        <p:pic>
          <p:nvPicPr>
            <p:cNvPr id="15" name="Picture 14"/>
            <p:cNvPicPr>
              <a:picLocks noChangeAspect="1"/>
            </p:cNvPicPr>
            <p:nvPr/>
          </p:nvPicPr>
          <p:blipFill>
            <a:blip r:embed="rId9" cstate="print">
              <a:duotone>
                <a:schemeClr val="bg2">
                  <a:shade val="45000"/>
                  <a:satMod val="135000"/>
                </a:schemeClr>
                <a:prstClr val="white"/>
              </a:duotone>
              <a:extLst>
                <a:ext uri="{BEBA8EAE-BF5A-486C-A8C5-ECC9F3942E4B}">
                  <a14:imgProps xmlns:a14="http://schemas.microsoft.com/office/drawing/2010/main">
                    <a14:imgLayer r:embed="rId10">
                      <a14:imgEffect>
                        <a14:colorTemperature colorTemp="11500"/>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5875136" y="3083676"/>
              <a:ext cx="541565" cy="541565"/>
            </a:xfrm>
            <a:prstGeom prst="rect">
              <a:avLst/>
            </a:prstGeom>
          </p:spPr>
        </p:pic>
        <p:pic>
          <p:nvPicPr>
            <p:cNvPr id="16" name="Picture 15"/>
            <p:cNvPicPr>
              <a:picLocks noChangeAspect="1"/>
            </p:cNvPicPr>
            <p:nvPr/>
          </p:nvPicPr>
          <p:blipFill>
            <a:blip r:embed="rId9" cstate="print">
              <a:duotone>
                <a:schemeClr val="bg2">
                  <a:shade val="45000"/>
                  <a:satMod val="135000"/>
                </a:schemeClr>
                <a:prstClr val="white"/>
              </a:duotone>
              <a:extLst>
                <a:ext uri="{BEBA8EAE-BF5A-486C-A8C5-ECC9F3942E4B}">
                  <a14:imgProps xmlns:a14="http://schemas.microsoft.com/office/drawing/2010/main">
                    <a14:imgLayer r:embed="rId10">
                      <a14:imgEffect>
                        <a14:colorTemperature colorTemp="11500"/>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5041896" y="1621323"/>
              <a:ext cx="541565" cy="541565"/>
            </a:xfrm>
            <a:prstGeom prst="rect">
              <a:avLst/>
            </a:prstGeom>
          </p:spPr>
        </p:pic>
        <p:pic>
          <p:nvPicPr>
            <p:cNvPr id="17" name="Picture 16"/>
            <p:cNvPicPr>
              <a:picLocks noChangeAspect="1"/>
            </p:cNvPicPr>
            <p:nvPr/>
          </p:nvPicPr>
          <p:blipFill>
            <a:blip r:embed="rId9" cstate="print">
              <a:duotone>
                <a:schemeClr val="bg2">
                  <a:shade val="45000"/>
                  <a:satMod val="135000"/>
                </a:schemeClr>
                <a:prstClr val="white"/>
              </a:duotone>
              <a:extLst>
                <a:ext uri="{BEBA8EAE-BF5A-486C-A8C5-ECC9F3942E4B}">
                  <a14:imgProps xmlns:a14="http://schemas.microsoft.com/office/drawing/2010/main">
                    <a14:imgLayer r:embed="rId10">
                      <a14:imgEffect>
                        <a14:colorTemperature colorTemp="11500"/>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5408699" y="1686851"/>
              <a:ext cx="541565" cy="541565"/>
            </a:xfrm>
            <a:prstGeom prst="rect">
              <a:avLst/>
            </a:prstGeom>
          </p:spPr>
        </p:pic>
        <p:pic>
          <p:nvPicPr>
            <p:cNvPr id="18" name="Picture 17"/>
            <p:cNvPicPr>
              <a:picLocks noChangeAspect="1"/>
            </p:cNvPicPr>
            <p:nvPr/>
          </p:nvPicPr>
          <p:blipFill>
            <a:blip r:embed="rId9" cstate="print">
              <a:duotone>
                <a:schemeClr val="bg2">
                  <a:shade val="45000"/>
                  <a:satMod val="135000"/>
                </a:schemeClr>
                <a:prstClr val="white"/>
              </a:duotone>
              <a:extLst>
                <a:ext uri="{BEBA8EAE-BF5A-486C-A8C5-ECC9F3942E4B}">
                  <a14:imgProps xmlns:a14="http://schemas.microsoft.com/office/drawing/2010/main">
                    <a14:imgLayer r:embed="rId10">
                      <a14:imgEffect>
                        <a14:colorTemperature colorTemp="11500"/>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4251605" y="2000546"/>
              <a:ext cx="541565" cy="541565"/>
            </a:xfrm>
            <a:prstGeom prst="rect">
              <a:avLst/>
            </a:prstGeom>
          </p:spPr>
        </p:pic>
        <p:pic>
          <p:nvPicPr>
            <p:cNvPr id="19" name="Picture 18"/>
            <p:cNvPicPr>
              <a:picLocks noChangeAspect="1"/>
            </p:cNvPicPr>
            <p:nvPr/>
          </p:nvPicPr>
          <p:blipFill>
            <a:blip r:embed="rId9" cstate="print">
              <a:duotone>
                <a:schemeClr val="bg2">
                  <a:shade val="45000"/>
                  <a:satMod val="135000"/>
                </a:schemeClr>
                <a:prstClr val="white"/>
              </a:duotone>
              <a:extLst>
                <a:ext uri="{BEBA8EAE-BF5A-486C-A8C5-ECC9F3942E4B}">
                  <a14:imgProps xmlns:a14="http://schemas.microsoft.com/office/drawing/2010/main">
                    <a14:imgLayer r:embed="rId10">
                      <a14:imgEffect>
                        <a14:colorTemperature colorTemp="11500"/>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4652147" y="3492854"/>
              <a:ext cx="541565" cy="541565"/>
            </a:xfrm>
            <a:prstGeom prst="rect">
              <a:avLst/>
            </a:prstGeom>
          </p:spPr>
        </p:pic>
        <p:pic>
          <p:nvPicPr>
            <p:cNvPr id="20" name="Picture 19"/>
            <p:cNvPicPr>
              <a:picLocks noChangeAspect="1"/>
            </p:cNvPicPr>
            <p:nvPr/>
          </p:nvPicPr>
          <p:blipFill>
            <a:blip r:embed="rId9" cstate="print">
              <a:duotone>
                <a:schemeClr val="bg2">
                  <a:shade val="45000"/>
                  <a:satMod val="135000"/>
                </a:schemeClr>
                <a:prstClr val="white"/>
              </a:duotone>
              <a:extLst>
                <a:ext uri="{BEBA8EAE-BF5A-486C-A8C5-ECC9F3942E4B}">
                  <a14:imgProps xmlns:a14="http://schemas.microsoft.com/office/drawing/2010/main">
                    <a14:imgLayer r:embed="rId10">
                      <a14:imgEffect>
                        <a14:colorTemperature colorTemp="11500"/>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4168631" y="2542111"/>
              <a:ext cx="541565" cy="541565"/>
            </a:xfrm>
            <a:prstGeom prst="rect">
              <a:avLst/>
            </a:prstGeom>
          </p:spPr>
        </p:pic>
        <p:pic>
          <p:nvPicPr>
            <p:cNvPr id="21" name="Picture 20"/>
            <p:cNvPicPr>
              <a:picLocks noChangeAspect="1"/>
            </p:cNvPicPr>
            <p:nvPr/>
          </p:nvPicPr>
          <p:blipFill>
            <a:blip r:embed="rId9" cstate="print">
              <a:duotone>
                <a:schemeClr val="bg2">
                  <a:shade val="45000"/>
                  <a:satMod val="135000"/>
                </a:schemeClr>
                <a:prstClr val="white"/>
              </a:duotone>
              <a:extLst>
                <a:ext uri="{BEBA8EAE-BF5A-486C-A8C5-ECC9F3942E4B}">
                  <a14:imgProps xmlns:a14="http://schemas.microsoft.com/office/drawing/2010/main">
                    <a14:imgLayer r:embed="rId10">
                      <a14:imgEffect>
                        <a14:colorTemperature colorTemp="11500"/>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4260990" y="3083676"/>
              <a:ext cx="541565" cy="541565"/>
            </a:xfrm>
            <a:prstGeom prst="rect">
              <a:avLst/>
            </a:prstGeom>
          </p:spPr>
        </p:pic>
        <p:pic>
          <p:nvPicPr>
            <p:cNvPr id="22" name="Picture 21"/>
            <p:cNvPicPr>
              <a:picLocks noChangeAspect="1"/>
            </p:cNvPicPr>
            <p:nvPr/>
          </p:nvPicPr>
          <p:blipFill>
            <a:blip r:embed="rId9" cstate="print">
              <a:duotone>
                <a:schemeClr val="bg2">
                  <a:shade val="45000"/>
                  <a:satMod val="135000"/>
                </a:schemeClr>
                <a:prstClr val="white"/>
              </a:duotone>
              <a:extLst>
                <a:ext uri="{BEBA8EAE-BF5A-486C-A8C5-ECC9F3942E4B}">
                  <a14:imgProps xmlns:a14="http://schemas.microsoft.com/office/drawing/2010/main">
                    <a14:imgLayer r:embed="rId10">
                      <a14:imgEffect>
                        <a14:colorTemperature colorTemp="11500"/>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4593737" y="1686851"/>
              <a:ext cx="541565" cy="541565"/>
            </a:xfrm>
            <a:prstGeom prst="rect">
              <a:avLst/>
            </a:prstGeom>
          </p:spPr>
        </p:pic>
      </p:grpSp>
      <p:cxnSp>
        <p:nvCxnSpPr>
          <p:cNvPr id="27" name="Straight Connector 26"/>
          <p:cNvCxnSpPr/>
          <p:nvPr/>
        </p:nvCxnSpPr>
        <p:spPr>
          <a:xfrm flipV="1">
            <a:off x="2699582" y="2408868"/>
            <a:ext cx="2690267" cy="12333"/>
          </a:xfrm>
          <a:prstGeom prst="line">
            <a:avLst/>
          </a:prstGeom>
          <a:noFill/>
          <a:ln w="9525" cap="flat">
            <a:solidFill>
              <a:schemeClr val="accent1"/>
            </a:solidFill>
            <a:prstDash val="dash"/>
            <a:bevel/>
            <a:headEnd type="none" w="med" len="med"/>
            <a:tailEnd type="triangle" w="med" len="med"/>
          </a:ln>
          <a:effectLst/>
          <a:sp3d/>
        </p:spPr>
        <p:style>
          <a:lnRef idx="0">
            <a:scrgbClr r="0" g="0" b="0"/>
          </a:lnRef>
          <a:fillRef idx="0">
            <a:scrgbClr r="0" g="0" b="0"/>
          </a:fillRef>
          <a:effectRef idx="0">
            <a:scrgbClr r="0" g="0" b="0"/>
          </a:effectRef>
          <a:fontRef idx="none"/>
        </p:style>
      </p:cxnSp>
      <p:sp>
        <p:nvSpPr>
          <p:cNvPr id="30" name="TextBox 29"/>
          <p:cNvSpPr txBox="1"/>
          <p:nvPr/>
        </p:nvSpPr>
        <p:spPr>
          <a:xfrm>
            <a:off x="893365" y="3493133"/>
            <a:ext cx="1748121" cy="46166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en-US" sz="1200" b="1" dirty="0" smtClean="0">
                <a:solidFill>
                  <a:schemeClr val="accent6">
                    <a:lumMod val="75000"/>
                  </a:schemeClr>
                </a:solidFill>
                <a:latin typeface="Century Gothic" panose="020B0502020202020204" pitchFamily="34" charset="0"/>
              </a:rPr>
              <a:t>Conventional Central Ledger</a:t>
            </a:r>
            <a:endParaRPr lang="en-US" sz="1200" b="1" dirty="0">
              <a:solidFill>
                <a:schemeClr val="accent6">
                  <a:lumMod val="75000"/>
                </a:schemeClr>
              </a:solidFill>
              <a:latin typeface="Century Gothic" panose="020B0502020202020204" pitchFamily="34" charset="0"/>
            </a:endParaRPr>
          </a:p>
        </p:txBody>
      </p:sp>
      <p:sp>
        <p:nvSpPr>
          <p:cNvPr id="31" name="TextBox 30"/>
          <p:cNvSpPr txBox="1"/>
          <p:nvPr/>
        </p:nvSpPr>
        <p:spPr>
          <a:xfrm>
            <a:off x="5731142" y="3493133"/>
            <a:ext cx="1658420" cy="46166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en-US" sz="1200" b="1" dirty="0">
                <a:solidFill>
                  <a:schemeClr val="accent6">
                    <a:lumMod val="75000"/>
                  </a:schemeClr>
                </a:solidFill>
                <a:latin typeface="Century Gothic" panose="020B0502020202020204" pitchFamily="34" charset="0"/>
                <a:cs typeface="Arial" pitchFamily="34" charset="0"/>
              </a:rPr>
              <a:t>Distributed Ledger by Blockchain</a:t>
            </a:r>
          </a:p>
        </p:txBody>
      </p:sp>
      <p:sp>
        <p:nvSpPr>
          <p:cNvPr id="28" name="TextBox 27"/>
          <p:cNvSpPr txBox="1"/>
          <p:nvPr/>
        </p:nvSpPr>
        <p:spPr>
          <a:xfrm>
            <a:off x="658521" y="4027146"/>
            <a:ext cx="8183308" cy="523220"/>
          </a:xfrm>
          <a:prstGeom prst="rect">
            <a:avLst/>
          </a:prstGeom>
          <a:effectLst>
            <a:glow rad="228600">
              <a:schemeClr val="accent2">
                <a:satMod val="175000"/>
                <a:alpha val="40000"/>
              </a:schemeClr>
            </a:glow>
            <a:outerShdw blurRad="40000" dist="20000" dir="5400000" rotWithShape="0">
              <a:srgbClr val="000000">
                <a:alpha val="38000"/>
              </a:srgbClr>
            </a:outerShdw>
          </a:effectLst>
        </p:spPr>
        <p:style>
          <a:lnRef idx="1">
            <a:schemeClr val="accent5"/>
          </a:lnRef>
          <a:fillRef idx="2">
            <a:schemeClr val="accent5"/>
          </a:fillRef>
          <a:effectRef idx="1">
            <a:schemeClr val="accent5"/>
          </a:effectRef>
          <a:fontRef idx="minor">
            <a:schemeClr val="dk1"/>
          </a:fontRef>
        </p:style>
        <p:txBody>
          <a:bodyPr wrap="square" rtlCol="0">
            <a:spAutoFit/>
          </a:bodyPr>
          <a:lstStyle/>
          <a:p>
            <a:r>
              <a:rPr lang="en-US" sz="1400" dirty="0" smtClean="0">
                <a:solidFill>
                  <a:srgbClr val="002060"/>
                </a:solidFill>
              </a:rPr>
              <a:t>Blockchain allows </a:t>
            </a:r>
            <a:r>
              <a:rPr lang="en-US" sz="1400" dirty="0">
                <a:solidFill>
                  <a:srgbClr val="002060"/>
                </a:solidFill>
              </a:rPr>
              <a:t>untrusting parties with common interests to co - create a </a:t>
            </a:r>
            <a:r>
              <a:rPr lang="en-US" sz="1400" dirty="0" smtClean="0">
                <a:solidFill>
                  <a:srgbClr val="002060"/>
                </a:solidFill>
              </a:rPr>
              <a:t>permanent, unchangeable </a:t>
            </a:r>
            <a:r>
              <a:rPr lang="en-US" sz="1400" dirty="0">
                <a:solidFill>
                  <a:srgbClr val="002060"/>
                </a:solidFill>
              </a:rPr>
              <a:t>and transparent record of exchange without relying on a central authority.. </a:t>
            </a:r>
          </a:p>
        </p:txBody>
      </p:sp>
    </p:spTree>
    <p:extLst>
      <p:ext uri="{BB962C8B-B14F-4D97-AF65-F5344CB8AC3E}">
        <p14:creationId xmlns:p14="http://schemas.microsoft.com/office/powerpoint/2010/main" val="347469869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additive="base">
                                        <p:cTn id="7" dur="500" fill="hold"/>
                                        <p:tgtEl>
                                          <p:spTgt spid="28"/>
                                        </p:tgtEl>
                                        <p:attrNameLst>
                                          <p:attrName>ppt_x</p:attrName>
                                        </p:attrNameLst>
                                      </p:cBhvr>
                                      <p:tavLst>
                                        <p:tav tm="0">
                                          <p:val>
                                            <p:strVal val="#ppt_x"/>
                                          </p:val>
                                        </p:tav>
                                        <p:tav tm="100000">
                                          <p:val>
                                            <p:strVal val="#ppt_x"/>
                                          </p:val>
                                        </p:tav>
                                      </p:tavLst>
                                    </p:anim>
                                    <p:anim calcmode="lin" valueType="num">
                                      <p:cBhvr additive="base">
                                        <p:cTn id="8"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6000" y="116629"/>
            <a:ext cx="8723050" cy="452986"/>
          </a:xfrm>
        </p:spPr>
        <p:txBody>
          <a:bodyPr/>
          <a:lstStyle/>
          <a:p>
            <a:r>
              <a:rPr lang="en-US" sz="2400" dirty="0" err="1">
                <a:latin typeface="Arial" panose="020B0604020202020204" pitchFamily="34" charset="0"/>
                <a:cs typeface="Arial" panose="020B0604020202020204" pitchFamily="34" charset="0"/>
              </a:rPr>
              <a:t>Testnet</a:t>
            </a:r>
            <a:endParaRPr lang="en-US" sz="2400" dirty="0">
              <a:latin typeface="Arial" panose="020B0604020202020204" pitchFamily="34" charset="0"/>
              <a:cs typeface="Arial" panose="020B0604020202020204" pitchFamily="34" charset="0"/>
            </a:endParaRPr>
          </a:p>
        </p:txBody>
      </p:sp>
      <p:sp>
        <p:nvSpPr>
          <p:cNvPr id="3" name="Slide Number Placeholder 2"/>
          <p:cNvSpPr>
            <a:spLocks noGrp="1"/>
          </p:cNvSpPr>
          <p:nvPr>
            <p:ph type="sldNum" sz="quarter" idx="2"/>
          </p:nvPr>
        </p:nvSpPr>
        <p:spPr/>
        <p:txBody>
          <a:bodyPr/>
          <a:lstStyle/>
          <a:p>
            <a:fld id="{86CB4B4D-7CA3-9044-876B-883B54F8677D}" type="slidenum">
              <a:rPr lang="en-US" smtClean="0"/>
              <a:pPr/>
              <a:t>90</a:t>
            </a:fld>
            <a:endParaRPr lang="en-US" dirty="0"/>
          </a:p>
        </p:txBody>
      </p:sp>
      <p:sp>
        <p:nvSpPr>
          <p:cNvPr id="4" name="Content Placeholder 6"/>
          <p:cNvSpPr txBox="1">
            <a:spLocks/>
          </p:cNvSpPr>
          <p:nvPr/>
        </p:nvSpPr>
        <p:spPr>
          <a:xfrm>
            <a:off x="320122" y="735013"/>
            <a:ext cx="8620125" cy="3660775"/>
          </a:xfrm>
          <a:prstGeom prst="rect">
            <a:avLst/>
          </a:prstGeom>
        </p:spPr>
        <p:txBody>
          <a:bodyPr>
            <a:noAutofit/>
          </a:bodyPr>
          <a:lstStyle>
            <a:lvl1pPr marL="342900" marR="0" indent="-342900"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1pPr>
            <a:lvl2pPr marL="783771" marR="0" indent="-326571"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2pPr>
            <a:lvl3pPr marL="1219200" marR="0" indent="-304800"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3pPr>
            <a:lvl4pPr marL="1737360" marR="0" indent="-365760"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4pPr>
            <a:lvl5pPr marL="2194560" marR="0" indent="-365760"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5pPr>
            <a:lvl6pPr marL="2651760" marR="0" indent="-365760"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6pPr>
            <a:lvl7pPr marL="3108960" marR="0" indent="-365760"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7pPr>
            <a:lvl8pPr marL="3566159" marR="0" indent="-365759"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8pPr>
            <a:lvl9pPr marL="4023359" marR="0" indent="-365759"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9pPr>
          </a:lstStyle>
          <a:p>
            <a:pPr algn="just"/>
            <a:r>
              <a:rPr lang="en-US" sz="1500" dirty="0" smtClean="0">
                <a:ea typeface="Verdana" panose="020B0604030504040204" pitchFamily="34" charset="0"/>
                <a:cs typeface="Verdana" panose="020B0604030504040204" pitchFamily="34" charset="0"/>
              </a:rPr>
              <a:t>A </a:t>
            </a:r>
            <a:r>
              <a:rPr lang="en-US" sz="1500" dirty="0">
                <a:ea typeface="Verdana" panose="020B0604030504040204" pitchFamily="34" charset="0"/>
                <a:cs typeface="Verdana" panose="020B0604030504040204" pitchFamily="34" charset="0"/>
              </a:rPr>
              <a:t>second blockchain used by developers for testing new versions of client software without putting a real value at risk</a:t>
            </a:r>
          </a:p>
        </p:txBody>
      </p:sp>
    </p:spTree>
    <p:extLst>
      <p:ext uri="{BB962C8B-B14F-4D97-AF65-F5344CB8AC3E}">
        <p14:creationId xmlns:p14="http://schemas.microsoft.com/office/powerpoint/2010/main" val="383397563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6000" y="116629"/>
            <a:ext cx="8723050" cy="452986"/>
          </a:xfrm>
        </p:spPr>
        <p:txBody>
          <a:bodyPr/>
          <a:lstStyle/>
          <a:p>
            <a:r>
              <a:rPr lang="en-US" sz="2400" dirty="0">
                <a:latin typeface="Arial" panose="020B0604020202020204" pitchFamily="34" charset="0"/>
                <a:cs typeface="Arial" panose="020B0604020202020204" pitchFamily="34" charset="0"/>
              </a:rPr>
              <a:t>Transaction Fees (Bitcoin)</a:t>
            </a:r>
            <a:endParaRPr lang="en-US" sz="2400" dirty="0">
              <a:latin typeface="Arial" panose="020B0604020202020204" pitchFamily="34" charset="0"/>
              <a:cs typeface="Arial" panose="020B0604020202020204" pitchFamily="34" charset="0"/>
            </a:endParaRPr>
          </a:p>
        </p:txBody>
      </p:sp>
      <p:sp>
        <p:nvSpPr>
          <p:cNvPr id="3" name="Slide Number Placeholder 2"/>
          <p:cNvSpPr>
            <a:spLocks noGrp="1"/>
          </p:cNvSpPr>
          <p:nvPr>
            <p:ph type="sldNum" sz="quarter" idx="2"/>
          </p:nvPr>
        </p:nvSpPr>
        <p:spPr/>
        <p:txBody>
          <a:bodyPr/>
          <a:lstStyle/>
          <a:p>
            <a:fld id="{86CB4B4D-7CA3-9044-876B-883B54F8677D}" type="slidenum">
              <a:rPr lang="en-US" smtClean="0"/>
              <a:pPr/>
              <a:t>91</a:t>
            </a:fld>
            <a:endParaRPr lang="en-US" dirty="0"/>
          </a:p>
        </p:txBody>
      </p:sp>
      <p:sp>
        <p:nvSpPr>
          <p:cNvPr id="4" name="Content Placeholder 6"/>
          <p:cNvSpPr txBox="1">
            <a:spLocks/>
          </p:cNvSpPr>
          <p:nvPr/>
        </p:nvSpPr>
        <p:spPr>
          <a:xfrm>
            <a:off x="320122" y="735013"/>
            <a:ext cx="8620125" cy="3660775"/>
          </a:xfrm>
          <a:prstGeom prst="rect">
            <a:avLst/>
          </a:prstGeom>
        </p:spPr>
        <p:txBody>
          <a:bodyPr>
            <a:noAutofit/>
          </a:bodyPr>
          <a:lstStyle>
            <a:lvl1pPr marL="342900" marR="0" indent="-342900"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1pPr>
            <a:lvl2pPr marL="783771" marR="0" indent="-326571"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2pPr>
            <a:lvl3pPr marL="1219200" marR="0" indent="-304800"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3pPr>
            <a:lvl4pPr marL="1737360" marR="0" indent="-365760"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4pPr>
            <a:lvl5pPr marL="2194560" marR="0" indent="-365760"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5pPr>
            <a:lvl6pPr marL="2651760" marR="0" indent="-365760"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6pPr>
            <a:lvl7pPr marL="3108960" marR="0" indent="-365760"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7pPr>
            <a:lvl8pPr marL="3566159" marR="0" indent="-365759"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8pPr>
            <a:lvl9pPr marL="4023359" marR="0" indent="-365759"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9pPr>
          </a:lstStyle>
          <a:p>
            <a:pPr algn="just"/>
            <a:r>
              <a:rPr lang="en-US" sz="1500" dirty="0" smtClean="0">
                <a:ea typeface="Verdana" panose="020B0604030504040204" pitchFamily="34" charset="0"/>
                <a:cs typeface="Verdana" panose="020B0604030504040204" pitchFamily="34" charset="0"/>
              </a:rPr>
              <a:t>Transactions may </a:t>
            </a:r>
            <a:r>
              <a:rPr lang="en-US" sz="1500" dirty="0">
                <a:ea typeface="Verdana" panose="020B0604030504040204" pitchFamily="34" charset="0"/>
                <a:cs typeface="Verdana" panose="020B0604030504040204" pitchFamily="34" charset="0"/>
              </a:rPr>
              <a:t>be included with any transfer of bitcoins from one address to another. At the moment, many transactions are typically processed in a way where no fee is expected at all, but for transactions which draw coins from many bitcoin addresses and therefore have a large data size, a small transaction fee is usually expected. The transaction fee is processed by and received by the bitcoin miner. When a new bitcoin block is generated with a successful hash, the information for all of the transactions is included with the block, and all transaction fees are collected by that user creating the block, who is free to assign those fees to himself. Transaction fees are voluntary on the part of the person making the bitcoin transaction, as the person attempting to make a transaction can include any fee or none at all in the transaction. On the other hand, nobody mining new bitcoins necessarily needs to accept the transactions and include them in the new block being created. The transaction fee is, therefore, an incentive on the part of the bitcoin user to make sure that a particular transaction will get included in the next block which is generated. It is envisioned that over time the cumulative effect of collecting transaction fees will allow somebody creating new blocks to “earn” more bitcoins that will be mined from new bitcoins created by the new block itself. This is also an incentive to keep trying to create new blocks even if the value of the newly created block from the mining activity is zero in the far future</a:t>
            </a:r>
          </a:p>
        </p:txBody>
      </p:sp>
    </p:spTree>
    <p:extLst>
      <p:ext uri="{BB962C8B-B14F-4D97-AF65-F5344CB8AC3E}">
        <p14:creationId xmlns:p14="http://schemas.microsoft.com/office/powerpoint/2010/main" val="9652379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6000" y="116629"/>
            <a:ext cx="8723050" cy="452986"/>
          </a:xfrm>
        </p:spPr>
        <p:txBody>
          <a:bodyPr/>
          <a:lstStyle/>
          <a:p>
            <a:r>
              <a:rPr lang="en-US" sz="2400" dirty="0">
                <a:latin typeface="Arial" panose="020B0604020202020204" pitchFamily="34" charset="0"/>
                <a:cs typeface="Arial" panose="020B0604020202020204" pitchFamily="34" charset="0"/>
              </a:rPr>
              <a:t>Turing completeness</a:t>
            </a:r>
            <a:endParaRPr lang="en-US" sz="2400" dirty="0">
              <a:latin typeface="Arial" panose="020B0604020202020204" pitchFamily="34" charset="0"/>
              <a:cs typeface="Arial" panose="020B0604020202020204" pitchFamily="34" charset="0"/>
            </a:endParaRPr>
          </a:p>
        </p:txBody>
      </p:sp>
      <p:sp>
        <p:nvSpPr>
          <p:cNvPr id="3" name="Slide Number Placeholder 2"/>
          <p:cNvSpPr>
            <a:spLocks noGrp="1"/>
          </p:cNvSpPr>
          <p:nvPr>
            <p:ph type="sldNum" sz="quarter" idx="2"/>
          </p:nvPr>
        </p:nvSpPr>
        <p:spPr/>
        <p:txBody>
          <a:bodyPr/>
          <a:lstStyle/>
          <a:p>
            <a:fld id="{86CB4B4D-7CA3-9044-876B-883B54F8677D}" type="slidenum">
              <a:rPr lang="en-US" smtClean="0"/>
              <a:pPr/>
              <a:t>92</a:t>
            </a:fld>
            <a:endParaRPr lang="en-US" dirty="0"/>
          </a:p>
        </p:txBody>
      </p:sp>
      <p:sp>
        <p:nvSpPr>
          <p:cNvPr id="4" name="Content Placeholder 6"/>
          <p:cNvSpPr txBox="1">
            <a:spLocks/>
          </p:cNvSpPr>
          <p:nvPr/>
        </p:nvSpPr>
        <p:spPr>
          <a:xfrm>
            <a:off x="320122" y="735013"/>
            <a:ext cx="8620125" cy="3660775"/>
          </a:xfrm>
          <a:prstGeom prst="rect">
            <a:avLst/>
          </a:prstGeom>
        </p:spPr>
        <p:txBody>
          <a:bodyPr>
            <a:noAutofit/>
          </a:bodyPr>
          <a:lstStyle>
            <a:lvl1pPr marL="342900" marR="0" indent="-342900"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1pPr>
            <a:lvl2pPr marL="783771" marR="0" indent="-326571"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2pPr>
            <a:lvl3pPr marL="1219200" marR="0" indent="-304800"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3pPr>
            <a:lvl4pPr marL="1737360" marR="0" indent="-365760"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4pPr>
            <a:lvl5pPr marL="2194560" marR="0" indent="-365760"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5pPr>
            <a:lvl6pPr marL="2651760" marR="0" indent="-365760"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6pPr>
            <a:lvl7pPr marL="3108960" marR="0" indent="-365760"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7pPr>
            <a:lvl8pPr marL="3566159" marR="0" indent="-365759"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8pPr>
            <a:lvl9pPr marL="4023359" marR="0" indent="-365759"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9pPr>
          </a:lstStyle>
          <a:p>
            <a:pPr algn="just"/>
            <a:r>
              <a:rPr lang="en-US" sz="1500" dirty="0">
                <a:ea typeface="Verdana" panose="020B0604030504040204" pitchFamily="34" charset="0"/>
                <a:cs typeface="Verdana" panose="020B0604030504040204" pitchFamily="34" charset="0"/>
              </a:rPr>
              <a:t>A machine is Turing complete if it can perform any calculation that any other programmable computer is capable of. All modern computers are Turing-complete in this sense. The Ethereum Virtual Machine (EVM) which runs on the Ethereum blockchain is Turing complete. Thus it can process any “computable function”. It is, in short, able to do what you could do with any conventional computer and programming language</a:t>
            </a:r>
          </a:p>
          <a:p>
            <a:pPr algn="just"/>
            <a:endParaRPr lang="en-US" sz="1500" dirty="0">
              <a:ea typeface="Verdana" panose="020B0604030504040204" pitchFamily="34" charset="0"/>
              <a:cs typeface="Verdana" panose="020B0604030504040204" pitchFamily="34" charset="0"/>
            </a:endParaRPr>
          </a:p>
          <a:p>
            <a:pPr algn="just"/>
            <a:endParaRPr lang="en-US" sz="1500" dirty="0">
              <a:ea typeface="Verdana" panose="020B0604030504040204" pitchFamily="34" charset="0"/>
              <a:cs typeface="Verdana" panose="020B0604030504040204" pitchFamily="34" charset="0"/>
            </a:endParaRPr>
          </a:p>
          <a:p>
            <a:pPr algn="just"/>
            <a:endParaRPr lang="en-US" sz="1500" dirty="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244250086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6000" y="116629"/>
            <a:ext cx="8723050" cy="452986"/>
          </a:xfrm>
        </p:spPr>
        <p:txBody>
          <a:bodyPr/>
          <a:lstStyle/>
          <a:p>
            <a:r>
              <a:rPr lang="en-US" sz="2400" dirty="0" smtClean="0">
                <a:latin typeface="Arial" panose="020B0604020202020204" pitchFamily="34" charset="0"/>
                <a:cs typeface="Arial" panose="020B0604020202020204" pitchFamily="34" charset="0"/>
              </a:rPr>
              <a:t>Example:</a:t>
            </a:r>
            <a:endParaRPr lang="en-US" sz="2400" dirty="0">
              <a:latin typeface="Arial" panose="020B0604020202020204" pitchFamily="34" charset="0"/>
              <a:cs typeface="Arial" panose="020B0604020202020204" pitchFamily="34" charset="0"/>
            </a:endParaRPr>
          </a:p>
        </p:txBody>
      </p:sp>
      <p:sp>
        <p:nvSpPr>
          <p:cNvPr id="3" name="Slide Number Placeholder 2"/>
          <p:cNvSpPr>
            <a:spLocks noGrp="1"/>
          </p:cNvSpPr>
          <p:nvPr>
            <p:ph type="sldNum" sz="quarter" idx="2"/>
          </p:nvPr>
        </p:nvSpPr>
        <p:spPr/>
        <p:txBody>
          <a:bodyPr/>
          <a:lstStyle/>
          <a:p>
            <a:fld id="{86CB4B4D-7CA3-9044-876B-883B54F8677D}" type="slidenum">
              <a:rPr lang="en-US" smtClean="0"/>
              <a:pPr/>
              <a:t>93</a:t>
            </a:fld>
            <a:endParaRPr lang="en-US" dirty="0"/>
          </a:p>
        </p:txBody>
      </p:sp>
      <p:sp>
        <p:nvSpPr>
          <p:cNvPr id="5" name="TextBox 4"/>
          <p:cNvSpPr txBox="1"/>
          <p:nvPr/>
        </p:nvSpPr>
        <p:spPr>
          <a:xfrm>
            <a:off x="353085" y="667657"/>
            <a:ext cx="8585965"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a:r>
              <a:rPr lang="en-US" sz="1400" dirty="0"/>
              <a:t>Here is an extremely simplified sketch of the problem, but it should give a pretty good idea of what the problem </a:t>
            </a:r>
            <a:r>
              <a:rPr lang="en-US" sz="1400" dirty="0" smtClean="0"/>
              <a:t>is:</a:t>
            </a:r>
            <a:endParaRPr kumimoji="0" lang="en-US" sz="1400" b="0" i="0" u="none" strike="noStrike" cap="none" spc="0" normalizeH="0" baseline="0" dirty="0">
              <a:ln>
                <a:noFill/>
              </a:ln>
              <a:solidFill>
                <a:srgbClr val="000000"/>
              </a:solidFill>
              <a:effectLst/>
              <a:uFillTx/>
              <a:sym typeface="Calibri"/>
            </a:endParaRPr>
          </a:p>
        </p:txBody>
      </p:sp>
      <p:sp>
        <p:nvSpPr>
          <p:cNvPr id="6" name="TextBox 5"/>
          <p:cNvSpPr txBox="1"/>
          <p:nvPr/>
        </p:nvSpPr>
        <p:spPr>
          <a:xfrm>
            <a:off x="72427" y="999520"/>
            <a:ext cx="8836751" cy="178510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just"/>
            <a:r>
              <a:rPr lang="en-US" sz="1400" b="1" i="1" dirty="0"/>
              <a:t>The </a:t>
            </a:r>
            <a:r>
              <a:rPr lang="en-US" sz="1400" b="1" i="1" dirty="0" smtClean="0"/>
              <a:t>Data</a:t>
            </a:r>
            <a:r>
              <a:rPr lang="en-US" sz="1200" dirty="0"/>
              <a:t>:</a:t>
            </a:r>
          </a:p>
          <a:p>
            <a:pPr algn="just"/>
            <a:r>
              <a:rPr lang="en-US" sz="1200" dirty="0"/>
              <a:t>This is the hash of the </a:t>
            </a:r>
            <a:r>
              <a:rPr lang="en-US" sz="1200" dirty="0" err="1"/>
              <a:t>lastest</a:t>
            </a:r>
            <a:r>
              <a:rPr lang="en-US" sz="1200" dirty="0"/>
              <a:t> block (shortened to 30 characters):</a:t>
            </a:r>
          </a:p>
          <a:p>
            <a:pPr algn="just"/>
            <a:r>
              <a:rPr lang="en-US" sz="1200" dirty="0"/>
              <a:t>00000000000001adf44c7d69767585</a:t>
            </a:r>
          </a:p>
          <a:p>
            <a:pPr algn="just"/>
            <a:r>
              <a:rPr lang="en-US" sz="1200" dirty="0"/>
              <a:t>These are the hashes of a few valid transactions waiting for inclusion (shortened).</a:t>
            </a:r>
          </a:p>
          <a:p>
            <a:pPr algn="just"/>
            <a:r>
              <a:rPr lang="en-US" sz="1200" dirty="0"/>
              <a:t>5572eca4dd4</a:t>
            </a:r>
          </a:p>
          <a:p>
            <a:pPr algn="just"/>
            <a:r>
              <a:rPr lang="en-US" sz="1200" dirty="0" smtClean="0"/>
              <a:t>db7d0c0b845</a:t>
            </a:r>
            <a:endParaRPr lang="en-US" sz="1200" dirty="0"/>
          </a:p>
          <a:p>
            <a:pPr algn="just"/>
            <a:r>
              <a:rPr lang="en-US" sz="1200" dirty="0"/>
              <a:t>And this the hash of one special transaction that you just crafted, which gives 25BTC (the current reward) to yourself</a:t>
            </a:r>
            <a:r>
              <a:rPr lang="en-US" sz="1200" dirty="0" smtClean="0"/>
              <a:t>:</a:t>
            </a:r>
          </a:p>
          <a:p>
            <a:pPr algn="just"/>
            <a:r>
              <a:rPr lang="en-US" sz="1200" dirty="0" smtClean="0"/>
              <a:t>916d849af76</a:t>
            </a:r>
          </a:p>
          <a:p>
            <a:pPr algn="just"/>
            <a:endParaRPr kumimoji="0" lang="en-US" sz="1200" b="0" i="0" u="none" strike="noStrike" cap="none" spc="0" normalizeH="0" baseline="0" dirty="0">
              <a:ln>
                <a:noFill/>
              </a:ln>
              <a:solidFill>
                <a:srgbClr val="000000"/>
              </a:solidFill>
              <a:effectLst/>
              <a:uFillTx/>
              <a:sym typeface="Calibri"/>
            </a:endParaRPr>
          </a:p>
        </p:txBody>
      </p:sp>
      <p:sp>
        <p:nvSpPr>
          <p:cNvPr id="10" name="Rectangle 9"/>
          <p:cNvSpPr/>
          <p:nvPr/>
        </p:nvSpPr>
        <p:spPr>
          <a:xfrm>
            <a:off x="72427" y="2803473"/>
            <a:ext cx="8456506" cy="1231106"/>
          </a:xfrm>
          <a:prstGeom prst="rect">
            <a:avLst/>
          </a:prstGeom>
        </p:spPr>
        <p:txBody>
          <a:bodyPr wrap="square">
            <a:spAutoFit/>
          </a:bodyPr>
          <a:lstStyle/>
          <a:p>
            <a:r>
              <a:rPr lang="en-US" sz="1400" b="1" i="1" dirty="0">
                <a:solidFill>
                  <a:schemeClr val="tx1"/>
                </a:solidFill>
              </a:rPr>
              <a:t>Building the next block</a:t>
            </a:r>
            <a:r>
              <a:rPr lang="en-US" sz="1200" dirty="0" smtClean="0"/>
              <a:t>:</a:t>
            </a:r>
          </a:p>
          <a:p>
            <a:endParaRPr lang="en-US" sz="1200" dirty="0"/>
          </a:p>
          <a:p>
            <a:r>
              <a:rPr lang="en-US" sz="1200" dirty="0"/>
              <a:t>Now, let's use a gross approximation of what a new block might look like (the real one uses binary format). It contains the hash of the previous block and the hashes of those 3 transactions</a:t>
            </a:r>
            <a:r>
              <a:rPr lang="en-US" sz="1200" dirty="0" smtClean="0"/>
              <a:t>:</a:t>
            </a:r>
          </a:p>
          <a:p>
            <a:endParaRPr lang="en-US" sz="1200" dirty="0"/>
          </a:p>
          <a:p>
            <a:r>
              <a:rPr lang="en-US" sz="1200" dirty="0"/>
              <a:t>00000000000001adf44c7d69767585--5572eca4dd4-db7d0c0b845-916d849af76--</a:t>
            </a:r>
          </a:p>
        </p:txBody>
      </p:sp>
    </p:spTree>
    <p:extLst>
      <p:ext uri="{BB962C8B-B14F-4D97-AF65-F5344CB8AC3E}">
        <p14:creationId xmlns:p14="http://schemas.microsoft.com/office/powerpoint/2010/main" val="2600510926"/>
      </p:ext>
    </p:extLst>
  </p:cSld>
  <p:clrMapOvr>
    <a:masterClrMapping/>
  </p:clrMapOvr>
  <p:transition spd="med"/>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6000" y="116629"/>
            <a:ext cx="8723050" cy="452986"/>
          </a:xfrm>
        </p:spPr>
        <p:txBody>
          <a:bodyPr/>
          <a:lstStyle/>
          <a:p>
            <a:r>
              <a:rPr lang="en-US" sz="2400" dirty="0" smtClean="0">
                <a:latin typeface="Arial" panose="020B0604020202020204" pitchFamily="34" charset="0"/>
                <a:cs typeface="Arial" panose="020B0604020202020204" pitchFamily="34" charset="0"/>
              </a:rPr>
              <a:t>Example:</a:t>
            </a:r>
            <a:endParaRPr lang="en-US" sz="2400" dirty="0">
              <a:latin typeface="Arial" panose="020B0604020202020204" pitchFamily="34" charset="0"/>
              <a:cs typeface="Arial" panose="020B0604020202020204" pitchFamily="34" charset="0"/>
            </a:endParaRPr>
          </a:p>
        </p:txBody>
      </p:sp>
      <p:sp>
        <p:nvSpPr>
          <p:cNvPr id="3" name="Slide Number Placeholder 2"/>
          <p:cNvSpPr>
            <a:spLocks noGrp="1"/>
          </p:cNvSpPr>
          <p:nvPr>
            <p:ph type="sldNum" sz="quarter" idx="2"/>
          </p:nvPr>
        </p:nvSpPr>
        <p:spPr/>
        <p:txBody>
          <a:bodyPr/>
          <a:lstStyle/>
          <a:p>
            <a:fld id="{86CB4B4D-7CA3-9044-876B-883B54F8677D}" type="slidenum">
              <a:rPr lang="en-US" smtClean="0"/>
              <a:pPr/>
              <a:t>94</a:t>
            </a:fld>
            <a:endParaRPr lang="en-US" dirty="0"/>
          </a:p>
        </p:txBody>
      </p:sp>
      <p:sp>
        <p:nvSpPr>
          <p:cNvPr id="6" name="TextBox 5"/>
          <p:cNvSpPr txBox="1"/>
          <p:nvPr/>
        </p:nvSpPr>
        <p:spPr>
          <a:xfrm>
            <a:off x="72428" y="711837"/>
            <a:ext cx="8953877" cy="287770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just"/>
            <a:r>
              <a:rPr lang="en-US" sz="1200" dirty="0"/>
              <a:t>Now let's do mining by hand! Our goal is to complete this block with a nonce (a piece of garbage) such that the hash of the new block starts with 13 zeros (considering the previous hash, it seems that 13 zeroes is the current difficulty</a:t>
            </a:r>
            <a:r>
              <a:rPr lang="en-US" sz="1200" dirty="0" smtClean="0"/>
              <a:t>!).</a:t>
            </a:r>
          </a:p>
          <a:p>
            <a:pPr algn="just"/>
            <a:endParaRPr lang="en-US" sz="1200" dirty="0"/>
          </a:p>
          <a:p>
            <a:pPr algn="just"/>
            <a:r>
              <a:rPr lang="en-US" sz="1400" b="1" i="1" dirty="0"/>
              <a:t>Mining</a:t>
            </a:r>
            <a:r>
              <a:rPr lang="en-US" sz="1200" dirty="0"/>
              <a:t> (trying to finalize this block</a:t>
            </a:r>
            <a:r>
              <a:rPr lang="en-US" sz="1200" dirty="0" smtClean="0"/>
              <a:t>):</a:t>
            </a:r>
          </a:p>
          <a:p>
            <a:pPr algn="just"/>
            <a:endParaRPr lang="en-US" sz="1200" dirty="0"/>
          </a:p>
          <a:p>
            <a:pPr algn="just"/>
            <a:r>
              <a:rPr lang="en-US" sz="1200" dirty="0"/>
              <a:t>Let's try with nonce=1, and compute the hash of the block (I'm using the md5 hash algorithm, but Bitcoin uses double sha256</a:t>
            </a:r>
            <a:r>
              <a:rPr lang="en-US" sz="1200" dirty="0" smtClean="0"/>
              <a:t>):</a:t>
            </a:r>
          </a:p>
          <a:p>
            <a:pPr algn="just"/>
            <a:endParaRPr lang="en-US" sz="1200" dirty="0"/>
          </a:p>
          <a:p>
            <a:pPr algn="just"/>
            <a:r>
              <a:rPr lang="en-US" sz="1200" dirty="0"/>
              <a:t>&gt; echo "00000000000001adf44c7d69767585--5572eca4dd4-db7d0c0b845-916d849af76--1" | md5sum </a:t>
            </a:r>
          </a:p>
          <a:p>
            <a:pPr algn="just"/>
            <a:r>
              <a:rPr lang="en-US" sz="1200" dirty="0" smtClean="0"/>
              <a:t>8b9b994dcf57f8f90194d82e234b72ac</a:t>
            </a:r>
          </a:p>
          <a:p>
            <a:pPr algn="just"/>
            <a:endParaRPr lang="en-US" sz="1200" dirty="0"/>
          </a:p>
          <a:p>
            <a:pPr algn="just"/>
            <a:r>
              <a:rPr lang="en-US" sz="1200" i="1" dirty="0"/>
              <a:t>No luck, the hash does not start with a 0… Let's try with </a:t>
            </a:r>
            <a:r>
              <a:rPr lang="en-US" sz="1200" i="1" dirty="0" smtClean="0"/>
              <a:t>nonce=2</a:t>
            </a:r>
          </a:p>
          <a:p>
            <a:pPr algn="just"/>
            <a:endParaRPr lang="en-US" sz="1200" dirty="0"/>
          </a:p>
          <a:p>
            <a:pPr algn="just"/>
            <a:r>
              <a:rPr lang="en-US" sz="1200" dirty="0"/>
              <a:t>&gt; echo "00000000000001adf44c7d69767585--5572eca4dd4-db7d0c0b845-916d849af76--2" | md5sum </a:t>
            </a:r>
          </a:p>
          <a:p>
            <a:pPr algn="just"/>
            <a:r>
              <a:rPr lang="en-US" sz="1200" dirty="0" smtClean="0"/>
              <a:t>5b7ce5bcc07a2822f227fcae7792fd90</a:t>
            </a:r>
            <a:endParaRPr lang="en-US" sz="1200" dirty="0"/>
          </a:p>
          <a:p>
            <a:pPr algn="just"/>
            <a:r>
              <a:rPr lang="en-US" sz="1100" i="1" dirty="0"/>
              <a:t>No luck…</a:t>
            </a:r>
            <a:endParaRPr kumimoji="0" lang="en-US" sz="1050" i="1" u="none" strike="noStrike" cap="none" spc="0" normalizeH="0" baseline="0" dirty="0">
              <a:ln>
                <a:noFill/>
              </a:ln>
              <a:solidFill>
                <a:srgbClr val="000000"/>
              </a:solidFill>
              <a:effectLst/>
              <a:uFillTx/>
              <a:sym typeface="Calibri"/>
            </a:endParaRPr>
          </a:p>
        </p:txBody>
      </p:sp>
    </p:spTree>
    <p:extLst>
      <p:ext uri="{BB962C8B-B14F-4D97-AF65-F5344CB8AC3E}">
        <p14:creationId xmlns:p14="http://schemas.microsoft.com/office/powerpoint/2010/main" val="339358847"/>
      </p:ext>
    </p:extLst>
  </p:cSld>
  <p:clrMapOvr>
    <a:masterClrMapping/>
  </p:clrMapOvr>
  <p:transition spd="med"/>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6000" y="116629"/>
            <a:ext cx="8723050" cy="452986"/>
          </a:xfrm>
        </p:spPr>
        <p:txBody>
          <a:bodyPr/>
          <a:lstStyle/>
          <a:p>
            <a:r>
              <a:rPr lang="en-US" sz="2400" dirty="0" smtClean="0">
                <a:latin typeface="Arial" panose="020B0604020202020204" pitchFamily="34" charset="0"/>
                <a:cs typeface="Arial" panose="020B0604020202020204" pitchFamily="34" charset="0"/>
              </a:rPr>
              <a:t>Example:</a:t>
            </a:r>
            <a:endParaRPr lang="en-US" sz="2400" dirty="0">
              <a:latin typeface="Arial" panose="020B0604020202020204" pitchFamily="34" charset="0"/>
              <a:cs typeface="Arial" panose="020B0604020202020204" pitchFamily="34" charset="0"/>
            </a:endParaRPr>
          </a:p>
        </p:txBody>
      </p:sp>
      <p:sp>
        <p:nvSpPr>
          <p:cNvPr id="3" name="Slide Number Placeholder 2"/>
          <p:cNvSpPr>
            <a:spLocks noGrp="1"/>
          </p:cNvSpPr>
          <p:nvPr>
            <p:ph type="sldNum" sz="quarter" idx="2"/>
          </p:nvPr>
        </p:nvSpPr>
        <p:spPr/>
        <p:txBody>
          <a:bodyPr/>
          <a:lstStyle/>
          <a:p>
            <a:fld id="{86CB4B4D-7CA3-9044-876B-883B54F8677D}" type="slidenum">
              <a:rPr lang="en-US" smtClean="0"/>
              <a:pPr/>
              <a:t>95</a:t>
            </a:fld>
            <a:endParaRPr lang="en-US" dirty="0"/>
          </a:p>
        </p:txBody>
      </p:sp>
      <p:sp>
        <p:nvSpPr>
          <p:cNvPr id="10" name="Rectangle 9"/>
          <p:cNvSpPr/>
          <p:nvPr/>
        </p:nvSpPr>
        <p:spPr>
          <a:xfrm>
            <a:off x="216000" y="711837"/>
            <a:ext cx="8723050" cy="3231654"/>
          </a:xfrm>
          <a:prstGeom prst="rect">
            <a:avLst/>
          </a:prstGeom>
        </p:spPr>
        <p:txBody>
          <a:bodyPr wrap="square">
            <a:spAutoFit/>
          </a:bodyPr>
          <a:lstStyle/>
          <a:p>
            <a:r>
              <a:rPr lang="en-US" sz="1200" i="1" dirty="0">
                <a:solidFill>
                  <a:schemeClr val="tx1"/>
                </a:solidFill>
              </a:rPr>
              <a:t>If we pursue until nonce=16, we get our first leading zero</a:t>
            </a:r>
            <a:r>
              <a:rPr lang="en-US" sz="1200" i="1" dirty="0" smtClean="0">
                <a:solidFill>
                  <a:schemeClr val="tx1"/>
                </a:solidFill>
              </a:rPr>
              <a:t>.</a:t>
            </a:r>
          </a:p>
          <a:p>
            <a:endParaRPr lang="en-US" sz="1200" i="1" dirty="0">
              <a:solidFill>
                <a:schemeClr val="tx1"/>
              </a:solidFill>
            </a:endParaRPr>
          </a:p>
          <a:p>
            <a:r>
              <a:rPr lang="en-US" sz="1200" dirty="0">
                <a:solidFill>
                  <a:schemeClr val="tx1"/>
                </a:solidFill>
              </a:rPr>
              <a:t>&gt; echo "00000000000001adf44c7d69767585--5572eca4dd4-db7d0c0b845-916d849af76--16" | md5sum </a:t>
            </a:r>
          </a:p>
          <a:p>
            <a:r>
              <a:rPr lang="en-US" sz="1200" dirty="0" smtClean="0">
                <a:solidFill>
                  <a:schemeClr val="tx1"/>
                </a:solidFill>
              </a:rPr>
              <a:t>03b80c7a34b060b33dd8fbbece79cee3</a:t>
            </a:r>
          </a:p>
          <a:p>
            <a:endParaRPr lang="en-US" sz="1200" dirty="0">
              <a:solidFill>
                <a:schemeClr val="tx1"/>
              </a:solidFill>
            </a:endParaRPr>
          </a:p>
          <a:p>
            <a:r>
              <a:rPr lang="en-US" sz="1200" i="1" dirty="0">
                <a:solidFill>
                  <a:schemeClr val="tx1"/>
                </a:solidFill>
              </a:rPr>
              <a:t>For nonce=208, we get two leading zeroes</a:t>
            </a:r>
            <a:r>
              <a:rPr lang="en-US" sz="1200" i="1" dirty="0" smtClean="0">
                <a:solidFill>
                  <a:schemeClr val="tx1"/>
                </a:solidFill>
              </a:rPr>
              <a:t>!</a:t>
            </a:r>
          </a:p>
          <a:p>
            <a:endParaRPr lang="en-US" sz="1200" i="1" dirty="0">
              <a:solidFill>
                <a:schemeClr val="tx1"/>
              </a:solidFill>
            </a:endParaRPr>
          </a:p>
          <a:p>
            <a:r>
              <a:rPr lang="en-US" sz="1200" dirty="0">
                <a:solidFill>
                  <a:schemeClr val="tx1"/>
                </a:solidFill>
              </a:rPr>
              <a:t>&gt; echo "00000000000001adf44c7d69767585--5572eca4dd4-db7d0c0b845-916d849af76--208" | md5sum </a:t>
            </a:r>
          </a:p>
          <a:p>
            <a:r>
              <a:rPr lang="en-US" sz="1200" dirty="0" smtClean="0">
                <a:solidFill>
                  <a:schemeClr val="tx1"/>
                </a:solidFill>
              </a:rPr>
              <a:t>0055e55df5758517c9bed0981b52ce4a</a:t>
            </a:r>
          </a:p>
          <a:p>
            <a:endParaRPr lang="en-US" sz="1200" dirty="0">
              <a:solidFill>
                <a:schemeClr val="tx1"/>
              </a:solidFill>
            </a:endParaRPr>
          </a:p>
          <a:p>
            <a:r>
              <a:rPr lang="en-US" sz="1200" dirty="0">
                <a:solidFill>
                  <a:schemeClr val="tx1"/>
                </a:solidFill>
              </a:rPr>
              <a:t>Continue like this… If you finally find a hash that has 13 leading zeroes… you're a winner! Other miners will now build upon your block, you've just got 25BTC.</a:t>
            </a:r>
          </a:p>
          <a:p>
            <a:r>
              <a:rPr lang="en-US" sz="1200" dirty="0">
                <a:solidFill>
                  <a:schemeClr val="tx1"/>
                </a:solidFill>
              </a:rPr>
              <a:t>But you'll have to be fast!</a:t>
            </a:r>
          </a:p>
          <a:p>
            <a:r>
              <a:rPr lang="en-US" sz="1200" dirty="0">
                <a:solidFill>
                  <a:schemeClr val="tx1"/>
                </a:solidFill>
              </a:rPr>
              <a:t>Back to step 1</a:t>
            </a:r>
            <a:r>
              <a:rPr lang="en-US" sz="1200" dirty="0" smtClean="0">
                <a:solidFill>
                  <a:schemeClr val="tx1"/>
                </a:solidFill>
              </a:rPr>
              <a:t>…</a:t>
            </a:r>
          </a:p>
          <a:p>
            <a:endParaRPr lang="en-US" sz="1200" dirty="0">
              <a:solidFill>
                <a:schemeClr val="tx1"/>
              </a:solidFill>
            </a:endParaRPr>
          </a:p>
          <a:p>
            <a:r>
              <a:rPr lang="en-US" sz="1200" dirty="0">
                <a:solidFill>
                  <a:schemeClr val="tx1"/>
                </a:solidFill>
              </a:rPr>
              <a:t>If someone manages to build a block before you do, you'll have to start again from the beginning with the new block's hash (the one of the winner).</a:t>
            </a:r>
          </a:p>
        </p:txBody>
      </p:sp>
    </p:spTree>
    <p:extLst>
      <p:ext uri="{BB962C8B-B14F-4D97-AF65-F5344CB8AC3E}">
        <p14:creationId xmlns:p14="http://schemas.microsoft.com/office/powerpoint/2010/main" val="145647753"/>
      </p:ext>
    </p:extLst>
  </p:cSld>
  <p:clrMapOvr>
    <a:masterClrMapping/>
  </p:clrMapOvr>
  <p:transition spd="med"/>
  <p:timing>
    <p:tnLst>
      <p:par>
        <p:cTn id="1" dur="indefinite" restart="never" nodeType="tmRoot"/>
      </p:par>
    </p:tnLst>
  </p:timing>
</p:sld>
</file>

<file path=ppt/theme/theme1.xml><?xml version="1.0" encoding="utf-8"?>
<a:theme xmlns:a="http://schemas.openxmlformats.org/drawingml/2006/main" name="Infosys Template 1">
  <a:themeElements>
    <a:clrScheme name="Infosys Template 1">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Infosys Template 1">
      <a:majorFont>
        <a:latin typeface="Helvetica"/>
        <a:ea typeface="Helvetica"/>
        <a:cs typeface="Helvetica"/>
      </a:majorFont>
      <a:minorFont>
        <a:latin typeface="Calibri"/>
        <a:ea typeface="Calibri"/>
        <a:cs typeface="Calibri"/>
      </a:minorFont>
    </a:fontScheme>
    <a:fmtScheme name="Infosys Template 1">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Infosys Template 1">
  <a:themeElements>
    <a:clrScheme name="Infosys Template 1">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Infosys Template 1">
      <a:majorFont>
        <a:latin typeface="Helvetica"/>
        <a:ea typeface="Helvetica"/>
        <a:cs typeface="Helvetica"/>
      </a:majorFont>
      <a:minorFont>
        <a:latin typeface="Calibri"/>
        <a:ea typeface="Calibri"/>
        <a:cs typeface="Calibri"/>
      </a:minorFont>
    </a:fontScheme>
    <a:fmtScheme name="Infosys Template 1">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Infosys Template 1">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themeOverride>
</file>

<file path=docProps/app.xml><?xml version="1.0" encoding="utf-8"?>
<Properties xmlns="http://schemas.openxmlformats.org/officeDocument/2006/extended-properties" xmlns:vt="http://schemas.openxmlformats.org/officeDocument/2006/docPropsVTypes">
  <Template/>
  <TotalTime>0</TotalTime>
  <Words>8857</Words>
  <Application>Microsoft Office PowerPoint</Application>
  <PresentationFormat>On-screen Show (16:9)</PresentationFormat>
  <Paragraphs>800</Paragraphs>
  <Slides>95</Slides>
  <Notes>58</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95</vt:i4>
      </vt:variant>
    </vt:vector>
  </HeadingPairs>
  <TitlesOfParts>
    <vt:vector size="106" baseType="lpstr">
      <vt:lpstr>SimSun</vt:lpstr>
      <vt:lpstr>Arial</vt:lpstr>
      <vt:lpstr>Calibri</vt:lpstr>
      <vt:lpstr>Century Gothic</vt:lpstr>
      <vt:lpstr>ibm-plex-sans</vt:lpstr>
      <vt:lpstr>MS Mincho</vt:lpstr>
      <vt:lpstr>Tahoma</vt:lpstr>
      <vt:lpstr>Times New Roman</vt:lpstr>
      <vt:lpstr>Verdana</vt:lpstr>
      <vt:lpstr>Wingdings</vt:lpstr>
      <vt:lpstr>Infosys Template 1</vt:lpstr>
      <vt:lpstr>Introduction to Blockchain</vt:lpstr>
      <vt:lpstr>Forewarning: This may contain mistakes, Blockchain is still an evolving technology</vt:lpstr>
      <vt:lpstr>Learning Objective</vt:lpstr>
      <vt:lpstr>What is Block Chain</vt:lpstr>
      <vt:lpstr>Blockchain History</vt:lpstr>
      <vt:lpstr>Interest in Blockchain over the years</vt:lpstr>
      <vt:lpstr>Gartner Hype Cycle for Emerging Technologies 2017</vt:lpstr>
      <vt:lpstr>Distributed Ledger</vt:lpstr>
      <vt:lpstr>Distributed Ledger : Blockchain</vt:lpstr>
      <vt:lpstr>Blockchain Defined</vt:lpstr>
      <vt:lpstr>Participants</vt:lpstr>
      <vt:lpstr>Working of Blockchain </vt:lpstr>
      <vt:lpstr>Ledgers Type</vt:lpstr>
      <vt:lpstr>Permissioned and Non-permissioned Blockchain</vt:lpstr>
      <vt:lpstr>Cryptographic challenge</vt:lpstr>
      <vt:lpstr>Mechanism of Hash</vt:lpstr>
      <vt:lpstr>Building Blocks using Hash - Findings</vt:lpstr>
      <vt:lpstr>Merkle Tree</vt:lpstr>
      <vt:lpstr>Public / Private Key Cryptography</vt:lpstr>
      <vt:lpstr>Digital Signature Creation</vt:lpstr>
      <vt:lpstr>Building A Block using Hash</vt:lpstr>
      <vt:lpstr>Building Blockchain Contd..</vt:lpstr>
      <vt:lpstr>Simplified Block Structure</vt:lpstr>
      <vt:lpstr>Block Height and Transaction Immutability</vt:lpstr>
      <vt:lpstr>Security Increases as more blocks added</vt:lpstr>
      <vt:lpstr>Wallet Example: Blockchain Wallet</vt:lpstr>
      <vt:lpstr>Mining</vt:lpstr>
      <vt:lpstr>Creating an illegal Blockchain </vt:lpstr>
      <vt:lpstr>Proof Of Work</vt:lpstr>
      <vt:lpstr>Security Increases as more blocks added</vt:lpstr>
      <vt:lpstr>Blockchain Terminologies</vt:lpstr>
      <vt:lpstr>Consensus</vt:lpstr>
      <vt:lpstr>Smart contracts and chaincode </vt:lpstr>
      <vt:lpstr>Blockchain applications </vt:lpstr>
      <vt:lpstr>Blockchain use cases </vt:lpstr>
      <vt:lpstr>Blockchain Use Case</vt:lpstr>
      <vt:lpstr>Blockchain Use Case</vt:lpstr>
      <vt:lpstr>Blockchain Use Case</vt:lpstr>
      <vt:lpstr>Blockchain Use Case</vt:lpstr>
      <vt:lpstr>Blockchain use cases</vt:lpstr>
      <vt:lpstr>Background of Bitcoin – Blockchain 1.0</vt:lpstr>
      <vt:lpstr>Traditional Currency vs. Cryptocurrency </vt:lpstr>
      <vt:lpstr>Characteristics of Money</vt:lpstr>
      <vt:lpstr>Technology behind Bitcoin</vt:lpstr>
      <vt:lpstr>Typical bit coin Transaction</vt:lpstr>
      <vt:lpstr>Bitcoin Block Structure</vt:lpstr>
      <vt:lpstr>Bitcoin Transactions</vt:lpstr>
      <vt:lpstr>Bitcoin Operation</vt:lpstr>
      <vt:lpstr>Where do Bitcoins come from?</vt:lpstr>
      <vt:lpstr>Bitcoin Wallets</vt:lpstr>
      <vt:lpstr>Bitcoin Wallets</vt:lpstr>
      <vt:lpstr>Miners</vt:lpstr>
      <vt:lpstr>Mining</vt:lpstr>
      <vt:lpstr>Miner’s Algorithm - Simplified</vt:lpstr>
      <vt:lpstr>Incentive for Miners for Block Creation</vt:lpstr>
      <vt:lpstr>Nodes in Bitcoin Ledger</vt:lpstr>
      <vt:lpstr>Mining Hardware and Software</vt:lpstr>
      <vt:lpstr>Mining Hardware and Software</vt:lpstr>
      <vt:lpstr>A word of caution !!!</vt:lpstr>
      <vt:lpstr>PowerPoint Presentation</vt:lpstr>
      <vt:lpstr>Thank you</vt:lpstr>
      <vt:lpstr>Blockchain</vt:lpstr>
      <vt:lpstr>Block (on the Bitcoin Blockchain)</vt:lpstr>
      <vt:lpstr>Block (on the Bitcoin Blockchain)</vt:lpstr>
      <vt:lpstr>Block explorer</vt:lpstr>
      <vt:lpstr>Block reward</vt:lpstr>
      <vt:lpstr>Consensus (general)</vt:lpstr>
      <vt:lpstr>Consortium blockchains</vt:lpstr>
      <vt:lpstr>Cryptographic Hash Function</vt:lpstr>
      <vt:lpstr>dApp (decentralized application)</vt:lpstr>
      <vt:lpstr>DAOs (Decentralized Autonomous Organization)</vt:lpstr>
      <vt:lpstr>Digital Signature</vt:lpstr>
      <vt:lpstr>Double Spending</vt:lpstr>
      <vt:lpstr>Ethereum</vt:lpstr>
      <vt:lpstr>Merkle tree</vt:lpstr>
      <vt:lpstr>Mining (Bitcoin)</vt:lpstr>
      <vt:lpstr>Oracles</vt:lpstr>
      <vt:lpstr>Private Blockchains</vt:lpstr>
      <vt:lpstr>Private key</vt:lpstr>
      <vt:lpstr>Proof of Authority(PoA)</vt:lpstr>
      <vt:lpstr>Proof of Stake</vt:lpstr>
      <vt:lpstr>Proof of Work</vt:lpstr>
      <vt:lpstr>Public Blockchains</vt:lpstr>
      <vt:lpstr>Satoshi</vt:lpstr>
      <vt:lpstr>Satoshi Nakamoto</vt:lpstr>
      <vt:lpstr>SHA (Secure Hash Algorithm)</vt:lpstr>
      <vt:lpstr>Smart contracts</vt:lpstr>
      <vt:lpstr>SPV(Simplified Payment Verification) client</vt:lpstr>
      <vt:lpstr>Token</vt:lpstr>
      <vt:lpstr>Testnet</vt:lpstr>
      <vt:lpstr>Transaction Fees (Bitcoin)</vt:lpstr>
      <vt:lpstr>Turing completeness</vt:lpstr>
      <vt:lpstr>Example:</vt:lpstr>
      <vt:lpstr>Example:</vt:lpstr>
      <vt:lpstr>Example: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modified xsi:type="dcterms:W3CDTF">2017-12-25T11:18:06Z</dcterms:modified>
</cp:coreProperties>
</file>